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3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9245-8FCE-433F-A0EC-BBD50FB36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22A82-40AB-4583-92D9-808696B0B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264E-4937-4CB3-8B94-662D81285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009FD-6FC3-4217-B5C8-36C1D310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6E58E-62B8-4104-9C53-3E19F7F5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052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8BDD-57C6-4D7C-8B5B-52C214E8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44FC2-B085-408B-B3A1-BD7AA251D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5D833-82BF-4BB8-A989-069307C2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530A3-25F0-499E-9320-3573C51F4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2FC39-E5CD-4E30-9449-C098993D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4B037-CFC3-4077-9D69-21E20D2EF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9479D-2008-4A93-BFDB-62148E743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0E994-BE23-45DC-AF88-BDF3805B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E1964-747B-4D5A-8C92-EE22EBB1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ECCE3-6457-42AE-B74F-6D273BC7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7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7E55-0F4D-440B-85F5-83FE7041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8AC2-A251-4FF9-B2DC-33D8500C0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A4A4F-A9D6-412A-B517-696ACDBB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0CF65-0378-4383-9610-39DBD351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6F0BE-566A-4A19-ACB3-C2A3C423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133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FFC13-1C60-4C44-8FBC-7C4809B8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38579-413A-4862-84E2-E28EA7B30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39282-F79F-437C-A5D4-2B2A48D0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05E2-02F3-4BD4-A386-0593701F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49068-AA8C-4D76-B920-1B41A594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17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A27E-501F-4456-8638-4CE17DA5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14D1B-39F9-4A16-9B52-D156EDED4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DD2B2-6EA1-4AB1-B5C1-9189B9AA1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13C77-8825-4EAC-890C-004D336B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6AB47-29A2-43FE-819D-4E65592D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8B6A1-4F1C-4368-BF6B-F20E9B01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9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189D4-D0C7-4DA4-AD26-F1483CEAF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38A6F-FA10-4182-991F-E32D71FD7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D3285-5F96-40D4-8E3B-90CDBA1FE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B82A1-DF85-4557-B02E-049EEA050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CFDE70-A26F-4F7B-8A59-E37A50287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D8773-D11D-4453-8720-177AA6FD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F874D-C92F-46CA-90E2-52211D8B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23615-35D2-47D8-B374-240437D0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38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EF85-C84A-49E3-B306-99A866C6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1204B-4F88-485F-B65E-F3DBBBE8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F5F72-B0EC-4F91-9988-1D150573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BD27A-EA44-4C57-A842-E45E8DC0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70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54246-48DC-41AB-BD4A-56C01D00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89CA0-DB4C-4A33-828B-8FB37D76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D54A6-2414-48E5-BF59-08B11BF5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44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8748-A1E9-4A07-8E07-85B469E1C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6FA6D-1FB5-4686-A6B9-2B0DE9B90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9AF0B-F752-4ACF-8C08-059C9ADE8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BAE26-7C4F-4E68-B013-9382D9E3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38B2F-978F-4D56-B0EF-7D66A25C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1DF33-7425-44A3-8215-6A8A8627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88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28D9-F3EB-4E11-B37C-2A17F357E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7A03C-9938-418B-A026-ACE9BA3C6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71673-7F11-46DA-9237-995ECA587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7DBF9-1672-4144-9F00-506DAD60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719B6-3CEC-4197-A0AF-51A76A3F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8CD73-BD50-4128-B86D-95F5FB71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302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C21308-896E-4F66-8D97-4E856445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6E776-75D1-46A0-B63A-82CDAA418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0AA4D-C38C-402B-90E9-F829B9613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4D9D-9887-4ECD-9AD3-F93A66BFFDF4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37A73-4D89-4913-8C03-18F376E78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686D-2DF0-434B-80BC-EB8E82D1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F113C-500F-497E-BB48-8C473F562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26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io.no/studier/emner/sv/iss/HGO4501/index.html" TargetMode="External"/><Relationship Id="rId13" Type="http://schemas.openxmlformats.org/officeDocument/2006/relationships/hyperlink" Target="https://www.uio.no/studier/emner/sv/iss/SOSGEO4801/index.html" TargetMode="External"/><Relationship Id="rId3" Type="http://schemas.openxmlformats.org/officeDocument/2006/relationships/hyperlink" Target="https://www.uio.no/studier/emner/sv/iss/HGO4202/index.html" TargetMode="External"/><Relationship Id="rId7" Type="http://schemas.openxmlformats.org/officeDocument/2006/relationships/hyperlink" Target="https://www.uio.no/studier/emner/sv/iss/HGO4401/index.html" TargetMode="External"/><Relationship Id="rId12" Type="http://schemas.openxmlformats.org/officeDocument/2006/relationships/hyperlink" Target="https://www.uio.no/studier/emner/sv/iss/HGO4040/index.html" TargetMode="External"/><Relationship Id="rId2" Type="http://schemas.openxmlformats.org/officeDocument/2006/relationships/hyperlink" Target="https://www.uio.no/studier/emner/sv/iss/HGO4201/index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io.no/studier/emner/sv/iss/HGO4302/index.html" TargetMode="External"/><Relationship Id="rId11" Type="http://schemas.openxmlformats.org/officeDocument/2006/relationships/hyperlink" Target="https://www.uio.no/studier/emner/sv/iss/HGO4605/index.html" TargetMode="External"/><Relationship Id="rId5" Type="http://schemas.openxmlformats.org/officeDocument/2006/relationships/hyperlink" Target="https://www.uio.no/studier/emner/sv/iss/HGO4301/index.html" TargetMode="External"/><Relationship Id="rId10" Type="http://schemas.openxmlformats.org/officeDocument/2006/relationships/hyperlink" Target="https://www.uio.no/studier/emner/sv/iss/HGO4604/index.html" TargetMode="External"/><Relationship Id="rId4" Type="http://schemas.openxmlformats.org/officeDocument/2006/relationships/hyperlink" Target="https://www.uio.no/studier/emner/sv/iss/HGO4203/index.html" TargetMode="External"/><Relationship Id="rId9" Type="http://schemas.openxmlformats.org/officeDocument/2006/relationships/hyperlink" Target="https://www.uio.no/studier/emner/sv/iss/HGO4601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D0CC-00D3-4DAC-8D6B-591AC38DEF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Diskusjon om </a:t>
            </a:r>
            <a:br>
              <a:rPr lang="nb-NO" dirty="0"/>
            </a:br>
            <a:r>
              <a:rPr lang="nb-NO" dirty="0"/>
              <a:t>HGO emneportefølje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77B16-F180-40E1-BEB2-95F60CA092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14.12.2022</a:t>
            </a:r>
          </a:p>
        </p:txBody>
      </p:sp>
    </p:spTree>
    <p:extLst>
      <p:ext uri="{BB962C8B-B14F-4D97-AF65-F5344CB8AC3E}">
        <p14:creationId xmlns:p14="http://schemas.microsoft.com/office/powerpoint/2010/main" val="307168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A38B-9185-4823-A917-1D606EA5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Today</a:t>
            </a:r>
            <a:r>
              <a:rPr lang="nb-NO" sz="32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</a:t>
            </a:r>
            <a:r>
              <a:rPr lang="nb-NO" sz="32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Elective</a:t>
            </a:r>
            <a:r>
              <a:rPr lang="nb-NO" sz="32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nb-NO" sz="32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courses</a:t>
            </a:r>
            <a:r>
              <a:rPr lang="nb-NO" sz="32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(40 </a:t>
            </a:r>
            <a:r>
              <a:rPr lang="nb-NO" sz="32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credits</a:t>
            </a:r>
            <a:r>
              <a:rPr lang="nb-NO" sz="32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</a:t>
            </a:r>
            <a:br>
              <a:rPr lang="nb-NO" sz="32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You choose among these 12 courses:</a:t>
            </a:r>
            <a:endParaRPr lang="nb-NO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A6C88-3900-4304-ACD3-AABF4D696E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nb-NO" sz="2200" b="0" i="0" dirty="0">
                <a:solidFill>
                  <a:srgbClr val="000000"/>
                </a:solidFill>
                <a:effectLst/>
                <a:hlinkClick r:id="rId2"/>
              </a:rPr>
              <a:t>HGO4201 – Urban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2"/>
              </a:rPr>
              <a:t>geographical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2"/>
              </a:rPr>
              <a:t>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2"/>
              </a:rPr>
              <a:t>theory</a:t>
            </a:r>
            <a:endParaRPr lang="nb-NO" sz="2200" b="0" i="0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nb-NO" sz="2200" b="0" i="0" dirty="0">
                <a:solidFill>
                  <a:srgbClr val="000000"/>
                </a:solidFill>
                <a:effectLst/>
                <a:hlinkClick r:id="rId3"/>
              </a:rPr>
              <a:t>HGO4202 –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3"/>
              </a:rPr>
              <a:t>Urbanism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3"/>
              </a:rPr>
              <a:t> - urban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3"/>
              </a:rPr>
              <a:t>policies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3"/>
              </a:rPr>
              <a:t> and planning</a:t>
            </a:r>
            <a:endParaRPr lang="nb-NO" sz="2200" b="0" i="0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nb-NO" sz="2200" b="0" i="0" dirty="0">
                <a:solidFill>
                  <a:srgbClr val="000000"/>
                </a:solidFill>
                <a:effectLst/>
                <a:hlinkClick r:id="rId4"/>
              </a:rPr>
              <a:t>HGO4203 –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4"/>
              </a:rPr>
              <a:t>Sustainable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4"/>
              </a:rPr>
              <a:t> urban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4"/>
              </a:rPr>
              <a:t>transformations</a:t>
            </a:r>
            <a:endParaRPr lang="nb-NO" sz="2200" b="0" i="0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nb-NO" sz="2200" b="0" i="0" dirty="0">
                <a:solidFill>
                  <a:srgbClr val="000000"/>
                </a:solidFill>
                <a:effectLst/>
                <a:hlinkClick r:id="rId5"/>
              </a:rPr>
              <a:t>HGO4301 – The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5"/>
              </a:rPr>
              <a:t>Social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5"/>
              </a:rPr>
              <a:t> Dimensions of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5"/>
              </a:rPr>
              <a:t>Environmental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5"/>
              </a:rPr>
              <a:t>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5"/>
              </a:rPr>
              <a:t>Change</a:t>
            </a:r>
            <a:endParaRPr lang="nb-NO" sz="2200" b="0" i="0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nb-NO" sz="2200" b="0" i="0" dirty="0">
                <a:solidFill>
                  <a:srgbClr val="000000"/>
                </a:solidFill>
                <a:effectLst/>
                <a:hlinkClick r:id="rId6"/>
              </a:rPr>
              <a:t>HGO4302 –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6"/>
              </a:rPr>
              <a:t>Transformations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6"/>
              </a:rPr>
              <a:t> to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6"/>
              </a:rPr>
              <a:t>Sustainability</a:t>
            </a:r>
            <a:endParaRPr lang="nb-NO" sz="2200" b="0" i="0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nb-NO" sz="2200" b="0" i="0" dirty="0">
                <a:solidFill>
                  <a:srgbClr val="000000"/>
                </a:solidFill>
                <a:effectLst/>
                <a:hlinkClick r:id="rId7"/>
              </a:rPr>
              <a:t>HGO4401 –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7"/>
              </a:rPr>
              <a:t>Democratization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7"/>
              </a:rPr>
              <a:t> and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7"/>
              </a:rPr>
              <a:t>civil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7"/>
              </a:rPr>
              <a:t>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7"/>
              </a:rPr>
              <a:t>society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7"/>
              </a:rPr>
              <a:t> in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7"/>
              </a:rPr>
              <a:t>developing</a:t>
            </a:r>
            <a:r>
              <a:rPr lang="nb-NO" sz="2200" b="0" i="0" dirty="0">
                <a:solidFill>
                  <a:srgbClr val="000000"/>
                </a:solidFill>
                <a:effectLst/>
                <a:hlinkClick r:id="rId7"/>
              </a:rPr>
              <a:t> </a:t>
            </a:r>
            <a:r>
              <a:rPr lang="nb-NO" sz="2200" b="0" i="0" dirty="0" err="1">
                <a:solidFill>
                  <a:srgbClr val="000000"/>
                </a:solidFill>
                <a:effectLst/>
                <a:hlinkClick r:id="rId7"/>
              </a:rPr>
              <a:t>countries</a:t>
            </a:r>
            <a:endParaRPr lang="nb-NO" sz="2200" b="0" i="0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nb-NO" sz="2200" b="0" i="0" dirty="0">
                <a:solidFill>
                  <a:srgbClr val="000000"/>
                </a:solidFill>
                <a:effectLst/>
                <a:hlinkClick r:id="rId8"/>
              </a:rPr>
              <a:t>HGO4501 – Development</a:t>
            </a:r>
            <a:endParaRPr lang="nb-NO" sz="2200" b="0" i="0" dirty="0">
              <a:solidFill>
                <a:srgbClr val="000000"/>
              </a:solidFill>
              <a:effectLst/>
            </a:endParaRPr>
          </a:p>
          <a:p>
            <a:endParaRPr lang="nb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335646-5DF1-4A8D-8765-7F1F07F4A2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hlinkClick r:id="rId9"/>
              </a:rPr>
              <a:t>HGO4601 – Economic geography: Institutions, evolution and sustainability transitions</a:t>
            </a: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hlinkClick r:id="rId10"/>
              </a:rPr>
              <a:t>HGO4604 – The futures of work</a:t>
            </a: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hlinkClick r:id="rId11"/>
              </a:rPr>
              <a:t>HGO4605 – Transformations in the global economy: value chains and production networks</a:t>
            </a: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B050"/>
                </a:solidFill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HGO4040 – Individual reading list</a:t>
            </a:r>
            <a:r>
              <a:rPr lang="en-US" sz="2200" b="0" i="0" dirty="0">
                <a:solidFill>
                  <a:srgbClr val="00B050"/>
                </a:solidFill>
                <a:effectLst/>
              </a:rPr>
              <a:t> 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This course can not be chosen the first term.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B050"/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SOSGEO4801 – Social Movements in the Age of Migration</a:t>
            </a:r>
            <a:endParaRPr lang="en-US" sz="2200" b="0" i="0" dirty="0">
              <a:solidFill>
                <a:srgbClr val="00B050"/>
              </a:solidFill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898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1E87-17F2-419E-A9E4-1F9BA072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Today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Specialization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courses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(20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credits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</a:t>
            </a:r>
            <a:b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You choose two mandatory courses from your chosen specialization:</a:t>
            </a:r>
            <a:endParaRPr lang="nb-NO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85A1-797B-4786-961E-498A7DB44C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sz="2900" b="1" dirty="0">
                <a:solidFill>
                  <a:srgbClr val="0070C0"/>
                </a:solidFill>
              </a:rPr>
              <a:t>Urban studies and Planning</a:t>
            </a:r>
          </a:p>
          <a:p>
            <a:r>
              <a:rPr lang="nb-NO" sz="2600" dirty="0"/>
              <a:t>HGO4201 – Urban </a:t>
            </a:r>
            <a:r>
              <a:rPr lang="nb-NO" sz="2600" dirty="0" err="1"/>
              <a:t>geographical</a:t>
            </a:r>
            <a:r>
              <a:rPr lang="nb-NO" sz="2600" dirty="0"/>
              <a:t> </a:t>
            </a:r>
            <a:r>
              <a:rPr lang="nb-NO" sz="2600" dirty="0" err="1"/>
              <a:t>theory</a:t>
            </a:r>
            <a:endParaRPr lang="nb-NO" sz="2600" dirty="0"/>
          </a:p>
          <a:p>
            <a:r>
              <a:rPr lang="nb-NO" sz="2600" dirty="0"/>
              <a:t>HGO4202 – </a:t>
            </a:r>
            <a:r>
              <a:rPr lang="nb-NO" sz="2600" dirty="0" err="1"/>
              <a:t>Urbanism</a:t>
            </a:r>
            <a:r>
              <a:rPr lang="nb-NO" sz="2600" dirty="0"/>
              <a:t> - urban </a:t>
            </a:r>
            <a:r>
              <a:rPr lang="nb-NO" sz="2600" dirty="0" err="1"/>
              <a:t>policies</a:t>
            </a:r>
            <a:r>
              <a:rPr lang="nb-NO" sz="2600" dirty="0"/>
              <a:t> and planning</a:t>
            </a:r>
          </a:p>
          <a:p>
            <a:r>
              <a:rPr lang="nb-NO" sz="2600" dirty="0"/>
              <a:t>HGO4203 – </a:t>
            </a:r>
            <a:r>
              <a:rPr lang="nb-NO" sz="2600" dirty="0" err="1"/>
              <a:t>Sustainable</a:t>
            </a:r>
            <a:r>
              <a:rPr lang="nb-NO" sz="2600" dirty="0"/>
              <a:t> urban </a:t>
            </a:r>
            <a:r>
              <a:rPr lang="nb-NO" sz="2600" dirty="0" err="1"/>
              <a:t>transformations</a:t>
            </a:r>
            <a:r>
              <a:rPr lang="nb-NO" sz="2600" dirty="0"/>
              <a:t> 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 err="1">
                <a:solidFill>
                  <a:srgbClr val="0070C0"/>
                </a:solidFill>
              </a:rPr>
              <a:t>Climate</a:t>
            </a:r>
            <a:r>
              <a:rPr lang="nb-NO" b="1" dirty="0">
                <a:solidFill>
                  <a:srgbClr val="0070C0"/>
                </a:solidFill>
              </a:rPr>
              <a:t> </a:t>
            </a:r>
            <a:r>
              <a:rPr lang="nb-NO" b="1" dirty="0" err="1">
                <a:solidFill>
                  <a:srgbClr val="0070C0"/>
                </a:solidFill>
              </a:rPr>
              <a:t>Change</a:t>
            </a:r>
            <a:r>
              <a:rPr lang="nb-NO" b="1" dirty="0">
                <a:solidFill>
                  <a:srgbClr val="0070C0"/>
                </a:solidFill>
              </a:rPr>
              <a:t> Adaptation and </a:t>
            </a:r>
            <a:r>
              <a:rPr lang="nb-NO" b="1" dirty="0" err="1">
                <a:solidFill>
                  <a:srgbClr val="0070C0"/>
                </a:solidFill>
              </a:rPr>
              <a:t>Social</a:t>
            </a:r>
            <a:r>
              <a:rPr lang="nb-NO" b="1" dirty="0">
                <a:solidFill>
                  <a:srgbClr val="0070C0"/>
                </a:solidFill>
              </a:rPr>
              <a:t> </a:t>
            </a:r>
            <a:r>
              <a:rPr lang="nb-NO" b="1" dirty="0" err="1">
                <a:solidFill>
                  <a:srgbClr val="0070C0"/>
                </a:solidFill>
              </a:rPr>
              <a:t>Transformations</a:t>
            </a:r>
            <a:endParaRPr lang="nb-NO" b="1" dirty="0">
              <a:solidFill>
                <a:srgbClr val="0070C0"/>
              </a:solidFill>
            </a:endParaRPr>
          </a:p>
          <a:p>
            <a:r>
              <a:rPr lang="nb-NO" sz="2600" dirty="0"/>
              <a:t>HGO4203 – </a:t>
            </a:r>
            <a:r>
              <a:rPr lang="nb-NO" sz="2600" dirty="0" err="1"/>
              <a:t>Sustainable</a:t>
            </a:r>
            <a:r>
              <a:rPr lang="nb-NO" sz="2600" dirty="0"/>
              <a:t> urban </a:t>
            </a:r>
            <a:r>
              <a:rPr lang="nb-NO" sz="2600" dirty="0" err="1"/>
              <a:t>transformations</a:t>
            </a:r>
            <a:r>
              <a:rPr lang="nb-NO" sz="2600" dirty="0"/>
              <a:t> </a:t>
            </a:r>
          </a:p>
          <a:p>
            <a:r>
              <a:rPr lang="nb-NO" sz="2600" dirty="0"/>
              <a:t>HGO4301 – The </a:t>
            </a:r>
            <a:r>
              <a:rPr lang="nb-NO" sz="2600" dirty="0" err="1"/>
              <a:t>Social</a:t>
            </a:r>
            <a:r>
              <a:rPr lang="nb-NO" sz="2600" dirty="0"/>
              <a:t> Dimensions of </a:t>
            </a:r>
            <a:r>
              <a:rPr lang="nb-NO" sz="2600" dirty="0" err="1"/>
              <a:t>Environmental</a:t>
            </a:r>
            <a:r>
              <a:rPr lang="nb-NO" sz="2600" dirty="0"/>
              <a:t> </a:t>
            </a:r>
            <a:r>
              <a:rPr lang="nb-NO" sz="2600" dirty="0" err="1"/>
              <a:t>Change</a:t>
            </a:r>
            <a:endParaRPr lang="nb-NO" sz="2600" dirty="0"/>
          </a:p>
          <a:p>
            <a:r>
              <a:rPr lang="nb-NO" sz="2600" dirty="0"/>
              <a:t>HGO4302 – </a:t>
            </a:r>
            <a:r>
              <a:rPr lang="nb-NO" sz="2600" dirty="0" err="1"/>
              <a:t>Transformations</a:t>
            </a:r>
            <a:r>
              <a:rPr lang="nb-NO" sz="2600" dirty="0"/>
              <a:t> to </a:t>
            </a:r>
            <a:r>
              <a:rPr lang="nb-NO" sz="2600" dirty="0" err="1"/>
              <a:t>Sustainability</a:t>
            </a:r>
            <a:r>
              <a:rPr lang="nb-NO" sz="2600" dirty="0"/>
              <a:t> </a:t>
            </a:r>
          </a:p>
          <a:p>
            <a:r>
              <a:rPr lang="nb-NO" sz="2600" dirty="0"/>
              <a:t>HGO4601 – </a:t>
            </a:r>
            <a:r>
              <a:rPr lang="nb-NO" sz="2600" dirty="0" err="1"/>
              <a:t>Economic</a:t>
            </a:r>
            <a:r>
              <a:rPr lang="nb-NO" sz="2600" dirty="0"/>
              <a:t> </a:t>
            </a:r>
            <a:r>
              <a:rPr lang="nb-NO" sz="2600" dirty="0" err="1"/>
              <a:t>geography</a:t>
            </a:r>
            <a:r>
              <a:rPr lang="nb-NO" sz="2600" dirty="0"/>
              <a:t>: </a:t>
            </a:r>
            <a:r>
              <a:rPr lang="nb-NO" sz="2600" dirty="0" err="1"/>
              <a:t>Institutions</a:t>
            </a:r>
            <a:r>
              <a:rPr lang="nb-NO" sz="2600" dirty="0"/>
              <a:t>, </a:t>
            </a:r>
            <a:r>
              <a:rPr lang="nb-NO" sz="2600" dirty="0" err="1"/>
              <a:t>evolution</a:t>
            </a:r>
            <a:r>
              <a:rPr lang="nb-NO" sz="2600" dirty="0"/>
              <a:t> and </a:t>
            </a:r>
            <a:r>
              <a:rPr lang="nb-NO" sz="2600" dirty="0" err="1"/>
              <a:t>sustainability</a:t>
            </a:r>
            <a:r>
              <a:rPr lang="nb-NO" sz="2600" dirty="0"/>
              <a:t> </a:t>
            </a:r>
            <a:r>
              <a:rPr lang="nb-NO" sz="2600" dirty="0" err="1"/>
              <a:t>transitions</a:t>
            </a:r>
            <a:endParaRPr lang="nb-NO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20FAF-13E9-4B17-93C2-87EDE3A6AC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0070C0"/>
                </a:solidFill>
              </a:rPr>
              <a:t>Development and Politics</a:t>
            </a:r>
          </a:p>
          <a:p>
            <a:r>
              <a:rPr lang="en-US" sz="2600" dirty="0"/>
              <a:t>HGO4401 – Democratization and civil society in developing countries</a:t>
            </a:r>
          </a:p>
          <a:p>
            <a:r>
              <a:rPr lang="en-US" sz="2600" dirty="0"/>
              <a:t>HGO4501 – Development</a:t>
            </a:r>
          </a:p>
          <a:p>
            <a:r>
              <a:rPr lang="en-US" sz="2600" dirty="0"/>
              <a:t>HGO4605 – Transformations in the global economy: value chains and production networks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900" b="1" dirty="0">
                <a:solidFill>
                  <a:srgbClr val="0070C0"/>
                </a:solidFill>
              </a:rPr>
              <a:t>Economic and </a:t>
            </a:r>
            <a:r>
              <a:rPr lang="en-US" sz="2900" b="1" dirty="0" err="1">
                <a:solidFill>
                  <a:srgbClr val="0070C0"/>
                </a:solidFill>
              </a:rPr>
              <a:t>Labour</a:t>
            </a:r>
            <a:r>
              <a:rPr lang="en-US" sz="2900" b="1" dirty="0">
                <a:solidFill>
                  <a:srgbClr val="0070C0"/>
                </a:solidFill>
              </a:rPr>
              <a:t> Geography</a:t>
            </a:r>
          </a:p>
          <a:p>
            <a:r>
              <a:rPr lang="en-US" sz="2600" dirty="0"/>
              <a:t>HGO4601 – Economic geography: Institutions, evolution and sustainability transitions</a:t>
            </a:r>
          </a:p>
          <a:p>
            <a:r>
              <a:rPr lang="en-US" sz="2600" dirty="0"/>
              <a:t>HGO4604 – The futures of work</a:t>
            </a:r>
          </a:p>
          <a:p>
            <a:r>
              <a:rPr lang="en-US" sz="2600" dirty="0"/>
              <a:t>HGO4605 – Transformations in the global economy: value chains and production networks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346551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1E87-17F2-419E-A9E4-1F9BA072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H23 -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Specialization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courses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endParaRPr lang="nb-NO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85A1-797B-4786-961E-498A7DB44C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sz="2900" b="1" dirty="0">
                <a:solidFill>
                  <a:srgbClr val="0070C0"/>
                </a:solidFill>
              </a:rPr>
              <a:t>Urban studies and Planning</a:t>
            </a:r>
          </a:p>
          <a:p>
            <a:r>
              <a:rPr lang="nb-NO" sz="2600" b="1" dirty="0"/>
              <a:t>HGO4201 – Urban </a:t>
            </a:r>
            <a:r>
              <a:rPr lang="nb-NO" sz="2600" b="1" dirty="0" err="1"/>
              <a:t>geographical</a:t>
            </a:r>
            <a:r>
              <a:rPr lang="nb-NO" sz="2600" b="1" dirty="0"/>
              <a:t> </a:t>
            </a:r>
            <a:r>
              <a:rPr lang="nb-NO" sz="2600" b="1" dirty="0" err="1"/>
              <a:t>theory</a:t>
            </a:r>
            <a:endParaRPr lang="nb-NO" sz="2600" b="1" dirty="0"/>
          </a:p>
          <a:p>
            <a:r>
              <a:rPr lang="nb-NO" sz="2600" dirty="0"/>
              <a:t>HGO4202 – </a:t>
            </a:r>
            <a:r>
              <a:rPr lang="nb-NO" sz="2600" dirty="0" err="1"/>
              <a:t>Urbanism</a:t>
            </a:r>
            <a:r>
              <a:rPr lang="nb-NO" sz="2600" dirty="0"/>
              <a:t> - urban </a:t>
            </a:r>
            <a:r>
              <a:rPr lang="nb-NO" sz="2600" dirty="0" err="1"/>
              <a:t>policies</a:t>
            </a:r>
            <a:r>
              <a:rPr lang="nb-NO" sz="2600" dirty="0"/>
              <a:t> and planning</a:t>
            </a:r>
          </a:p>
          <a:p>
            <a:r>
              <a:rPr lang="nb-NO" sz="2600" dirty="0"/>
              <a:t>HGO4203 – </a:t>
            </a:r>
            <a:r>
              <a:rPr lang="nb-NO" sz="2600" dirty="0" err="1"/>
              <a:t>Sustainable</a:t>
            </a:r>
            <a:r>
              <a:rPr lang="nb-NO" sz="2600" dirty="0"/>
              <a:t> urban </a:t>
            </a:r>
            <a:r>
              <a:rPr lang="nb-NO" sz="2600" dirty="0" err="1"/>
              <a:t>transformations</a:t>
            </a:r>
            <a:r>
              <a:rPr lang="nb-NO" sz="2600" dirty="0"/>
              <a:t> 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 err="1">
                <a:solidFill>
                  <a:srgbClr val="0070C0"/>
                </a:solidFill>
              </a:rPr>
              <a:t>Climate</a:t>
            </a:r>
            <a:r>
              <a:rPr lang="nb-NO" b="1" dirty="0">
                <a:solidFill>
                  <a:srgbClr val="0070C0"/>
                </a:solidFill>
              </a:rPr>
              <a:t> </a:t>
            </a:r>
            <a:r>
              <a:rPr lang="nb-NO" b="1" dirty="0" err="1">
                <a:solidFill>
                  <a:srgbClr val="0070C0"/>
                </a:solidFill>
              </a:rPr>
              <a:t>Change</a:t>
            </a:r>
            <a:r>
              <a:rPr lang="nb-NO" b="1" dirty="0">
                <a:solidFill>
                  <a:srgbClr val="0070C0"/>
                </a:solidFill>
              </a:rPr>
              <a:t> Adaptation and </a:t>
            </a:r>
            <a:r>
              <a:rPr lang="nb-NO" b="1" dirty="0" err="1">
                <a:solidFill>
                  <a:srgbClr val="0070C0"/>
                </a:solidFill>
              </a:rPr>
              <a:t>Social</a:t>
            </a:r>
            <a:r>
              <a:rPr lang="nb-NO" b="1" dirty="0">
                <a:solidFill>
                  <a:srgbClr val="0070C0"/>
                </a:solidFill>
              </a:rPr>
              <a:t> </a:t>
            </a:r>
            <a:r>
              <a:rPr lang="nb-NO" b="1" dirty="0" err="1">
                <a:solidFill>
                  <a:srgbClr val="0070C0"/>
                </a:solidFill>
              </a:rPr>
              <a:t>Transformations</a:t>
            </a:r>
            <a:endParaRPr lang="nb-NO" b="1" dirty="0">
              <a:solidFill>
                <a:srgbClr val="0070C0"/>
              </a:solidFill>
            </a:endParaRPr>
          </a:p>
          <a:p>
            <a:r>
              <a:rPr lang="nb-NO" sz="2600" dirty="0"/>
              <a:t>HGO4203 – </a:t>
            </a:r>
            <a:r>
              <a:rPr lang="nb-NO" sz="2600" dirty="0" err="1"/>
              <a:t>Sustainable</a:t>
            </a:r>
            <a:r>
              <a:rPr lang="nb-NO" sz="2600" dirty="0"/>
              <a:t> urban </a:t>
            </a:r>
            <a:r>
              <a:rPr lang="nb-NO" sz="2600" dirty="0" err="1"/>
              <a:t>transformations</a:t>
            </a:r>
            <a:r>
              <a:rPr lang="nb-NO" sz="2600" dirty="0"/>
              <a:t> </a:t>
            </a:r>
          </a:p>
          <a:p>
            <a:r>
              <a:rPr lang="nb-NO" sz="2600" b="1" dirty="0"/>
              <a:t>HGO4301 – The </a:t>
            </a:r>
            <a:r>
              <a:rPr lang="nb-NO" sz="2600" b="1" dirty="0" err="1"/>
              <a:t>Social</a:t>
            </a:r>
            <a:r>
              <a:rPr lang="nb-NO" sz="2600" b="1" dirty="0"/>
              <a:t> Dimensions of </a:t>
            </a:r>
            <a:r>
              <a:rPr lang="nb-NO" sz="2600" b="1" dirty="0" err="1"/>
              <a:t>Environmental</a:t>
            </a:r>
            <a:r>
              <a:rPr lang="nb-NO" sz="2600" b="1" dirty="0"/>
              <a:t> </a:t>
            </a:r>
            <a:r>
              <a:rPr lang="nb-NO" sz="2600" b="1" dirty="0" err="1"/>
              <a:t>Change</a:t>
            </a:r>
            <a:endParaRPr lang="nb-NO" sz="2600" b="1" dirty="0"/>
          </a:p>
          <a:p>
            <a:r>
              <a:rPr lang="nb-NO" sz="2600" dirty="0"/>
              <a:t>HGO4302 – </a:t>
            </a:r>
            <a:r>
              <a:rPr lang="nb-NO" sz="2600" dirty="0" err="1"/>
              <a:t>Transformations</a:t>
            </a:r>
            <a:r>
              <a:rPr lang="nb-NO" sz="2600" dirty="0"/>
              <a:t> to </a:t>
            </a:r>
            <a:r>
              <a:rPr lang="nb-NO" sz="2600" dirty="0" err="1"/>
              <a:t>Sustainability</a:t>
            </a:r>
            <a:r>
              <a:rPr lang="nb-NO" sz="2600" dirty="0"/>
              <a:t> </a:t>
            </a:r>
          </a:p>
          <a:p>
            <a:r>
              <a:rPr lang="nb-NO" sz="2600" dirty="0"/>
              <a:t>HGO4601 – </a:t>
            </a:r>
            <a:r>
              <a:rPr lang="nb-NO" sz="2600" dirty="0" err="1"/>
              <a:t>Economic</a:t>
            </a:r>
            <a:r>
              <a:rPr lang="nb-NO" sz="2600" dirty="0"/>
              <a:t> </a:t>
            </a:r>
            <a:r>
              <a:rPr lang="nb-NO" sz="2600" dirty="0" err="1"/>
              <a:t>geography</a:t>
            </a:r>
            <a:r>
              <a:rPr lang="nb-NO" sz="2600" dirty="0"/>
              <a:t>: </a:t>
            </a:r>
            <a:r>
              <a:rPr lang="nb-NO" sz="2600" dirty="0" err="1"/>
              <a:t>Institutions</a:t>
            </a:r>
            <a:r>
              <a:rPr lang="nb-NO" sz="2600" dirty="0"/>
              <a:t>, </a:t>
            </a:r>
            <a:r>
              <a:rPr lang="nb-NO" sz="2600" dirty="0" err="1"/>
              <a:t>evolution</a:t>
            </a:r>
            <a:r>
              <a:rPr lang="nb-NO" sz="2600" dirty="0"/>
              <a:t> and </a:t>
            </a:r>
            <a:r>
              <a:rPr lang="nb-NO" sz="2600" dirty="0" err="1"/>
              <a:t>sustainability</a:t>
            </a:r>
            <a:r>
              <a:rPr lang="nb-NO" sz="2600" dirty="0"/>
              <a:t> </a:t>
            </a:r>
            <a:r>
              <a:rPr lang="nb-NO" sz="2600" dirty="0" err="1"/>
              <a:t>transitions</a:t>
            </a:r>
            <a:endParaRPr lang="nb-NO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20FAF-13E9-4B17-93C2-87EDE3A6AC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0070C0"/>
                </a:solidFill>
              </a:rPr>
              <a:t>Development and Politics</a:t>
            </a:r>
          </a:p>
          <a:p>
            <a:r>
              <a:rPr lang="en-US" sz="2600" b="1" dirty="0"/>
              <a:t>HGO4401 – Democratization and civil society in developing countries</a:t>
            </a:r>
          </a:p>
          <a:p>
            <a:r>
              <a:rPr lang="en-US" sz="2600" dirty="0"/>
              <a:t>HGO4501 – Development</a:t>
            </a:r>
          </a:p>
          <a:p>
            <a:r>
              <a:rPr lang="en-US" sz="2600" dirty="0"/>
              <a:t>HGO4605 – Transformations in the global economy: value chains and production networks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900" b="1" dirty="0">
                <a:solidFill>
                  <a:srgbClr val="0070C0"/>
                </a:solidFill>
              </a:rPr>
              <a:t>Economic and </a:t>
            </a:r>
            <a:r>
              <a:rPr lang="en-US" sz="2900" b="1" dirty="0" err="1">
                <a:solidFill>
                  <a:srgbClr val="0070C0"/>
                </a:solidFill>
              </a:rPr>
              <a:t>Labour</a:t>
            </a:r>
            <a:r>
              <a:rPr lang="en-US" sz="2900" b="1" dirty="0">
                <a:solidFill>
                  <a:srgbClr val="0070C0"/>
                </a:solidFill>
              </a:rPr>
              <a:t> Geography</a:t>
            </a:r>
          </a:p>
          <a:p>
            <a:r>
              <a:rPr lang="en-US" sz="2600" b="1" dirty="0"/>
              <a:t>HGO4601 – Economic geography: Institutions, evolution and sustainability transitions</a:t>
            </a:r>
          </a:p>
          <a:p>
            <a:r>
              <a:rPr lang="en-US" sz="2600" dirty="0"/>
              <a:t>HGO4604 – The futures of work</a:t>
            </a:r>
          </a:p>
          <a:p>
            <a:r>
              <a:rPr lang="en-US" sz="2600" dirty="0"/>
              <a:t>HGO4605 – Transformations in the global economy: value chains and production networks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69684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1E87-17F2-419E-A9E4-1F9BA072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dirty="0">
                <a:solidFill>
                  <a:srgbClr val="000000"/>
                </a:solidFill>
                <a:latin typeface="Helvetica" panose="020B0604020202020204" pitchFamily="34" charset="0"/>
              </a:rPr>
              <a:t>From 2024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Proposal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fo</a:t>
            </a:r>
            <a:r>
              <a:rPr lang="nb-NO" sz="2800" b="1" dirty="0">
                <a:solidFill>
                  <a:srgbClr val="000000"/>
                </a:solidFill>
                <a:latin typeface="Helvetica" panose="020B0604020202020204" pitchFamily="34" charset="0"/>
              </a:rPr>
              <a:t>r </a:t>
            </a:r>
            <a:r>
              <a:rPr lang="nb-NO" sz="2800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lective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courses</a:t>
            </a:r>
            <a:endParaRPr lang="nb-NO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85A1-797B-4786-961E-498A7DB44C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2600" dirty="0">
                <a:solidFill>
                  <a:srgbClr val="00B050"/>
                </a:solidFill>
              </a:rPr>
              <a:t>HGO4201 – Urban </a:t>
            </a:r>
            <a:r>
              <a:rPr lang="nb-NO" sz="2600" dirty="0" err="1">
                <a:solidFill>
                  <a:srgbClr val="00B050"/>
                </a:solidFill>
              </a:rPr>
              <a:t>geographical</a:t>
            </a:r>
            <a:r>
              <a:rPr lang="nb-NO" sz="2600" dirty="0">
                <a:solidFill>
                  <a:srgbClr val="00B050"/>
                </a:solidFill>
              </a:rPr>
              <a:t> </a:t>
            </a:r>
            <a:r>
              <a:rPr lang="nb-NO" sz="2600" dirty="0" err="1">
                <a:solidFill>
                  <a:srgbClr val="00B050"/>
                </a:solidFill>
              </a:rPr>
              <a:t>theory</a:t>
            </a:r>
            <a:r>
              <a:rPr lang="nb-NO" sz="2600" dirty="0">
                <a:solidFill>
                  <a:srgbClr val="00B050"/>
                </a:solidFill>
              </a:rPr>
              <a:t> / HGO4202 – </a:t>
            </a:r>
            <a:r>
              <a:rPr lang="nb-NO" sz="2600" dirty="0" err="1">
                <a:solidFill>
                  <a:srgbClr val="00B050"/>
                </a:solidFill>
              </a:rPr>
              <a:t>Urbanism</a:t>
            </a:r>
            <a:r>
              <a:rPr lang="nb-NO" sz="2600" dirty="0">
                <a:solidFill>
                  <a:srgbClr val="00B050"/>
                </a:solidFill>
              </a:rPr>
              <a:t> - urban </a:t>
            </a:r>
            <a:r>
              <a:rPr lang="nb-NO" sz="2600" dirty="0" err="1">
                <a:solidFill>
                  <a:srgbClr val="00B050"/>
                </a:solidFill>
              </a:rPr>
              <a:t>policies</a:t>
            </a:r>
            <a:r>
              <a:rPr lang="nb-NO" sz="2600" dirty="0">
                <a:solidFill>
                  <a:srgbClr val="00B050"/>
                </a:solidFill>
              </a:rPr>
              <a:t> and planning</a:t>
            </a:r>
          </a:p>
          <a:p>
            <a:endParaRPr lang="nb-NO" sz="2600" dirty="0"/>
          </a:p>
          <a:p>
            <a:r>
              <a:rPr lang="nb-NO" sz="2600" dirty="0"/>
              <a:t>HGO4203 – </a:t>
            </a:r>
            <a:r>
              <a:rPr lang="nb-NO" sz="2600" dirty="0" err="1"/>
              <a:t>Sustainable</a:t>
            </a:r>
            <a:r>
              <a:rPr lang="nb-NO" sz="2600" dirty="0"/>
              <a:t> urban </a:t>
            </a:r>
            <a:r>
              <a:rPr lang="nb-NO" sz="2600" dirty="0" err="1"/>
              <a:t>transformations</a:t>
            </a:r>
            <a:r>
              <a:rPr lang="nb-NO" sz="2600" dirty="0"/>
              <a:t> </a:t>
            </a:r>
          </a:p>
          <a:p>
            <a:endParaRPr lang="nb-NO" sz="2600" dirty="0"/>
          </a:p>
          <a:p>
            <a:r>
              <a:rPr lang="nb-NO" sz="2600" dirty="0"/>
              <a:t>HGO4301 – The </a:t>
            </a:r>
            <a:r>
              <a:rPr lang="nb-NO" sz="2600" dirty="0" err="1"/>
              <a:t>Social</a:t>
            </a:r>
            <a:r>
              <a:rPr lang="nb-NO" sz="2600" dirty="0"/>
              <a:t> Dimensions of </a:t>
            </a:r>
            <a:r>
              <a:rPr lang="nb-NO" sz="2600" dirty="0" err="1"/>
              <a:t>Environmental</a:t>
            </a:r>
            <a:r>
              <a:rPr lang="nb-NO" sz="2600" dirty="0"/>
              <a:t> </a:t>
            </a:r>
            <a:r>
              <a:rPr lang="nb-NO" sz="2600" dirty="0" err="1"/>
              <a:t>Change</a:t>
            </a:r>
            <a:endParaRPr lang="nb-NO" sz="2600" dirty="0"/>
          </a:p>
          <a:p>
            <a:endParaRPr lang="nb-NO" sz="2600" dirty="0"/>
          </a:p>
          <a:p>
            <a:r>
              <a:rPr lang="nb-NO" sz="2600" dirty="0"/>
              <a:t>HGO4302 – </a:t>
            </a:r>
            <a:r>
              <a:rPr lang="nb-NO" sz="2600" dirty="0" err="1"/>
              <a:t>Transformations</a:t>
            </a:r>
            <a:r>
              <a:rPr lang="nb-NO" sz="2600" dirty="0"/>
              <a:t> to </a:t>
            </a:r>
            <a:r>
              <a:rPr lang="nb-NO" sz="2600" dirty="0" err="1"/>
              <a:t>Sustainability</a:t>
            </a:r>
            <a:r>
              <a:rPr lang="nb-NO" sz="26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20FAF-13E9-4B17-93C2-87EDE3A6AC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HGO4401 – Democratization and civil society in developing countries / HGO4501 – Development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2600" dirty="0"/>
              <a:t>HGO4601 – Economic geography: Institutions, evolution and sustainability transitions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>
                <a:solidFill>
                  <a:srgbClr val="00B050"/>
                </a:solidFill>
              </a:rPr>
              <a:t>HGO4604 – The futures of work / HGO4605 – Transformations in the global economy: value chains and production networks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HGO4020 – HGO internship </a:t>
            </a:r>
            <a:endParaRPr lang="nb-NO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1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1E87-17F2-419E-A9E4-1F9BA072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Proposal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for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elective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courses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from 2024</a:t>
            </a:r>
            <a:endParaRPr lang="nb-NO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2E0E2-135B-4662-A7F4-9C7C3CF6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32450"/>
          </a:xfrm>
        </p:spPr>
        <p:txBody>
          <a:bodyPr/>
          <a:lstStyle/>
          <a:p>
            <a:r>
              <a:rPr lang="nb-NO" dirty="0"/>
              <a:t>H24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85A1-797B-4786-961E-498A7DB44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33534"/>
            <a:ext cx="5157787" cy="3956129"/>
          </a:xfrm>
        </p:spPr>
        <p:txBody>
          <a:bodyPr>
            <a:normAutofit fontScale="77500" lnSpcReduction="20000"/>
          </a:bodyPr>
          <a:lstStyle/>
          <a:p>
            <a:r>
              <a:rPr lang="nb-NO" sz="2600" dirty="0"/>
              <a:t>HGO4203 – </a:t>
            </a:r>
            <a:r>
              <a:rPr lang="nb-NO" sz="2600" dirty="0" err="1"/>
              <a:t>Sustainable</a:t>
            </a:r>
            <a:r>
              <a:rPr lang="nb-NO" sz="2600" dirty="0"/>
              <a:t> urban </a:t>
            </a:r>
            <a:r>
              <a:rPr lang="nb-NO" sz="2600" dirty="0" err="1"/>
              <a:t>transformations</a:t>
            </a:r>
            <a:r>
              <a:rPr lang="nb-NO" sz="2600" dirty="0"/>
              <a:t> </a:t>
            </a:r>
          </a:p>
          <a:p>
            <a:endParaRPr lang="nb-NO" sz="2600" dirty="0"/>
          </a:p>
          <a:p>
            <a:r>
              <a:rPr lang="nb-NO" sz="2600" dirty="0"/>
              <a:t>HGO4302 – </a:t>
            </a:r>
            <a:r>
              <a:rPr lang="nb-NO" sz="2600" dirty="0" err="1"/>
              <a:t>Transformations</a:t>
            </a:r>
            <a:r>
              <a:rPr lang="nb-NO" sz="2600" dirty="0"/>
              <a:t> to </a:t>
            </a:r>
            <a:r>
              <a:rPr lang="nb-NO" sz="2600" dirty="0" err="1"/>
              <a:t>Sustainability</a:t>
            </a:r>
            <a:r>
              <a:rPr lang="nb-NO" sz="2600" dirty="0"/>
              <a:t> </a:t>
            </a:r>
          </a:p>
          <a:p>
            <a:endParaRPr lang="nb-NO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HGO4604 – The futures of work / HGO4605 – Transformations in the global economy: value chains and production networks</a:t>
            </a:r>
          </a:p>
          <a:p>
            <a:endParaRPr lang="nb-NO" sz="2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536939-CBF7-4220-B35A-7D7F6107A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32450"/>
          </a:xfrm>
        </p:spPr>
        <p:txBody>
          <a:bodyPr/>
          <a:lstStyle/>
          <a:p>
            <a:r>
              <a:rPr lang="nb-NO" dirty="0"/>
              <a:t>H25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20FAF-13E9-4B17-93C2-87EDE3A6A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33534"/>
            <a:ext cx="5183188" cy="3956129"/>
          </a:xfrm>
        </p:spPr>
        <p:txBody>
          <a:bodyPr>
            <a:normAutofit fontScale="77500" lnSpcReduction="20000"/>
          </a:bodyPr>
          <a:lstStyle/>
          <a:p>
            <a:r>
              <a:rPr lang="nb-NO" sz="2600" dirty="0">
                <a:solidFill>
                  <a:srgbClr val="00B050"/>
                </a:solidFill>
              </a:rPr>
              <a:t>HGO4201 – Urban </a:t>
            </a:r>
            <a:r>
              <a:rPr lang="nb-NO" sz="2600" dirty="0" err="1">
                <a:solidFill>
                  <a:srgbClr val="00B050"/>
                </a:solidFill>
              </a:rPr>
              <a:t>geographical</a:t>
            </a:r>
            <a:r>
              <a:rPr lang="nb-NO" sz="2600" dirty="0">
                <a:solidFill>
                  <a:srgbClr val="00B050"/>
                </a:solidFill>
              </a:rPr>
              <a:t> </a:t>
            </a:r>
            <a:r>
              <a:rPr lang="nb-NO" sz="2600" dirty="0" err="1">
                <a:solidFill>
                  <a:srgbClr val="00B050"/>
                </a:solidFill>
              </a:rPr>
              <a:t>theory</a:t>
            </a:r>
            <a:r>
              <a:rPr lang="nb-NO" sz="2600" dirty="0">
                <a:solidFill>
                  <a:srgbClr val="00B050"/>
                </a:solidFill>
              </a:rPr>
              <a:t> / HGO4202 – </a:t>
            </a:r>
            <a:r>
              <a:rPr lang="nb-NO" sz="2600" dirty="0" err="1">
                <a:solidFill>
                  <a:srgbClr val="00B050"/>
                </a:solidFill>
              </a:rPr>
              <a:t>Urbanism</a:t>
            </a:r>
            <a:r>
              <a:rPr lang="nb-NO" sz="2600" dirty="0">
                <a:solidFill>
                  <a:srgbClr val="00B050"/>
                </a:solidFill>
              </a:rPr>
              <a:t> - urban </a:t>
            </a:r>
            <a:r>
              <a:rPr lang="nb-NO" sz="2600" dirty="0" err="1">
                <a:solidFill>
                  <a:srgbClr val="00B050"/>
                </a:solidFill>
              </a:rPr>
              <a:t>policies</a:t>
            </a:r>
            <a:r>
              <a:rPr lang="nb-NO" sz="2600" dirty="0">
                <a:solidFill>
                  <a:srgbClr val="00B050"/>
                </a:solidFill>
              </a:rPr>
              <a:t> and planning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nb-NO" sz="2600" dirty="0"/>
              <a:t>HGO4301 – The </a:t>
            </a:r>
            <a:r>
              <a:rPr lang="nb-NO" sz="2600" dirty="0" err="1"/>
              <a:t>Social</a:t>
            </a:r>
            <a:r>
              <a:rPr lang="nb-NO" sz="2600" dirty="0"/>
              <a:t> Dimensions of </a:t>
            </a:r>
            <a:r>
              <a:rPr lang="nb-NO" sz="2600" dirty="0" err="1"/>
              <a:t>Environmental</a:t>
            </a:r>
            <a:r>
              <a:rPr lang="nb-NO" sz="2600" dirty="0"/>
              <a:t> </a:t>
            </a:r>
            <a:r>
              <a:rPr lang="nb-NO" sz="2600" dirty="0" err="1"/>
              <a:t>Change</a:t>
            </a:r>
            <a:endParaRPr lang="nb-NO" sz="2600" dirty="0"/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HGO4401 – Democratization and civil society in developing countries / HGO4501 – Development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2600" dirty="0"/>
              <a:t>HGO4601 – Economic geography: Institutions, evolution and sustainability transitions</a:t>
            </a:r>
          </a:p>
          <a:p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7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1E87-17F2-419E-A9E4-1F9BA072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Compulsory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nb-NO" sz="2800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courses</a:t>
            </a:r>
            <a:r>
              <a:rPr lang="nb-NO" sz="2800" b="1" dirty="0">
                <a:solidFill>
                  <a:srgbClr val="000000"/>
                </a:solidFill>
                <a:latin typeface="Helvetica" panose="020B0604020202020204" pitchFamily="34" charset="0"/>
              </a:rPr>
              <a:t> &amp; </a:t>
            </a:r>
            <a:r>
              <a:rPr lang="nb-NO" sz="2800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other</a:t>
            </a:r>
            <a:r>
              <a:rPr lang="nb-NO" sz="2800" b="1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nb-NO" sz="2800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courses</a:t>
            </a:r>
            <a:r>
              <a:rPr lang="nb-NO" sz="28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from 2024</a:t>
            </a:r>
            <a:endParaRPr lang="nb-NO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2E0E2-135B-4662-A7F4-9C7C3CF6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32450"/>
          </a:xfrm>
        </p:spPr>
        <p:txBody>
          <a:bodyPr/>
          <a:lstStyle/>
          <a:p>
            <a:r>
              <a:rPr lang="nb-NO" dirty="0"/>
              <a:t>V24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85A1-797B-4786-961E-498A7DB44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33534"/>
            <a:ext cx="5157787" cy="3956129"/>
          </a:xfrm>
        </p:spPr>
        <p:txBody>
          <a:bodyPr>
            <a:normAutofit/>
          </a:bodyPr>
          <a:lstStyle/>
          <a:p>
            <a:endParaRPr lang="nb-NO" sz="2600" dirty="0"/>
          </a:p>
          <a:p>
            <a:r>
              <a:rPr lang="nb-NO" sz="2600" dirty="0"/>
              <a:t>HGO4010 – </a:t>
            </a:r>
            <a:r>
              <a:rPr lang="nb-NO" sz="2600" dirty="0" err="1"/>
              <a:t>Qualitative</a:t>
            </a:r>
            <a:r>
              <a:rPr lang="nb-NO" sz="2600" dirty="0"/>
              <a:t> </a:t>
            </a:r>
            <a:r>
              <a:rPr lang="nb-NO" sz="2600" dirty="0" err="1"/>
              <a:t>method</a:t>
            </a:r>
            <a:endParaRPr lang="nb-NO" sz="2600" dirty="0"/>
          </a:p>
          <a:p>
            <a:endParaRPr lang="nb-NO" sz="2600" dirty="0"/>
          </a:p>
          <a:p>
            <a:r>
              <a:rPr lang="nb-NO" sz="2600" dirty="0"/>
              <a:t>HGO4020 – HGO </a:t>
            </a:r>
            <a:r>
              <a:rPr lang="nb-NO" sz="2600" dirty="0" err="1"/>
              <a:t>Internship</a:t>
            </a:r>
            <a:endParaRPr lang="nb-NO" sz="2600" dirty="0"/>
          </a:p>
          <a:p>
            <a:endParaRPr lang="nb-NO" sz="2600" dirty="0"/>
          </a:p>
          <a:p>
            <a:r>
              <a:rPr lang="nb-NO" sz="2600" dirty="0"/>
              <a:t>HGO4090 – Advanced GIS</a:t>
            </a:r>
          </a:p>
          <a:p>
            <a:endParaRPr lang="nb-NO" sz="2600" dirty="0"/>
          </a:p>
          <a:p>
            <a:r>
              <a:rPr lang="en-US" sz="2600" dirty="0"/>
              <a:t>HGO4040 – Individual reading list</a:t>
            </a:r>
          </a:p>
          <a:p>
            <a:endParaRPr lang="nb-NO" sz="2600" dirty="0"/>
          </a:p>
          <a:p>
            <a:endParaRPr lang="nb-NO" sz="2600" dirty="0"/>
          </a:p>
          <a:p>
            <a:endParaRPr lang="nb-NO" sz="2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536939-CBF7-4220-B35A-7D7F6107A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32450"/>
          </a:xfrm>
        </p:spPr>
        <p:txBody>
          <a:bodyPr/>
          <a:lstStyle/>
          <a:p>
            <a:r>
              <a:rPr lang="nb-NO" dirty="0"/>
              <a:t>H24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20FAF-13E9-4B17-93C2-87EDE3A6A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33534"/>
            <a:ext cx="5183188" cy="3956129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nb-NO" sz="2600" dirty="0"/>
              <a:t>HGO4011 – </a:t>
            </a:r>
            <a:r>
              <a:rPr lang="en-US" sz="2600" dirty="0"/>
              <a:t>Philosophy and methodology of human geography</a:t>
            </a:r>
            <a:endParaRPr lang="nb-NO" sz="2600" dirty="0"/>
          </a:p>
          <a:p>
            <a:endParaRPr lang="en-US" b="1" dirty="0"/>
          </a:p>
          <a:p>
            <a:r>
              <a:rPr lang="en-US" sz="2600" dirty="0"/>
              <a:t>HGO4040 Individual reading list</a:t>
            </a:r>
          </a:p>
          <a:p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8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589</Words>
  <Application>Microsoft Office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Diskusjon om  HGO emneportefølje</vt:lpstr>
      <vt:lpstr>Today: Elective courses (40 credits) You choose among these 12 courses:</vt:lpstr>
      <vt:lpstr>Today: Specialization courses (20 credits) You choose two mandatory courses from your chosen specialization:</vt:lpstr>
      <vt:lpstr>H23 - Specialization courses </vt:lpstr>
      <vt:lpstr>From 2024: Proposal for elective courses</vt:lpstr>
      <vt:lpstr>Proposal for elective courses from 2024</vt:lpstr>
      <vt:lpstr>Compulsory courses &amp; other courses from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Diskusjon om  HGO spesialiseringer</dc:title>
  <dc:creator>Jemima Garcia-Godos Naveda</dc:creator>
  <cp:lastModifiedBy>Jemima Garcia-Godos Naveda</cp:lastModifiedBy>
  <cp:revision>12</cp:revision>
  <dcterms:created xsi:type="dcterms:W3CDTF">2022-11-08T15:42:49Z</dcterms:created>
  <dcterms:modified xsi:type="dcterms:W3CDTF">2022-12-14T09:11:08Z</dcterms:modified>
</cp:coreProperties>
</file>