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6"/>
  </p:notesMasterIdLst>
  <p:handoutMasterIdLst>
    <p:handoutMasterId r:id="rId17"/>
  </p:handoutMasterIdLst>
  <p:sldIdLst>
    <p:sldId id="259" r:id="rId6"/>
    <p:sldId id="278" r:id="rId7"/>
    <p:sldId id="263" r:id="rId8"/>
    <p:sldId id="264" r:id="rId9"/>
    <p:sldId id="266" r:id="rId10"/>
    <p:sldId id="279" r:id="rId11"/>
    <p:sldId id="280" r:id="rId12"/>
    <p:sldId id="281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half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3621EE98-3D9F-48D9-A72D-25CA5E335EFE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88B6312-D749-4A49-87B5-7BB5E4DE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1A70A77-97DE-4AAA-9196-3611C85DFB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9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342FF409-8859-47BD-AEF8-65723D4F034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A71FA25B-B97C-4FCD-B086-2318080EAA0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1E855-477D-41E9-B0F8-7881ED26F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06400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6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695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0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3" y="416805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7C183-1D0F-4BA0-AFD5-92D8F4D092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AB937A8A-0440-4FE6-AE50-0E37CD6CCD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8D53-9E40-4496-B5C8-0E242B7FF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EC9E07-E46C-4C5E-8165-4D6A786011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  <a:p>
            <a:endParaRPr lang="en-US" dirty="0"/>
          </a:p>
        </p:txBody>
      </p:sp>
      <p:sp>
        <p:nvSpPr>
          <p:cNvPr id="20" name="Text Placeholder 2" descr="Logo university of oslo">
            <a:extLst>
              <a:ext uri="{FF2B5EF4-FFF2-40B4-BE49-F238E27FC236}">
                <a16:creationId xmlns:a16="http://schemas.microsoft.com/office/drawing/2014/main" id="{8BA44D8A-54F0-40B1-96F3-44DF956C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 err="1"/>
              <a:t>Quote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B7FE76BD-1D32-4FE8-AC91-B195070748A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577BCF49-E370-4191-A9D3-5E55520BEC0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64D7346C-42A8-4BF6-BD31-3EF03D696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1664CE25-C511-4C72-86B2-CD04C60CDC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1FDD2AD4-3CBB-4718-8708-A4ABD22FEE4F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9CA383D-0F6C-4656-8C17-CCCA7960CDC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574B200B-554A-44F6-A5CF-7E5E17C8547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E9F05AAF-95F2-4DEB-9E39-9C52A1AA2ECD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A0564F8C-C50F-400D-BD2B-ED1C4763FC27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EC6402-B72B-43A7-AB55-858B3D9C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D099F6-7C77-4DBE-8B36-12B42A9CBF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4A91-9223-4B5D-BCF2-07CADE2A90D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11471910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34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C2CE6A29-6246-4580-A5FA-2D5885A1539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98F27F19-D47F-495E-828B-1AF61ADC44C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2FF72899-ED59-44CD-BF9F-5023DE954F8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E5BE92ED-31F4-4F13-B1C7-BF448E3ACBC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2113ADE0-F1CB-4DEC-B131-1685CCD7866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E4454965-3397-41CA-B1F5-35396BC493E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2CC695BA-6216-43EE-B964-1DB73F921FF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fillplaceholders" hidden="1">
            <a:extLst>
              <a:ext uri="{FF2B5EF4-FFF2-40B4-BE49-F238E27FC236}">
                <a16:creationId xmlns:a16="http://schemas.microsoft.com/office/drawing/2014/main" id="{AAA7F7F0-C755-4553-AE18-0D94AC09AC7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B1D62193-3764-4D2E-AFE6-E6BA9714CD8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03BB9-C6B8-4F3F-A5A4-C1B950E4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0C920D9-4935-4D73-B57C-ECC0E55568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0B99-C76A-4C57-8420-CE2C32240E2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60046" y="1757499"/>
            <a:ext cx="5489213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3C3D9C-6063-4223-8367-D7A6F0AE0E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82726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663A1-2629-4617-879F-3B81440FAA2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42742" y="1757499"/>
            <a:ext cx="5489213" cy="4301395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0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AD15DC-962D-4644-943D-84A382CEF8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DE9C538-DDC1-48C5-8D5A-8807D540279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3244FB41-C9AC-4D26-AFCB-CFC71E7BE09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E08E81ED-21CE-44CF-A8EF-06A08B47A5C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EE36E4C-1C72-4D3E-857D-C50FA456E80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879B8875-9C46-447E-AE47-D33CF53627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8" name="addin_grouplist" hidden="1">
            <a:extLst>
              <a:ext uri="{FF2B5EF4-FFF2-40B4-BE49-F238E27FC236}">
                <a16:creationId xmlns:a16="http://schemas.microsoft.com/office/drawing/2014/main" id="{DE421A5B-242F-4987-A4E4-97D981647AE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985F4FD-420C-4F49-AA8A-F408AEF26A1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fillplaceholders" hidden="1">
            <a:extLst>
              <a:ext uri="{FF2B5EF4-FFF2-40B4-BE49-F238E27FC236}">
                <a16:creationId xmlns:a16="http://schemas.microsoft.com/office/drawing/2014/main" id="{5F7C7520-95E1-4F4E-B418-2FE19FCD540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241653B0-2067-4F33-844C-6C207770FD39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FDF87C-567D-4D61-B80A-2B0FAB9C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4C3231-33DF-4ABD-AA6A-B1871500D64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5A26B-A462-46A4-B17F-67CABD1A57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FA7F80C-D0EF-4064-8ACA-92B713F9085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6D50BD7-4B2C-45A9-A4A8-CD09667C2241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ED7AC86C-E0C4-40C1-9970-E4FFA790590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D98AC88F-A26E-4CB1-B344-4D5083606FF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B30E7760-9EB2-4824-8490-521CB6A5DC6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19778B3C-AE55-4C1F-96D4-89E77FFEFB4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7689DE6A-399F-4F9E-BE8F-AB75D8AE61D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D7A441A-9434-488E-8E7A-06B2DAD3BCB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fillplaceholders" hidden="1">
            <a:extLst>
              <a:ext uri="{FF2B5EF4-FFF2-40B4-BE49-F238E27FC236}">
                <a16:creationId xmlns:a16="http://schemas.microsoft.com/office/drawing/2014/main" id="{48FD3B42-1D9C-4FB6-9DC4-7E69FC9CF38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E254A42F-FF0C-4C4B-97C3-6E091C71AC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032E34-F0A1-4B98-A1D4-074D7E12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8D3CC65-E828-4E6B-8A5D-06923E4A058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half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ext Placeholder 10" descr="Logo university of oslo">
            <a:extLst>
              <a:ext uri="{FF2B5EF4-FFF2-40B4-BE49-F238E27FC236}">
                <a16:creationId xmlns:a16="http://schemas.microsoft.com/office/drawing/2014/main" id="{96999028-C41F-4383-938C-0AEE48CAE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40" name="addin_colorlist" hidden="1">
            <a:extLst>
              <a:ext uri="{FF2B5EF4-FFF2-40B4-BE49-F238E27FC236}">
                <a16:creationId xmlns:a16="http://schemas.microsoft.com/office/drawing/2014/main" id="{0CB79622-130F-4A1A-8EC5-70CBAAC9E9D8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51D2CD-35CD-4A7B-BC9F-BFE7A1DB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D5E4F3D-E45B-4F29-8FB6-9397C493EE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5C047C-D021-4993-8BCA-6B52BE3A4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D1AE6-D2B5-49B9-8C2A-EE3784123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C45229-2034-4A47-89E1-3DAB700E96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6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5FD3C014-9E5F-4D52-AFEA-9C349607CFC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7027F98E-B41D-4718-9D7F-C82CACC5578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AC47F86E-2E0D-4B6F-B94E-693E0865AE0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EBBD227F-7704-4B8B-992A-E396C5C9BEE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FD65ED66-9D76-463A-9247-452FDF8FE9B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EDA4071-7A3D-45EF-8A0E-0C8B7CBF10E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609DAA4A-7252-4239-8860-0B50473F962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59168833-2E68-428A-8A6E-DA49825F139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D43D6145-200D-4A10-8317-8D44D52A214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459DA60-25AC-4B9F-9907-8F39820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3DD13DAB-6AD9-4B6F-A8DC-1ACB28B99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11BF262-7351-49AE-A83E-641151EDDA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09E50BAE-F00A-4BCB-85AA-3D786FF0CCC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5AEA75ED-F545-4088-BCA2-805D7040EE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58F7701-C11C-4D9A-9E67-24E9EED80D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BBE916C-1538-4BB4-BBB6-32721527176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B4FECD9-5E4C-41DF-BF95-E9AEA8165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FC23A3F8-5F5B-4FEE-9D3E-DD23605A76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48DE5AEB-CFBE-4C32-B1AF-59BE54C49A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3064328-310D-4B60-A376-3CC76BEA476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BBE53A34-85F8-4E64-8AED-55FF99769A1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C39B4D58-EABC-4B56-92BC-EE42B94D2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DE6A2B87-5071-42B4-A792-74A28AE96A4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DAB1A706-6027-4218-BA99-DB2D6263AC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24B1BBC-09BF-4EDD-819E-BABBAEB46F4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ACA01BE-C7CC-48BF-ABB4-0C92C5144BC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0A92121-FB1E-456F-B9C5-BACA09F076F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18C4AD3C-8DAE-4C36-A451-B0DC0DDE638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E51AD55-8E29-4CA8-9662-66FF628F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F3BBBE9-00FB-4EB4-BA4B-4AEAFADE29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F0147C48-CE7C-4ADC-B303-FF71AF51F4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CA119-676E-4CC0-B327-FD645BCE7FB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BF1C4B3-671D-4B0B-9DC8-D7DF19163D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DC95209-B9BF-4995-AB5C-F9DD50E9C5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2CA4-30E1-4D48-8F75-1F661A37138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19319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5CD4D0C-600A-44FB-B5E2-D61C2E19C7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F7AD52F7-DF98-4872-9B20-339BCFCA6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57475-031F-4C3C-8037-D9E91900C86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E9A2930-F5F3-416C-9EC0-FD52769E1D1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A1E8602A-8D5C-48AA-AA18-68AFE330C38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E226E046-A302-48B4-B28C-9CD7E32BBC0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B54B55EC-2D73-44B1-A1DB-E2EBBC5BAF4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8" name="addin_image" hidden="1">
            <a:extLst>
              <a:ext uri="{FF2B5EF4-FFF2-40B4-BE49-F238E27FC236}">
                <a16:creationId xmlns:a16="http://schemas.microsoft.com/office/drawing/2014/main" id="{6A3A5B56-7A3C-4AFA-AAF9-E1AC8EF3092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9" name="addin_grouplist" hidden="1">
            <a:extLst>
              <a:ext uri="{FF2B5EF4-FFF2-40B4-BE49-F238E27FC236}">
                <a16:creationId xmlns:a16="http://schemas.microsoft.com/office/drawing/2014/main" id="{EE57E959-417E-44F7-AFC1-2F2F190A0E3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0" name="addin_logo" hidden="1">
            <a:extLst>
              <a:ext uri="{FF2B5EF4-FFF2-40B4-BE49-F238E27FC236}">
                <a16:creationId xmlns:a16="http://schemas.microsoft.com/office/drawing/2014/main" id="{C76EE1D2-EA46-47F9-B6F4-D148F8E8C5F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806A214F-E939-4F0F-B574-1E61FA6B218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7732CAD8-F361-4B4D-8E20-B548127CBB2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CF55CC-547D-4387-8DEA-0224CA95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D80A3C0F-1FF6-4AA9-9D13-8BC50F7AEB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0EA39FA-C4EF-4D9F-9F5D-6ED462DC6CB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7DD4DF5-C61D-4B1A-A800-6A909C0139E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F80DA054-9B3F-47C7-B4F8-B9556EED12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C22F697-45AB-4216-91D4-AA7398A489B6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268EC8F-07B4-46BD-919B-7D31E2120C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5091368-E7A0-4333-8802-809A3D440785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0263E7-08FD-4560-BD3B-C5D1C739A9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2AB67B8-76C6-48BA-9D05-277FF29D0BE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A4C5798D-61DD-49BE-B726-2DBA0927DC28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9E076A75-E078-4AEB-B115-BB2D26D7443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55AD33A6-E3EC-428F-959C-EF0BF557FC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A1A3D91E-F2F2-4F6A-A44B-01BBB12A5BB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8BCF0FF1-759F-4CAE-BF12-A505B67B4C3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045DAFFC-A617-42D3-803F-9873671E7FCB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F1C7AB2-FEE3-4AF0-A47C-C7FCC3023B9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3DB4D7B-A021-45CF-8785-009D2691C359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EB8E98F1-16E5-40E7-86DF-2FC4C5A6770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D3436F9-D3EE-48BA-8DF3-69C2FF9C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FD8CF49-0AA3-4291-B6C2-1870C9FD9B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C02D407-5621-40EF-92C8-0B18E559BA3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C3E651D-DB87-4F87-BD30-F61551131089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69951CE8-6BE0-46B7-A197-CE746DC078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924DDBEE-7F9A-4AB6-B190-AE8C11BC5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D3071F5-7810-4E1A-8C97-32551E36FE1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033332F7-AA1A-4861-973F-29492AA959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850785E-9E17-43E3-BEAC-4E4A79F7DE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1B474A-19AA-4CC8-8BE0-C96DFB2CF19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7C980ED-5FB3-4496-A760-8F04D14B7B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2485FC4-776F-4842-9B1B-54EF34BD59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F9C007C-1EF8-4322-ACF8-6B3FFD3566B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DB0A71-ABBE-4212-8203-0B0EA603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4737768-15D0-4A86-BF76-1E9CC0CBDC3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4A8320A-E0D5-4F63-AC6D-204A0CC807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D9C903-9404-41AF-92C3-86557E0BE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A4B3A1-7BE8-4922-989D-1E1D84453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54D52BE-21A6-4970-B805-9214FE8519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47E2F4C-17D1-4893-96FE-B54EA6D17734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4" name="addin_background" hidden="1">
            <a:extLst>
              <a:ext uri="{FF2B5EF4-FFF2-40B4-BE49-F238E27FC236}">
                <a16:creationId xmlns:a16="http://schemas.microsoft.com/office/drawing/2014/main" id="{7B8E7794-EE6A-4458-9940-E2D4F2803F4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44053FB2-BAC4-4472-A1A8-426A1DAADF3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BC2A0472-EAC0-4C16-BD58-9BDF1BD9D27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A44EB5-FE74-45E2-ADDB-62AC6A39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9FF8439-61D0-476B-B464-B7C77500F3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611D51E-61D6-4739-81A1-ABD0609733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59A782C-C3AD-46DF-8016-2F6CABBEE6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CEFF368-F3D3-4208-93C5-E76ED06BFE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85C0E5A-BD14-477B-BD8D-DC002160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76D9D91-30ED-442E-AA61-3F5065C0A6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4C54C5EF-FA46-4C08-B3D9-B43A5483B345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3E1D8884-C1B5-4005-BC18-B67DAD11909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1890ED-EDFF-4F97-A73E-852CAB10C6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0F362B01-572E-40F1-A00C-F460165626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3CD586-6E66-4AC8-B5DE-964E9FAF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76E5AEC-489F-4AAC-9D27-09C4600603C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7" name="addin_background" hidden="1">
            <a:extLst>
              <a:ext uri="{FF2B5EF4-FFF2-40B4-BE49-F238E27FC236}">
                <a16:creationId xmlns:a16="http://schemas.microsoft.com/office/drawing/2014/main" id="{52F5D15A-B48F-4597-B76A-3B8EB8C1A5A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511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5466000"/>
            <a:ext cx="1901268" cy="1392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0119" y="4868904"/>
            <a:ext cx="10263507" cy="4924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717" y="6192774"/>
            <a:ext cx="960000" cy="33684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31.10.2023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42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4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ull width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2CD0FF08-2E00-7EEE-60E0-42DE3FDF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3" name="Text Placeholder 10" descr="Logo university of oslo">
            <a:extLst>
              <a:ext uri="{FF2B5EF4-FFF2-40B4-BE49-F238E27FC236}">
                <a16:creationId xmlns:a16="http://schemas.microsoft.com/office/drawing/2014/main" id="{855DB83D-7815-446A-9472-E7D6F3376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7" name="addin_colorlist" hidden="1">
            <a:extLst>
              <a:ext uri="{FF2B5EF4-FFF2-40B4-BE49-F238E27FC236}">
                <a16:creationId xmlns:a16="http://schemas.microsoft.com/office/drawing/2014/main" id="{1FCA16A7-EA16-45D3-8A2E-0D6324945E7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87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F14B380-76DE-4173-B7D3-31E7A36654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DB6EDC5-0DC0-49D7-8862-D897F60A3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E568436-D422-4A9F-A35E-6ECC932FC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79B71B-2B27-4E24-9281-48B2C896A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0DED61E-0C4F-472B-A28B-E496A1EE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2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4" name="addin_colorlist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4" name="addin_colorlist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33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aculty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2" name="Graphic 21" descr="UiO segl">
            <a:extLst>
              <a:ext uri="{FF2B5EF4-FFF2-40B4-BE49-F238E27FC236}">
                <a16:creationId xmlns:a16="http://schemas.microsoft.com/office/drawing/2014/main" id="{EC01DC75-D0B0-4B26-A9E0-4DA433255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7F0B4600-01AF-4489-BB06-80DDCB1334FF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797541-CC8A-4BF9-AD61-F95B5D424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F9F285-7481-495A-B1F0-6CB04E7E3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D7F869-7DD8-42A9-BFA1-5DF06F572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3B6997BB-B94A-40D6-A78C-AD58CB198E0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7A13BE6F-3781-43DF-AA89-B8DEEDEF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F16A078A-965E-4FF3-B0E0-E928670830B3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8FAB-5135-4ED0-ACB7-2739C6B82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5E1721-C410-49BE-9F3F-248051097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F0B331-B584-46FA-B290-ADD1C599D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D579993-FE03-45A3-B1FB-C50D4B5D6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colorlist" hidden="1">
            <a:extLst>
              <a:ext uri="{FF2B5EF4-FFF2-40B4-BE49-F238E27FC236}">
                <a16:creationId xmlns:a16="http://schemas.microsoft.com/office/drawing/2014/main" id="{42E83DC4-A084-4DCE-BDE0-EDA5F5F7AB66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Graphic 4" descr="Logo university of oslo">
            <a:extLst>
              <a:ext uri="{FF2B5EF4-FFF2-40B4-BE49-F238E27FC236}">
                <a16:creationId xmlns:a16="http://schemas.microsoft.com/office/drawing/2014/main" id="{FC22999A-40AC-4186-8730-BF6B9FCCF0E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722" r:id="rId5"/>
    <p:sldLayoutId id="2147483699" r:id="rId6"/>
    <p:sldLayoutId id="2147483698" r:id="rId7"/>
    <p:sldLayoutId id="2147483700" r:id="rId8"/>
    <p:sldLayoutId id="2147483720" r:id="rId9"/>
    <p:sldLayoutId id="2147483719" r:id="rId10"/>
    <p:sldLayoutId id="2147483721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23" r:id="rId28"/>
    <p:sldLayoutId id="2147483724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sv/iss/HGO4203/" TargetMode="External"/><Relationship Id="rId2" Type="http://schemas.openxmlformats.org/officeDocument/2006/relationships/hyperlink" Target="https://www.uio.no/studier/emner/sv/sv/SVPRO4000/index.html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uio.no/studier/emner/sv/iss/SGO2040/" TargetMode="External"/><Relationship Id="rId5" Type="http://schemas.openxmlformats.org/officeDocument/2006/relationships/hyperlink" Target="https://www.uio.no/studier/emner/sv/sv/UTV3091/index.html" TargetMode="External"/><Relationship Id="rId4" Type="http://schemas.openxmlformats.org/officeDocument/2006/relationships/hyperlink" Target="https://www.uio.no/studier/emner/sv/sv/KULKOM3090/samarbeid-med-arbeidsliv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www.sv.uio.no%2Fiss%2Fom%2Forganisasjon%2Fprogramradene%2Fsamfunnsgeografi%2Fmoter%2F2023%2Fseptember%2Frevidert-emnebeskrivelse%2Fcourse-description-hgo4020-hgo-internship-for-approval-13-sept.docx&amp;wdOrigin=BROWSELINK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kum.fa.em2.oraclecloud.com/hcmUI/CandidateExperience/en/sites/CX_2019/requisitions/preview/12482/?location=Oslo%2C+Norway&amp;locationId=300000015297491&amp;locationLevel=state&amp;mode=location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ED5C95F-A605-4041-9576-F91B68852F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82E8B4F8-D906-4626-9E56-3AD9886BD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Information Meeting on HGO </a:t>
            </a:r>
            <a:r>
              <a:rPr lang="nb-NO" dirty="0" err="1"/>
              <a:t>Internship</a:t>
            </a:r>
            <a:br>
              <a:rPr lang="nb-NO" dirty="0"/>
            </a:b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9062DA-6071-446B-A4A6-0055CC378C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Master’s</a:t>
            </a:r>
            <a:r>
              <a:rPr lang="nb-NO" dirty="0"/>
              <a:t> </a:t>
            </a:r>
            <a:r>
              <a:rPr lang="nb-NO" dirty="0" err="1"/>
              <a:t>Programme</a:t>
            </a:r>
            <a:r>
              <a:rPr lang="nb-NO" dirty="0"/>
              <a:t> in Human </a:t>
            </a:r>
            <a:r>
              <a:rPr lang="nb-NO" dirty="0" err="1"/>
              <a:t>Geography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C8803-6AF2-456E-9C7D-C5D7F8D18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Department of Sociology and Human Geography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E57CD4-A577-4CA3-8785-CA83EECF4E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600"/>
              <a:t>Jemima, Per Gunnar and Camilla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E2189C-512A-474D-9F06-62F2EDBF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31 October 2023</a:t>
            </a:r>
          </a:p>
        </p:txBody>
      </p:sp>
    </p:spTree>
    <p:extLst>
      <p:ext uri="{BB962C8B-B14F-4D97-AF65-F5344CB8AC3E}">
        <p14:creationId xmlns:p14="http://schemas.microsoft.com/office/powerpoint/2010/main" val="64736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8" y="34291"/>
            <a:ext cx="12066501" cy="67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CCCDBF-C1BD-4EEC-8C95-890FDCFD1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Det samfunnsvitenskapelige fakultet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DE6FD-CC6C-4527-AF80-0BD6A89F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0D8544-789C-4087-A345-91239F9C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4"/>
            <a:ext cx="11471910" cy="1053119"/>
          </a:xfrm>
        </p:spPr>
        <p:txBody>
          <a:bodyPr/>
          <a:lstStyle/>
          <a:p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internship</a:t>
            </a:r>
            <a:r>
              <a:rPr lang="nb-NO" dirty="0"/>
              <a:t>, </a:t>
            </a:r>
            <a:r>
              <a:rPr lang="nb-NO" dirty="0" err="1"/>
              <a:t>project</a:t>
            </a:r>
            <a:r>
              <a:rPr lang="nb-NO" dirty="0"/>
              <a:t> and </a:t>
            </a:r>
            <a:r>
              <a:rPr lang="nb-NO" dirty="0" err="1"/>
              <a:t>practice-based</a:t>
            </a:r>
            <a:r>
              <a:rPr lang="nb-NO" dirty="0"/>
              <a:t> </a:t>
            </a:r>
            <a:r>
              <a:rPr lang="nb-NO" dirty="0" err="1"/>
              <a:t>courses</a:t>
            </a:r>
            <a:r>
              <a:rPr lang="nb-NO" dirty="0"/>
              <a:t> at ISS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176C4-263C-4045-8B7D-C5B96D18FF1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413162"/>
            <a:ext cx="11471910" cy="4486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  <a:t>SVPRO4000 – Prosjektforum - lederskap og organisering</a:t>
            </a:r>
            <a:endParaRPr lang="nb-NO" sz="20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3"/>
              </a:rPr>
              <a:t>HGO4203 – </a:t>
            </a:r>
            <a:r>
              <a:rPr lang="nb-NO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3"/>
              </a:rPr>
              <a:t>Sustainable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3"/>
              </a:rPr>
              <a:t> urban </a:t>
            </a:r>
            <a:r>
              <a:rPr lang="nb-NO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3"/>
              </a:rPr>
              <a:t>transformations</a:t>
            </a:r>
            <a:endParaRPr lang="nb-NO" sz="2000" b="0" i="0" dirty="0">
              <a:solidFill>
                <a:srgbClr val="000000"/>
              </a:solidFill>
              <a:effectLst/>
              <a:latin typeface="Helvetica" panose="020B0604020202020204" pitchFamily="34" charset="0"/>
              <a:hlinkClick r:id="rId4"/>
            </a:endParaRPr>
          </a:p>
          <a:p>
            <a:pPr marL="0" indent="0"/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background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new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000" i="1" dirty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HGO4020 – HGO </a:t>
            </a:r>
            <a:r>
              <a:rPr lang="nb-NO" sz="2000" i="1" dirty="0" err="1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Internship</a:t>
            </a:r>
            <a:endParaRPr lang="nb-NO" sz="2000" i="1" dirty="0">
              <a:solidFill>
                <a:srgbClr val="00B050"/>
              </a:solidFill>
              <a:latin typeface="Helvetica" panose="020B0604020202020204" pitchFamily="34" charset="0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000000"/>
              </a:solidFill>
              <a:effectLst/>
              <a:latin typeface="Helvetica" panose="020B0604020202020204" pitchFamily="34" charset="0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4"/>
              </a:rPr>
              <a:t>KULKOMbinert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4"/>
              </a:rPr>
              <a:t> bacheloroppgave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(BA-oppgave med arbeidslivet)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Helvetica" panose="020B0604020202020204" pitchFamily="34" charset="0"/>
                <a:hlinkClick r:id="rId5"/>
              </a:rPr>
              <a:t>UTV3091 – Avslutningsemne i utviklingsstudier</a:t>
            </a:r>
            <a:r>
              <a:rPr lang="nb-NO" sz="2000" dirty="0">
                <a:latin typeface="Helvetica" panose="020B0604020202020204" pitchFamily="34" charset="0"/>
              </a:rPr>
              <a:t> (feltarbeid i utlandet)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Helvetica" panose="020B0604020202020204" pitchFamily="34" charset="0"/>
                <a:hlinkClick r:id="rId6"/>
              </a:rPr>
              <a:t>SGO2040 – </a:t>
            </a:r>
            <a:r>
              <a:rPr lang="nb-NO" sz="2000" dirty="0" err="1">
                <a:latin typeface="Helvetica" panose="020B0604020202020204" pitchFamily="34" charset="0"/>
                <a:hlinkClick r:id="rId6"/>
              </a:rPr>
              <a:t>CityStudio</a:t>
            </a:r>
            <a:r>
              <a:rPr lang="nb-NO" sz="2000" dirty="0">
                <a:latin typeface="Helvetica" panose="020B0604020202020204" pitchFamily="34" charset="0"/>
                <a:hlinkClick r:id="rId6"/>
              </a:rPr>
              <a:t> Oslo</a:t>
            </a:r>
            <a:endParaRPr lang="nb-NO" sz="2000" dirty="0">
              <a:latin typeface="Helvetica" panose="020B0604020202020204" pitchFamily="34" charset="0"/>
            </a:endParaRPr>
          </a:p>
          <a:p>
            <a:pPr marL="0" indent="0"/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background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sym typeface="Wingdings" panose="05000000000000000000" pitchFamily="2" charset="2"/>
              </a:rPr>
              <a:t>new</a:t>
            </a:r>
            <a:r>
              <a:rPr lang="nb-NO" sz="2000" dirty="0"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b-NO" sz="2000" i="1" dirty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Prosjekt bærekraftig Oslo</a:t>
            </a:r>
            <a:endParaRPr lang="nb-NO" sz="2000" b="0" i="1" dirty="0">
              <a:solidFill>
                <a:srgbClr val="00B050"/>
              </a:solidFill>
              <a:effectLst/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636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02B892E-F7EA-4E88-961F-9FDE80DB45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0A29B4F-DC94-EBAE-0D36-186B150302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1" y="6280142"/>
            <a:ext cx="767518" cy="20298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293BF-8976-4FB1-8652-D5B578BC52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837732" y="6243181"/>
            <a:ext cx="1501215" cy="2592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Faculty of Social Sciences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D76D3-0E03-49C1-8FD5-4331C23122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0CFD06-4B83-452C-838C-BEB77AF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anchor="b">
            <a:normAutofit/>
          </a:bodyPr>
          <a:lstStyle/>
          <a:p>
            <a:r>
              <a:rPr lang="nb-NO" dirty="0" err="1"/>
              <a:t>Many</a:t>
            </a:r>
            <a:endParaRPr lang="nb-NO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B4594A3-E78D-4929-95C7-227959A44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025" y="5828623"/>
            <a:ext cx="2442882" cy="654499"/>
          </a:xfrm>
        </p:spPr>
        <p:txBody>
          <a:bodyPr/>
          <a:lstStyle/>
          <a:p>
            <a:r>
              <a:rPr lang="nb-NO" sz="6000" b="1" dirty="0">
                <a:latin typeface="The Serif Hand Black" panose="020B0604020202020204" pitchFamily="66" charset="0"/>
                <a:cs typeface="Vijaya" panose="020B0502040204020203" pitchFamily="18" charset="0"/>
              </a:rPr>
              <a:t>Network</a:t>
            </a:r>
            <a:r>
              <a:rPr lang="nb-NO" sz="6000" b="1" dirty="0"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97D55-A4A3-4824-9454-253A9A54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23" y="5738513"/>
            <a:ext cx="671705" cy="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B5F54B-ADA4-413D-8678-B8E88BB3AC7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Faculty of Social Sciences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F57CC-0D77-44F6-94AD-6A1E3EAE996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DCB6C8-178F-4B3B-B9A5-61A4F86A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HGO4020 – HGO </a:t>
            </a:r>
            <a:r>
              <a:rPr lang="nb-NO" dirty="0" err="1"/>
              <a:t>Internship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FDAC4B-15D9-4E23-8C47-CA8959B3B71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did</a:t>
            </a:r>
            <a:r>
              <a:rPr lang="nb-NO" dirty="0"/>
              <a:t> it </a:t>
            </a:r>
            <a:r>
              <a:rPr lang="nb-NO" dirty="0" err="1"/>
              <a:t>come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D09D2-D99F-441A-84E9-9E7D8E40DBAE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nb-NO" sz="2000" dirty="0"/>
              <a:t>Good </a:t>
            </a:r>
            <a:r>
              <a:rPr lang="nb-NO" sz="2000" dirty="0" err="1"/>
              <a:t>experience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HGO4203- </a:t>
            </a:r>
            <a:r>
              <a:rPr lang="nb-NO" sz="2000" dirty="0" err="1"/>
              <a:t>Sustainable</a:t>
            </a:r>
            <a:r>
              <a:rPr lang="nb-NO" sz="2000" dirty="0"/>
              <a:t> Urban </a:t>
            </a:r>
            <a:r>
              <a:rPr lang="nb-NO" sz="2000" dirty="0" err="1"/>
              <a:t>Transformations</a:t>
            </a:r>
            <a:r>
              <a:rPr lang="nb-NO" sz="2000" dirty="0"/>
              <a:t>. </a:t>
            </a:r>
          </a:p>
          <a:p>
            <a:pPr lvl="1"/>
            <a:r>
              <a:rPr lang="nb-NO" sz="1800" dirty="0"/>
              <a:t>Student </a:t>
            </a:r>
            <a:r>
              <a:rPr lang="nb-NO" sz="1800" dirty="0" err="1"/>
              <a:t>exposure</a:t>
            </a:r>
            <a:r>
              <a:rPr lang="nb-NO" sz="1800" dirty="0"/>
              <a:t> to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work</a:t>
            </a:r>
            <a:r>
              <a:rPr lang="nb-NO" sz="1800" dirty="0"/>
              <a:t> </a:t>
            </a:r>
            <a:r>
              <a:rPr lang="nb-NO" sz="1800" dirty="0" err="1"/>
              <a:t>environment</a:t>
            </a:r>
            <a:r>
              <a:rPr lang="nb-NO" sz="1800" dirty="0"/>
              <a:t> as human </a:t>
            </a:r>
            <a:r>
              <a:rPr lang="nb-NO" sz="1800" dirty="0" err="1"/>
              <a:t>geographers</a:t>
            </a:r>
            <a:r>
              <a:rPr lang="nb-NO" sz="1800" dirty="0"/>
              <a:t>.</a:t>
            </a:r>
          </a:p>
          <a:p>
            <a:pPr lvl="1"/>
            <a:r>
              <a:rPr lang="nb-NO" sz="1800" dirty="0"/>
              <a:t> </a:t>
            </a:r>
            <a:r>
              <a:rPr lang="nb-NO" sz="1800" dirty="0" err="1"/>
              <a:t>Expanding</a:t>
            </a:r>
            <a:r>
              <a:rPr lang="nb-NO" sz="1800" dirty="0"/>
              <a:t> </a:t>
            </a:r>
            <a:r>
              <a:rPr lang="nb-NO" sz="1800" dirty="0" err="1"/>
              <a:t>networks</a:t>
            </a:r>
            <a:r>
              <a:rPr lang="nb-NO" sz="1800" dirty="0"/>
              <a:t> for master </a:t>
            </a:r>
            <a:r>
              <a:rPr lang="nb-NO" sz="1800" dirty="0" err="1"/>
              <a:t>thesis</a:t>
            </a:r>
            <a:r>
              <a:rPr lang="nb-NO" sz="1800" dirty="0"/>
              <a:t> </a:t>
            </a:r>
            <a:r>
              <a:rPr lang="nb-NO" sz="1800" dirty="0" err="1"/>
              <a:t>writing</a:t>
            </a:r>
            <a:r>
              <a:rPr lang="nb-NO" sz="1800" dirty="0"/>
              <a:t> and </a:t>
            </a:r>
            <a:r>
              <a:rPr lang="nb-NO" sz="1800" dirty="0" err="1"/>
              <a:t>potential</a:t>
            </a:r>
            <a:r>
              <a:rPr lang="nb-NO" sz="1800" dirty="0"/>
              <a:t> </a:t>
            </a:r>
            <a:r>
              <a:rPr lang="nb-NO" sz="1800" dirty="0" err="1"/>
              <a:t>work</a:t>
            </a:r>
            <a:r>
              <a:rPr lang="nb-NO" sz="1800" dirty="0"/>
              <a:t>. </a:t>
            </a:r>
          </a:p>
          <a:p>
            <a:r>
              <a:rPr lang="nb-NO" sz="2000" dirty="0" err="1"/>
              <a:t>Could</a:t>
            </a:r>
            <a:r>
              <a:rPr lang="nb-NO" sz="2000" dirty="0"/>
              <a:t> </a:t>
            </a: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dirty="0" err="1"/>
              <a:t>mobilize</a:t>
            </a:r>
            <a:r>
              <a:rPr lang="nb-NO" sz="2000" dirty="0"/>
              <a:t> </a:t>
            </a:r>
            <a:r>
              <a:rPr lang="nb-NO" sz="2000" dirty="0" err="1"/>
              <a:t>our</a:t>
            </a:r>
            <a:r>
              <a:rPr lang="nb-NO" sz="2000" dirty="0"/>
              <a:t> </a:t>
            </a:r>
            <a:r>
              <a:rPr lang="nb-NO" sz="2000" dirty="0" err="1"/>
              <a:t>networks</a:t>
            </a:r>
            <a:r>
              <a:rPr lang="nb-NO" sz="2000" dirty="0"/>
              <a:t> to </a:t>
            </a:r>
            <a:r>
              <a:rPr lang="nb-NO" sz="2000" dirty="0" err="1"/>
              <a:t>expand</a:t>
            </a:r>
            <a:r>
              <a:rPr lang="nb-NO" sz="2000" dirty="0"/>
              <a:t> </a:t>
            </a:r>
            <a:r>
              <a:rPr lang="nb-NO" sz="2000" dirty="0" err="1"/>
              <a:t>placements</a:t>
            </a:r>
            <a:r>
              <a:rPr lang="nb-NO" sz="2000" dirty="0"/>
              <a:t> to </a:t>
            </a:r>
            <a:r>
              <a:rPr lang="nb-NO" sz="2000" dirty="0" err="1"/>
              <a:t>other</a:t>
            </a:r>
            <a:r>
              <a:rPr lang="nb-NO" sz="2000" dirty="0"/>
              <a:t> </a:t>
            </a:r>
            <a:r>
              <a:rPr lang="nb-NO" sz="2000" dirty="0" err="1"/>
              <a:t>sectors</a:t>
            </a:r>
            <a:r>
              <a:rPr lang="nb-NO" sz="2000" dirty="0"/>
              <a:t>? </a:t>
            </a:r>
            <a:r>
              <a:rPr lang="nb-NO" sz="2000" dirty="0" err="1"/>
              <a:t>Yes</a:t>
            </a:r>
            <a:r>
              <a:rPr lang="nb-NO" sz="2000" dirty="0"/>
              <a:t>!</a:t>
            </a:r>
          </a:p>
          <a:p>
            <a:r>
              <a:rPr lang="nb-NO" sz="2000" dirty="0">
                <a:hlinkClick r:id="rId2"/>
              </a:rPr>
              <a:t>course-description-hgo4020-hgo-internship-for-approval-13-sept.docx (live.com)</a:t>
            </a:r>
            <a:endParaRPr lang="nb-NO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092A6-2B85-4A3F-95A1-0ACBC8BD85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/>
              <a:t>Main </a:t>
            </a:r>
            <a:r>
              <a:rPr lang="nb-NO" dirty="0" err="1"/>
              <a:t>features</a:t>
            </a:r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18AF7-314B-46C8-AA7D-AE437942CB6A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Six-week/30 working days internship at a host institution.</a:t>
            </a:r>
          </a:p>
          <a:p>
            <a:r>
              <a:rPr lang="en-US" dirty="0"/>
              <a:t>Institutions covering a variety of sectors, both public and private. </a:t>
            </a:r>
          </a:p>
          <a:p>
            <a:r>
              <a:rPr lang="en-US" dirty="0"/>
              <a:t>Internal application process.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484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D7732A-45D3-44B0-A245-A2E4F0C51DD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Faculty of Social Sciences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AA8E0-F736-4570-8C17-CFBBC5814DB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434A2-77F4-4A27-B82E-2133753C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Application </a:t>
            </a:r>
            <a:r>
              <a:rPr lang="nb-NO" dirty="0" err="1"/>
              <a:t>process</a:t>
            </a:r>
            <a:endParaRPr lang="nb-NO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5D55901-A4ED-4220-BE29-8F1F5748EBF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apply for HGO Internship?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7476D-25AB-4B3D-808D-A379DF689F65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must sign up to the course 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StudentWeb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fill in an application form.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application form will ask for a brief statement substantiating your selected preferences.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opening date for applications is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December 1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closing date for applications is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December 5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apply to a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maximum of 3 host institutions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indicating your order of preference.</a:t>
            </a:r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8B6779-BEC3-4600-AFBA-D9ED291B05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nb-NO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nb-NO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3E7860-66B3-4B38-B249-CB5ECF8F001C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allocate host institutions to best fit students’ preferences.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there are several applications for one position, an assessment process will guide the allocation of host institutions.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receive an answer on your application within December 8 and must accept the offer by December 13 at the latest.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do not reply nor decline, the offer will go to the next applicant in line.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OBS! Just in case, sign up for another course in case you do not get your preferred options.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112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44050-A541-4C38-88E7-617C38EDD8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8664B-4458-4EBB-BA6C-B4851234C63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8BB3FD-E31B-4F28-869E-1E00541A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about</a:t>
            </a:r>
            <a:r>
              <a:rPr lang="nb-NO" dirty="0"/>
              <a:t> HGO </a:t>
            </a:r>
            <a:r>
              <a:rPr lang="nb-NO" dirty="0" err="1"/>
              <a:t>Internship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AEF2BC-A752-41A9-BE28-02A93FE263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err="1"/>
              <a:t>Teaching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2343E-8431-4B18-BA19-FC9D186C4AAB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Kick-off seminar: Meet your contact person; set up start date, timetable and workplan; discuss work content.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Midterm seminar 1: Your experience so far; assessment and adjustments; feedback and group discussion.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Midterm seminar 2: Highlights of your internship; outline of reflection note; feedback and group discussion.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Closing seminar: Human geographers at work – showcasing internship experiences. Poster presentations.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in seminars is compulsory. Valid absence is allowed for a maximum of one (1) seminar.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internships abroad adjustments will be made.</a:t>
            </a:r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69374F-4C21-4DBC-B7EA-304C0E1C7D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 err="1"/>
              <a:t>Exam</a:t>
            </a:r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37DBC9-5C1A-48C8-BC63-564D563920B1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 is a portfolio with a poster presentation.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portfolio consists of: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reflection note on your internship experiences (maximum 3000 words +/- 10%) and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poster presentation at the closing seminar.</a:t>
            </a:r>
            <a:endParaRPr lang="nb-NO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9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C4278D-734F-4EC8-98DD-86EDF985813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8FB76-2FA7-4A55-8E86-2535BF539C3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207CE2-4BF5-4DF6-B81E-2B241BE5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Host </a:t>
            </a:r>
            <a:r>
              <a:rPr lang="nb-NO" dirty="0" err="1"/>
              <a:t>institutions</a:t>
            </a:r>
            <a:r>
              <a:rPr lang="nb-NO" dirty="0"/>
              <a:t> per </a:t>
            </a:r>
            <a:r>
              <a:rPr lang="nb-NO" dirty="0" err="1"/>
              <a:t>today</a:t>
            </a:r>
            <a:endParaRPr lang="nb-NO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9BCFCE-869E-47EA-90BC-97F2B90A14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err="1"/>
              <a:t>Confirmed</a:t>
            </a:r>
            <a:r>
              <a:rPr lang="nb-NO" dirty="0"/>
              <a:t>: 12-17 </a:t>
            </a:r>
            <a:r>
              <a:rPr lang="nb-NO" dirty="0" err="1"/>
              <a:t>internships</a:t>
            </a:r>
            <a:endParaRPr lang="nb-NO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72C4BBB-525D-43E8-A29D-8EC588691BD6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2"/>
          <a:stretch>
            <a:fillRect/>
          </a:stretch>
        </p:blipFill>
        <p:spPr>
          <a:xfrm>
            <a:off x="360044" y="1812760"/>
            <a:ext cx="5489214" cy="41905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111A6-6FB6-4FF4-9E4B-189CCA0ED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 err="1"/>
              <a:t>Awaiting</a:t>
            </a:r>
            <a:r>
              <a:rPr lang="nb-NO" dirty="0"/>
              <a:t> </a:t>
            </a:r>
            <a:r>
              <a:rPr lang="nb-NO" dirty="0" err="1"/>
              <a:t>confirmation</a:t>
            </a:r>
            <a:endParaRPr lang="nb-NO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3732C1C-9458-4618-A8F3-751288E651E0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/>
          <a:stretch>
            <a:fillRect/>
          </a:stretch>
        </p:blipFill>
        <p:spPr>
          <a:xfrm>
            <a:off x="6342741" y="1812760"/>
            <a:ext cx="4039141" cy="1947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321A6C-97F5-4024-9075-73682A24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41" y="3995773"/>
            <a:ext cx="3792535" cy="24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3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942AB-AF67-453D-BCA7-2B67A49A717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A8834-D36B-453B-BBE2-9BF6FAA55A2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5E2C5-BBCC-4FDB-9056-EC1B6BF9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Refugee</a:t>
            </a:r>
            <a:r>
              <a:rPr lang="nb-NO" dirty="0"/>
              <a:t>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63DF9F-5EC8-4470-95BD-70AA0837B83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Cooperation </a:t>
            </a:r>
            <a:r>
              <a:rPr lang="nb-NO" dirty="0" err="1"/>
              <a:t>agreement</a:t>
            </a:r>
            <a:r>
              <a:rPr lang="nb-NO" dirty="0"/>
              <a:t> HGO-NRC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0E785-DAAF-47D3-A0BF-B1E48BA9B6DA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nb-NO" dirty="0"/>
              <a:t>NRC handles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recruitment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so HGO students </a:t>
            </a:r>
            <a:r>
              <a:rPr lang="nb-NO" dirty="0" err="1"/>
              <a:t>apply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. </a:t>
            </a:r>
          </a:p>
          <a:p>
            <a:r>
              <a:rPr lang="nb-NO" dirty="0"/>
              <a:t>Deadline: 12.november</a:t>
            </a:r>
          </a:p>
          <a:p>
            <a:r>
              <a:rPr lang="nb-NO" dirty="0">
                <a:solidFill>
                  <a:srgbClr val="000000"/>
                </a:solidFill>
                <a:ea typeface="Calibri" panose="020F0502020204030204" pitchFamily="34" charset="0"/>
              </a:rPr>
              <a:t>J</a:t>
            </a: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ob </a:t>
            </a:r>
            <a:r>
              <a:rPr lang="nb-NO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advertisement</a:t>
            </a: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for </a:t>
            </a:r>
            <a:r>
              <a:rPr lang="nb-NO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internships</a:t>
            </a: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at NRC for </a:t>
            </a:r>
            <a:r>
              <a:rPr lang="nb-NO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</a:t>
            </a: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spring semester of 2024: </a:t>
            </a:r>
          </a:p>
          <a:p>
            <a:pPr lvl="1"/>
            <a:r>
              <a:rPr lang="nb-NO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 tooltip="https://ekum.fa.em2.oraclecloud.com/hcmUI/CandidateExperience/en/sites/CX_2019/requisitions/preview/12482/?location=Oslo%2C+Norway&amp;locationId=300000015297491&amp;locationLevel=state&amp;mode=location"/>
              </a:rPr>
              <a:t>NRC </a:t>
            </a:r>
            <a:r>
              <a:rPr lang="nb-NO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 tooltip="https://ekum.fa.em2.oraclecloud.com/hcmUI/CandidateExperience/en/sites/CX_2019/requisitions/preview/12482/?location=Oslo%2C+Norway&amp;locationId=300000015297491&amp;locationLevel=state&amp;mode=location"/>
              </a:rPr>
              <a:t>Internships</a:t>
            </a:r>
            <a:r>
              <a:rPr lang="nb-NO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 tooltip="https://ekum.fa.em2.oraclecloud.com/hcmUI/CandidateExperience/en/sites/CX_2019/requisitions/preview/12482/?location=Oslo%2C+Norway&amp;locationId=300000015297491&amp;locationLevel=state&amp;mode=location"/>
              </a:rPr>
              <a:t> 2024 - Head Office</a:t>
            </a:r>
            <a:endParaRPr lang="nb-NO" u="sng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/>
            <a:endParaRPr lang="nb-NO" sz="3600" u="sng" dirty="0">
              <a:solidFill>
                <a:srgbClr val="000000"/>
              </a:solidFill>
            </a:endParaRPr>
          </a:p>
          <a:p>
            <a:pPr lvl="1"/>
            <a:endParaRPr lang="nb-NO" sz="3600" u="sng" dirty="0">
              <a:solidFill>
                <a:srgbClr val="000000"/>
              </a:solidFill>
            </a:endParaRPr>
          </a:p>
          <a:p>
            <a:pPr lvl="1"/>
            <a:endParaRPr lang="nb-NO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BD12B0-8224-412B-891B-85FC35010D94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/>
          <a:stretch>
            <a:fillRect/>
          </a:stretch>
        </p:blipFill>
        <p:spPr>
          <a:xfrm>
            <a:off x="6724343" y="84204"/>
            <a:ext cx="4759901" cy="6689591"/>
          </a:xfrm>
        </p:spPr>
      </p:pic>
    </p:spTree>
    <p:extLst>
      <p:ext uri="{BB962C8B-B14F-4D97-AF65-F5344CB8AC3E}">
        <p14:creationId xmlns:p14="http://schemas.microsoft.com/office/powerpoint/2010/main" val="94911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A3E15-D137-4DC8-92D8-3953399BE49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C78D8-C79E-4638-B2B3-4691775B81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CBB5D-62FB-40A7-9643-D24BBC03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C42A54-0031-4EE6-97FF-803C751BB6A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B9FF5-D9E0-485E-824E-C4D2DBA6456B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nb-NO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65030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94EB06-DEAF-4766-AEC5-11EA23C77FB1}" vid="{61D1ED86-3C56-4F85-907F-7655871F4D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JAJEJYK5CVUX-448798232-28</_dlc_DocId>
    <_dlc_DocIdUrl xmlns="e5e35b8c-bb2a-40e7-acd7-beed1d1f14b8">
      <Url>https://uio.sharepoint.com/sites/GrafiskUttrykk/_layouts/15/DocIdRedir.aspx?ID=JAJEJYK5CVUX-448798232-28</Url>
      <Description>JAJEJYK5CVUX-448798232-28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3.xml><?xml version="1.0" encoding="utf-8"?>
<ds:datastoreItem xmlns:ds="http://schemas.openxmlformats.org/officeDocument/2006/customXml" ds:itemID="{71015C72-0F86-493A-8B08-4D693B2B247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07A00CE-1615-4FA0-B36A-03A6C5E76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ppt_mal_iss_eng (1)</Template>
  <TotalTime>96</TotalTime>
  <Words>582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 Condensed</vt:lpstr>
      <vt:lpstr>Calibri</vt:lpstr>
      <vt:lpstr>Helvetica</vt:lpstr>
      <vt:lpstr>The Serif Hand Black</vt:lpstr>
      <vt:lpstr>Wingdings</vt:lpstr>
      <vt:lpstr>Office Theme</vt:lpstr>
      <vt:lpstr>Information Meeting on HGO Internship </vt:lpstr>
      <vt:lpstr>Several internship, project and practice-based courses at ISS</vt:lpstr>
      <vt:lpstr>Network </vt:lpstr>
      <vt:lpstr>HGO4020 – HGO Internship</vt:lpstr>
      <vt:lpstr>Application process</vt:lpstr>
      <vt:lpstr>More about HGO Internship</vt:lpstr>
      <vt:lpstr>Host institutions per today</vt:lpstr>
      <vt:lpstr>Norwegian Refugee Council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Jemima Garcia-Godos Naveda</dc:creator>
  <cp:lastModifiedBy>Jemima Garcia-Godos Naveda</cp:lastModifiedBy>
  <cp:revision>17</cp:revision>
  <dcterms:created xsi:type="dcterms:W3CDTF">2023-10-30T14:53:33Z</dcterms:created>
  <dcterms:modified xsi:type="dcterms:W3CDTF">2023-10-31T09:58:59Z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b393e4af-21e2-4a00-becb-93bf6477c2c6</vt:lpwstr>
  </property>
</Properties>
</file>