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5"/>
  </p:sldMasterIdLst>
  <p:notesMasterIdLst>
    <p:notesMasterId r:id="rId17"/>
  </p:notesMasterIdLst>
  <p:handoutMasterIdLst>
    <p:handoutMasterId r:id="rId18"/>
  </p:handoutMasterIdLst>
  <p:sldIdLst>
    <p:sldId id="259" r:id="rId6"/>
    <p:sldId id="264" r:id="rId7"/>
    <p:sldId id="293" r:id="rId8"/>
    <p:sldId id="297" r:id="rId9"/>
    <p:sldId id="301" r:id="rId10"/>
    <p:sldId id="263" r:id="rId11"/>
    <p:sldId id="265" r:id="rId12"/>
    <p:sldId id="266" r:id="rId13"/>
    <p:sldId id="267" r:id="rId14"/>
    <p:sldId id="302" r:id="rId15"/>
    <p:sldId id="268" r:id="rId16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000"/>
    <a:srgbClr val="020000"/>
    <a:srgbClr val="010000"/>
    <a:srgbClr val="CEFFDF"/>
    <a:srgbClr val="FFFFFF"/>
    <a:srgbClr val="0000FF"/>
    <a:srgbClr val="0000FE"/>
    <a:srgbClr val="524B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89" autoAdjust="0"/>
    <p:restoredTop sz="51759" autoAdjust="0"/>
  </p:normalViewPr>
  <p:slideViewPr>
    <p:cSldViewPr snapToGrid="0">
      <p:cViewPr varScale="1">
        <p:scale>
          <a:sx n="79" d="100"/>
          <a:sy n="79" d="100"/>
        </p:scale>
        <p:origin x="108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1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tags" Target="tags/tag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0CBB1AE-B262-4787-8C52-A05D0CE604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3FD16A-3B73-4A4E-801F-F604E6F8DC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DD0C3-4885-4BAA-9AA1-C9918694A4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4A009-C602-41F4-8272-F25F5B05B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22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51F8B-E38A-4262-93D6-EEE8CE2CF8CB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2985F-36CD-4D87-8C89-674A558E8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91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5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9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b-NO" sz="1200" dirty="0"/>
              <a:t>Noen vesentlig faktorer: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dirty="0"/>
              <a:t>Fagmiljøer som er villige til å investere og satse, både i form av ansatte og timer, men også interesse for å eksperimentere med nye læringsformer.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dirty="0"/>
              <a:t>Administrativ støtte: mye koordineringsarbeid på tvers og med aktører i det offentlige og næringslivet.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dirty="0"/>
              <a:t>Prosjektledere som setter pris på tverrfaglighet over alt annen.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dirty="0"/>
              <a:t>Deltakere som ser verdien av tverrinstitusjonelt samarbeid, og er i stand til å realisere det potensiale som finnes.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dirty="0"/>
              <a:t>Samarbeid med LINK.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dirty="0"/>
          </a:p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dirty="0"/>
              <a:t>Dra hjelp fra SV-</a:t>
            </a:r>
            <a:r>
              <a:rPr lang="nb-NO" sz="1200" dirty="0" err="1"/>
              <a:t>fak</a:t>
            </a:r>
            <a:r>
              <a:rPr lang="nb-NO" sz="1200" dirty="0"/>
              <a:t> og sentralt?</a:t>
            </a:r>
            <a:endParaRPr lang="nb-NO" sz="80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dirty="0"/>
              <a:t>Ressurser til opprettelse/fornyelse av institusjonelle samarbeidsavtaler med det offentlige og næringslivet (litt som utvekslingsavtaler).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dirty="0"/>
              <a:t>Kan inngå som et prosjekt for den ny opprettede EILIN.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dirty="0"/>
              <a:t>Støtte til utvikling av prosjektemner/praksisnært emner på tvers av disipliner.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dirty="0"/>
              <a:t>Mulig at oppskalering i antall studenter ikke lar seg gjøre uten nedskalering av opplegget (fra 30 til 10 studiepoeng?).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029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Studentenes tilbakemeldinger - om tverrfaglighet, relevans og nettverk:</a:t>
            </a:r>
          </a:p>
          <a:p>
            <a:pPr marL="285750" indent="-285750">
              <a:buFontTx/>
              <a:buChar char="-"/>
            </a:pPr>
            <a:r>
              <a:rPr lang="nb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veldig positive (gjennom årlige grundige evalueringer og refleksjonsnotater. </a:t>
            </a:r>
          </a:p>
          <a:p>
            <a:pPr marL="285750" indent="-285750">
              <a:buFontTx/>
              <a:buChar char="-"/>
            </a:pPr>
            <a:r>
              <a:rPr lang="nb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tidligere </a:t>
            </a:r>
            <a:r>
              <a:rPr lang="nb-NO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CityStudio</a:t>
            </a:r>
            <a:r>
              <a:rPr lang="nb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studenter legger særlig vekt på betydningen av å jobbe tverrfaglig med prosjekter og å få et større nettverk, som blant annet førte til sommerjobber. </a:t>
            </a:r>
          </a:p>
          <a:p>
            <a:pPr marL="285750" indent="-285750">
              <a:buFontTx/>
              <a:buChar char="-"/>
            </a:pPr>
            <a:r>
              <a:rPr lang="nb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 erfarte også at de ble invitert til kommunen for å presentere prosjektet og bosted på andre måter. </a:t>
            </a:r>
          </a:p>
          <a:p>
            <a:pPr marL="285750" indent="-285750">
              <a:buFontTx/>
              <a:buChar char="-"/>
            </a:pPr>
            <a:r>
              <a:rPr lang="nb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satte pris på den interaktive formen for undervisning, som ble lagt opp til. 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06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96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27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7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svg"/><Relationship Id="rId7" Type="http://schemas.openxmlformats.org/officeDocument/2006/relationships/image" Target="../media/image6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8.svg"/><Relationship Id="rId4" Type="http://schemas.openxmlformats.org/officeDocument/2006/relationships/image" Target="../media/image10.svg"/><Relationship Id="rId9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svg"/><Relationship Id="rId7" Type="http://schemas.openxmlformats.org/officeDocument/2006/relationships/image" Target="../media/image8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svg"/><Relationship Id="rId7" Type="http://schemas.openxmlformats.org/officeDocument/2006/relationships/image" Target="../media/image6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8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6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halv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962FF3-951D-4441-9C7D-501471E58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B34046E2-E0A0-4315-9411-04EBA19D54D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EB9E8B29-78FF-422D-B648-7D4F0D40308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918F58FB-9B03-413E-989C-AE087C74A79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16BC30A-E2A3-4BB3-8175-D14FBA97BB4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189797EA-4203-48ED-9B9C-9481B1311A5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D3C84601-A4D0-4B48-876F-9DC17367A2A1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2" name="logo_hvit" descr="UiO Segl" hidden="1">
            <a:extLst>
              <a:ext uri="{FF2B5EF4-FFF2-40B4-BE49-F238E27FC236}">
                <a16:creationId xmlns:a16="http://schemas.microsoft.com/office/drawing/2014/main" id="{9312E79A-63CD-41D4-8EA6-B9BD7EBEEA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3" name="logo_sort" descr="UiO Segl" hidden="1">
            <a:extLst>
              <a:ext uri="{FF2B5EF4-FFF2-40B4-BE49-F238E27FC236}">
                <a16:creationId xmlns:a16="http://schemas.microsoft.com/office/drawing/2014/main" id="{CCD2A0AF-6987-472B-AB0A-FE4E51B298B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FD548E61-D022-4178-8722-46839AB856D2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7AED3548-5867-47BB-8575-A83E0A9CE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112" y="381854"/>
            <a:ext cx="5619582" cy="1116919"/>
          </a:xfr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1" name="Text Placeholder 4" descr="UiO segl">
            <a:extLst>
              <a:ext uri="{FF2B5EF4-FFF2-40B4-BE49-F238E27FC236}">
                <a16:creationId xmlns:a16="http://schemas.microsoft.com/office/drawing/2014/main" id="{D397E638-588F-47C4-8318-DB30D79BC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C827CE2-8409-4B09-A9E5-74716A2B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33ACA-8377-46D1-9D90-73F9F4A0D0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038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73782A73-0164-4D2C-BAD5-DF53C4F800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C9865C8-230B-42BE-8B05-ECBF9A085E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71C43A-1652-4674-9385-53CBD32109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A1654625-2F9D-43A8-9B19-A1501B2C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46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6E45B275-2917-4791-9D93-B119E57F1E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42A6449-D96E-414F-A604-C4E12FC569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20FF9-F861-400C-878F-01B6648601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729F8AC-6A5E-427F-BADE-EA072C6164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48DDD7D-1EE4-480A-9DFC-6999E44EAA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4EC4BF0-912D-4C74-897D-7058B1C43F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4387C63E-1139-41C5-A5DA-C793443018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778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B080593B-46D5-4272-829F-0AB9BB0A7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09880" y="0"/>
            <a:ext cx="598212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27D749C7-8972-4648-8357-FE945BD112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5046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A9DF7D4-90D1-427E-86F5-96B8E6DDF5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5359BE4-B9E6-44C9-994B-4B43BA3185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9038" y="653143"/>
            <a:ext cx="5075367" cy="1204686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dirty="0"/>
              <a:t>Navn på institutt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8A0E4F-1BA9-45F5-9553-E579F5F1C2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039" y="2302849"/>
            <a:ext cx="5080128" cy="1702414"/>
          </a:xfrm>
        </p:spPr>
        <p:txBody>
          <a:bodyPr/>
          <a:lstStyle>
            <a:lvl1pPr marL="0" indent="0">
              <a:buNone/>
              <a:defRPr sz="4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88EA911F-B545-4F74-AF42-9EC2B355D8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E55111D-AB70-4D2B-9C10-0B91F296CD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DB45DBF-1D97-4017-83BE-AD48141222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916788-1A25-4BF7-B2F3-11CED5D7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797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9CB4958-81B1-49B9-BBDA-D042DC89C1F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F5D4F5D-6A45-4660-B498-EC62A1753C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2667" y="1768008"/>
            <a:ext cx="5863168" cy="43513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4pPr>
          </a:lstStyle>
          <a:p>
            <a:pPr lvl="0"/>
            <a:r>
              <a:rPr lang="nb-NO" dirty="0"/>
              <a:t>Punkt A</a:t>
            </a:r>
          </a:p>
          <a:p>
            <a:pPr lvl="0"/>
            <a:r>
              <a:rPr lang="nb-NO" dirty="0"/>
              <a:t>Punkt B</a:t>
            </a:r>
          </a:p>
          <a:p>
            <a:pPr lvl="0"/>
            <a:r>
              <a:rPr lang="nb-NO" dirty="0"/>
              <a:t>Punkt C</a:t>
            </a:r>
          </a:p>
          <a:p>
            <a:pPr lvl="0"/>
            <a:r>
              <a:rPr lang="nb-NO" dirty="0"/>
              <a:t>Punkt 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6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2B12D4E-956E-456A-B250-54F8DAC4F51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40B9F-ECB7-4387-A58C-0A496B930A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36716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A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6E426CF-9990-43F5-BE14-226088D8A7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13844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B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79225E-A5E2-4DC8-9837-7BCA23C8E4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6715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C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A833A43-18E3-4392-918C-09F8E26D36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13844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D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23B8277-88D5-4007-B32D-B587FB6C14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36714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E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366E2B9-433F-4D84-9677-520FBB3E32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13845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F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172626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BCC00A-19CF-41BF-8147-46CE1C6A77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nb-NO" dirty="0"/>
              <a:t>Trykk - &gt; Sett inn -&gt; Bilde for å endre eller sette inn bilde</a:t>
            </a:r>
            <a:endParaRPr lang="en-US" dirty="0"/>
          </a:p>
        </p:txBody>
      </p:sp>
      <p:sp>
        <p:nvSpPr>
          <p:cNvPr id="8" name="Text Placeholder 4" descr="Logo Universitetet i oslo">
            <a:extLst>
              <a:ext uri="{FF2B5EF4-FFF2-40B4-BE49-F238E27FC236}">
                <a16:creationId xmlns:a16="http://schemas.microsoft.com/office/drawing/2014/main" id="{CB6C8A24-C7F7-483C-B347-EFA80560FB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1" y="6280142"/>
            <a:ext cx="1021262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DAEC6C7-85EA-449B-8EE8-2D97BF5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3FD976-C7D4-4015-A9BA-91E02E673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F6C04A44-E476-4A49-B738-EE2D47D4BAD9}"/>
              </a:ext>
            </a:extLst>
          </p:cNvPr>
          <p:cNvSpPr/>
          <p:nvPr userDrawn="1"/>
        </p:nvSpPr>
        <p:spPr>
          <a:xfrm>
            <a:off x="0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sid1, sid2, sid3, sid4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27C08BAF-0936-474D-B97E-5B57BFE4B3DC}"/>
              </a:ext>
            </a:extLst>
          </p:cNvPr>
          <p:cNvSpPr/>
          <p:nvPr userDrawn="1"/>
        </p:nvSpPr>
        <p:spPr>
          <a:xfrm>
            <a:off x="4973338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1" name="addin_title" hidden="1">
            <a:extLst>
              <a:ext uri="{FF2B5EF4-FFF2-40B4-BE49-F238E27FC236}">
                <a16:creationId xmlns:a16="http://schemas.microsoft.com/office/drawing/2014/main" id="{CD588095-EB6E-4EE9-A470-1FC6B276AA84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2" name="addin_text" hidden="1">
            <a:extLst>
              <a:ext uri="{FF2B5EF4-FFF2-40B4-BE49-F238E27FC236}">
                <a16:creationId xmlns:a16="http://schemas.microsoft.com/office/drawing/2014/main" id="{01792D08-5194-467E-A9CB-E87CD6F0CF3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4" name="addin_image" hidden="1">
            <a:extLst>
              <a:ext uri="{FF2B5EF4-FFF2-40B4-BE49-F238E27FC236}">
                <a16:creationId xmlns:a16="http://schemas.microsoft.com/office/drawing/2014/main" id="{7E0FF7D7-FC31-4FA1-B98D-9F5E73E0ED06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D73E79DB-AFAF-477A-B39A-3600CE59C83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6D0ECAE0-D83D-477F-8858-4811F35FC31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DF5643-8F24-4F16-9356-F129900A4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51019"/>
            <a:ext cx="9144000" cy="1878763"/>
          </a:xfrm>
        </p:spPr>
        <p:txBody>
          <a:bodyPr wrap="none" anchor="t"/>
          <a:lstStyle>
            <a:lvl1pPr algn="ctr">
              <a:defRPr sz="4501">
                <a:highlight>
                  <a:srgbClr val="FFFFFF"/>
                </a:highlight>
              </a:defRPr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45301A6-9B63-4AF8-9A67-C362499DE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44304"/>
            <a:ext cx="9144000" cy="1655762"/>
          </a:xfrm>
        </p:spPr>
        <p:txBody>
          <a:bodyPr wrap="none" bIns="0" anchor="b"/>
          <a:lstStyle>
            <a:lvl1pPr marL="0" indent="0" algn="ctr">
              <a:buNone/>
              <a:defRPr sz="1750"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358685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0FAE04-E853-4650-A24D-5F754E1D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marL="125438" marR="0" lvl="0" indent="-125438" algn="l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Trykk - &gt; Sett inn -&gt; Bilde for å endre eller sette inn bilde</a:t>
            </a:r>
            <a:endParaRPr lang="en-US" dirty="0"/>
          </a:p>
          <a:p>
            <a:endParaRPr lang="en-US" dirty="0"/>
          </a:p>
        </p:txBody>
      </p:sp>
      <p:sp>
        <p:nvSpPr>
          <p:cNvPr id="11" name="Text Placeholder 4" descr="Logo Universitetet i oslo">
            <a:extLst>
              <a:ext uri="{FF2B5EF4-FFF2-40B4-BE49-F238E27FC236}">
                <a16:creationId xmlns:a16="http://schemas.microsoft.com/office/drawing/2014/main" id="{85E9E616-9857-4793-9543-97601CFB29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1" y="6280142"/>
            <a:ext cx="1021262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3688BA85-E873-4370-B3DC-1DB3D680532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5" name="addin_colorbox" hidden="1">
            <a:extLst>
              <a:ext uri="{FF2B5EF4-FFF2-40B4-BE49-F238E27FC236}">
                <a16:creationId xmlns:a16="http://schemas.microsoft.com/office/drawing/2014/main" id="{01750E1E-149D-4737-BB50-E180FD96210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6" name="addin_title" hidden="1">
            <a:extLst>
              <a:ext uri="{FF2B5EF4-FFF2-40B4-BE49-F238E27FC236}">
                <a16:creationId xmlns:a16="http://schemas.microsoft.com/office/drawing/2014/main" id="{8A95C1E6-41C2-4B63-A678-1197B885A271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7" name="addin_text" hidden="1">
            <a:extLst>
              <a:ext uri="{FF2B5EF4-FFF2-40B4-BE49-F238E27FC236}">
                <a16:creationId xmlns:a16="http://schemas.microsoft.com/office/drawing/2014/main" id="{88900728-1D9A-4CFE-BD46-77F03BBF68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8" name="addin_image" hidden="1">
            <a:extLst>
              <a:ext uri="{FF2B5EF4-FFF2-40B4-BE49-F238E27FC236}">
                <a16:creationId xmlns:a16="http://schemas.microsoft.com/office/drawing/2014/main" id="{71F63DE9-1A9D-416E-8BF1-5DDBAC2C366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9" name="addin_grouplist" hidden="1">
            <a:extLst>
              <a:ext uri="{FF2B5EF4-FFF2-40B4-BE49-F238E27FC236}">
                <a16:creationId xmlns:a16="http://schemas.microsoft.com/office/drawing/2014/main" id="{55453450-7C5E-47ED-8FB9-95BB5C190194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0" name="addin_background" hidden="1">
            <a:extLst>
              <a:ext uri="{FF2B5EF4-FFF2-40B4-BE49-F238E27FC236}">
                <a16:creationId xmlns:a16="http://schemas.microsoft.com/office/drawing/2014/main" id="{19DE1B7D-2015-4D3D-81DA-BE1C0B884B8C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2DACBF1F-1831-46CB-8E94-DAC5CC4C8A53}"/>
              </a:ext>
            </a:extLst>
          </p:cNvPr>
          <p:cNvSpPr/>
          <p:nvPr userDrawn="1"/>
        </p:nvSpPr>
        <p:spPr>
          <a:xfrm>
            <a:off x="2583335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08780C0B-BBD9-4BF7-B461-4D609C762B61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3E5FC6D0-29E6-4763-9016-B07C6C2F674E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E5048523-44FB-402D-AF9A-189895D758AB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4EBCC3D3-FB5E-4C44-BD2A-4765289129B6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A21182DD-62B1-48E3-8A1E-30E0E49F858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DA65AA7C-2435-43EC-9E54-A952934DE561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057638"/>
            <a:ext cx="9144000" cy="2733991"/>
          </a:xfrm>
        </p:spPr>
        <p:txBody>
          <a:bodyPr anchor="ctr"/>
          <a:lstStyle>
            <a:lvl1pPr algn="ctr">
              <a:lnSpc>
                <a:spcPct val="100000"/>
              </a:lnSpc>
              <a:defRPr sz="4501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nb-NO" noProof="0" dirty="0"/>
              <a:t>Sitat</a:t>
            </a:r>
          </a:p>
        </p:txBody>
      </p:sp>
    </p:spTree>
    <p:extLst>
      <p:ext uri="{BB962C8B-B14F-4D97-AF65-F5344CB8AC3E}">
        <p14:creationId xmlns:p14="http://schemas.microsoft.com/office/powerpoint/2010/main" val="1331471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tekstboks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2207EF-1A49-4BEC-B35C-772E1E2EFECD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134CF4-4951-4824-A36D-2B6BAEF472C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2E7BD1C-79CF-4E20-AC8F-E2817B8B3D12}"/>
              </a:ext>
            </a:extLst>
          </p:cNvPr>
          <p:cNvSpPr/>
          <p:nvPr userDrawn="1"/>
        </p:nvSpPr>
        <p:spPr>
          <a:xfrm>
            <a:off x="540068" y="0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AD8EE3EE-092D-4B85-A85F-E434A4CB9A2F}"/>
              </a:ext>
            </a:extLst>
          </p:cNvPr>
          <p:cNvSpPr/>
          <p:nvPr userDrawn="1"/>
        </p:nvSpPr>
        <p:spPr>
          <a:xfrm>
            <a:off x="0" y="337731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33BC282A-3B9D-407C-B9DA-F5A304A0AE2D}"/>
              </a:ext>
            </a:extLst>
          </p:cNvPr>
          <p:cNvSpPr/>
          <p:nvPr userDrawn="1"/>
        </p:nvSpPr>
        <p:spPr>
          <a:xfrm>
            <a:off x="11831955" y="482939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7DC556F4-6EA1-44E3-8D60-1261088C71C7}"/>
              </a:ext>
            </a:extLst>
          </p:cNvPr>
          <p:cNvSpPr/>
          <p:nvPr userDrawn="1"/>
        </p:nvSpPr>
        <p:spPr>
          <a:xfrm>
            <a:off x="1" y="902703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74E62C8F-7CC6-4F3A-88DB-ADB3F3D757CE}"/>
              </a:ext>
            </a:extLst>
          </p:cNvPr>
          <p:cNvSpPr/>
          <p:nvPr userDrawn="1"/>
        </p:nvSpPr>
        <p:spPr>
          <a:xfrm>
            <a:off x="1" y="1577475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FACBECEF-96F4-495B-97F3-507EB7C28F66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114C26A2-23E4-405F-85D9-DD9C9C54205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title" hidden="1">
            <a:extLst>
              <a:ext uri="{FF2B5EF4-FFF2-40B4-BE49-F238E27FC236}">
                <a16:creationId xmlns:a16="http://schemas.microsoft.com/office/drawing/2014/main" id="{5EC6F0C5-ECE2-4737-B2DF-8CF464166E2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421DB65A-BA84-4BFC-81D8-7771342E61A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40EF0D78-486F-42E9-A20F-95C640555A53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DA2EA4FB-50DF-4085-A18C-D17518B88B8F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2409EBBA-4570-4718-9302-6A3DA50E3B8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3996591B-A5CC-4B02-887B-B726000BC3C6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C04B5D41-8647-414B-A9F9-26967E7A232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6C04064-582F-4194-A0D4-8D33390F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A3A431AF-BD4A-47F9-9ACD-109F83F1426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87AD4FF-2A17-41D2-9989-72E3EE53EDB7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4" y="1757498"/>
            <a:ext cx="11471910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829144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tekstbokser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AAA207-8E55-477B-AF05-92D6F597A5B7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972B2-D533-401B-8556-469D52E0F4D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1F56F7F2-0BBD-484C-9008-B8C0CB7D240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3" name="addin_title" hidden="1">
            <a:extLst>
              <a:ext uri="{FF2B5EF4-FFF2-40B4-BE49-F238E27FC236}">
                <a16:creationId xmlns:a16="http://schemas.microsoft.com/office/drawing/2014/main" id="{BE45413D-3777-488C-9081-98CD311209B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4BD0960F-BF1F-4126-A3F8-B418D42FDE7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5" name="addin_image" hidden="1">
            <a:extLst>
              <a:ext uri="{FF2B5EF4-FFF2-40B4-BE49-F238E27FC236}">
                <a16:creationId xmlns:a16="http://schemas.microsoft.com/office/drawing/2014/main" id="{C39DDD84-E44A-46C8-A71C-34C426FB8C92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6" name="addin_grouplist" hidden="1">
            <a:extLst>
              <a:ext uri="{FF2B5EF4-FFF2-40B4-BE49-F238E27FC236}">
                <a16:creationId xmlns:a16="http://schemas.microsoft.com/office/drawing/2014/main" id="{AEDE561B-E28A-4695-BEA3-2B6278A31E9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2AAC8E8D-4887-45BD-9C03-DA53C4A7934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fillplaceholders" hidden="1">
            <a:extLst>
              <a:ext uri="{FF2B5EF4-FFF2-40B4-BE49-F238E27FC236}">
                <a16:creationId xmlns:a16="http://schemas.microsoft.com/office/drawing/2014/main" id="{CBAE5DC2-094D-4983-A93E-68A430FDFDA5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19" name="addin_colorlist" hidden="1">
            <a:extLst>
              <a:ext uri="{FF2B5EF4-FFF2-40B4-BE49-F238E27FC236}">
                <a16:creationId xmlns:a16="http://schemas.microsoft.com/office/drawing/2014/main" id="{9821EDDB-6D76-4A0C-A80A-8E839D9FFA7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0" name="addin_background" hidden="1">
            <a:extLst>
              <a:ext uri="{FF2B5EF4-FFF2-40B4-BE49-F238E27FC236}">
                <a16:creationId xmlns:a16="http://schemas.microsoft.com/office/drawing/2014/main" id="{F537A33B-63F9-4866-8A22-F1702265B04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602F61A-9452-4566-BD44-010DF2575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3374CAD7-B62E-4CF1-AD5A-43232DD10E2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5" y="1082726"/>
            <a:ext cx="5489213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8C4F134-43A3-438E-88E2-D8FF0EDE7A13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5" y="1757498"/>
            <a:ext cx="5489213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003BB-F04C-4A8B-BC54-5FDD5D3035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42741" y="1076623"/>
            <a:ext cx="5489213" cy="494749"/>
          </a:xfrm>
        </p:spPr>
        <p:txBody>
          <a:bodyPr/>
          <a:lstStyle>
            <a:lvl1pPr marL="0" indent="0"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0524D80-7434-47CB-8898-52900F44078A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6342741" y="1757498"/>
            <a:ext cx="5489213" cy="4301395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120016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9125386-EE30-45FB-BA78-8A032E308E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E75BE49-6169-4B52-B8E0-67F87720C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5489214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F549456-9E1A-4F2D-AB8B-11B375FF1CC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548921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305472-2CA1-4284-9F6B-FAE83898D05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360044" y="1757499"/>
            <a:ext cx="5489214" cy="430110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79219" y="360045"/>
            <a:ext cx="4152735" cy="5325998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1192628-F328-404D-8EFE-7A0B924C21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79218" y="5870278"/>
            <a:ext cx="4152735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FFC296E0-39D4-4AF3-8EEB-7A54677345E2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89F5F7C1-30CB-486A-A1AB-777F98EC9EB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146F2B9F-A380-47D0-81A1-BF6A05CCD5A3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B18746CE-F568-4AB2-858E-6BA5E8D117B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A968A5A2-9154-4A90-8322-5433B94336E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B3EE9CD2-1CBB-48EF-8EDE-E560A4F427D0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69CC9A44-6E07-4DB9-A3DF-6C14488300B1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2" name="addin_colorlist" hidden="1">
            <a:extLst>
              <a:ext uri="{FF2B5EF4-FFF2-40B4-BE49-F238E27FC236}">
                <a16:creationId xmlns:a16="http://schemas.microsoft.com/office/drawing/2014/main" id="{216821DD-975F-4F3D-9D04-19B2277FA237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3" name="addin_background" hidden="1">
            <a:extLst>
              <a:ext uri="{FF2B5EF4-FFF2-40B4-BE49-F238E27FC236}">
                <a16:creationId xmlns:a16="http://schemas.microsoft.com/office/drawing/2014/main" id="{982A5CB8-CD5B-4CA2-8CE7-B095D5C741A5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49986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77B9B8B-41DA-40B7-A3EE-81571DB48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addin_colorbox" hidden="1">
            <a:extLst>
              <a:ext uri="{FF2B5EF4-FFF2-40B4-BE49-F238E27FC236}">
                <a16:creationId xmlns:a16="http://schemas.microsoft.com/office/drawing/2014/main" id="{03278B68-CC85-45D7-BC07-7A767805E25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0" name="addin_title" hidden="1">
            <a:extLst>
              <a:ext uri="{FF2B5EF4-FFF2-40B4-BE49-F238E27FC236}">
                <a16:creationId xmlns:a16="http://schemas.microsoft.com/office/drawing/2014/main" id="{8FCE75F0-EE57-496E-8BA4-489EBB8E5AF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1" name="addin_text" hidden="1">
            <a:extLst>
              <a:ext uri="{FF2B5EF4-FFF2-40B4-BE49-F238E27FC236}">
                <a16:creationId xmlns:a16="http://schemas.microsoft.com/office/drawing/2014/main" id="{269FBB4E-8C52-436E-BA48-6940B6731E1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2" name="addin_image" hidden="1">
            <a:extLst>
              <a:ext uri="{FF2B5EF4-FFF2-40B4-BE49-F238E27FC236}">
                <a16:creationId xmlns:a16="http://schemas.microsoft.com/office/drawing/2014/main" id="{42EA8043-85A0-4D8F-8348-BA355A7B5FF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3" name="addin_grouplist" hidden="1">
            <a:extLst>
              <a:ext uri="{FF2B5EF4-FFF2-40B4-BE49-F238E27FC236}">
                <a16:creationId xmlns:a16="http://schemas.microsoft.com/office/drawing/2014/main" id="{E563CD6A-A576-44D3-8CC3-9114D591672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9CF18725-D8DB-4F08-9D16-41237AACFD4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6" name="addin_fillplaceholders" hidden="1">
            <a:extLst>
              <a:ext uri="{FF2B5EF4-FFF2-40B4-BE49-F238E27FC236}">
                <a16:creationId xmlns:a16="http://schemas.microsoft.com/office/drawing/2014/main" id="{991EC08D-EFD8-4694-9D89-D08AFA1A309F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FD0BFB97-1416-4EB5-9378-C644C455BF7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1EE69F7B-96E4-4D08-8544-715743B31CD2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672648-934A-4F12-93E6-1D228EB52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4269EB-52A0-4947-98BF-6FDC43498788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60044" y="1082726"/>
            <a:ext cx="11471910" cy="4817312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Tx/>
              <a:buNone/>
              <a:defRPr sz="2400" b="0" i="0" u="none" cap="none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6701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halv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80CF6147-1B60-436B-ABD0-E426D3DDF3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0" name="Text Placeholder 6" descr="Logo Universitetet i oslo">
            <a:extLst>
              <a:ext uri="{FF2B5EF4-FFF2-40B4-BE49-F238E27FC236}">
                <a16:creationId xmlns:a16="http://schemas.microsoft.com/office/drawing/2014/main" id="{36E824D8-5207-4DF5-BD9E-C1307AD980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5" name="Text Placeholder 4" descr="UiO segl">
            <a:extLst>
              <a:ext uri="{FF2B5EF4-FFF2-40B4-BE49-F238E27FC236}">
                <a16:creationId xmlns:a16="http://schemas.microsoft.com/office/drawing/2014/main" id="{F9A19FD8-51AB-4838-9B3F-0C4ED0CDF7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9C89DC5C-C295-4993-8094-F0B8D6618A6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2CC73354-08EE-44A2-AB48-A462E1508E4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8" name="addin_title" hidden="1">
            <a:extLst>
              <a:ext uri="{FF2B5EF4-FFF2-40B4-BE49-F238E27FC236}">
                <a16:creationId xmlns:a16="http://schemas.microsoft.com/office/drawing/2014/main" id="{26C6DF9C-269B-4A64-898A-65E2DB4E195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9" name="addin_text" hidden="1">
            <a:extLst>
              <a:ext uri="{FF2B5EF4-FFF2-40B4-BE49-F238E27FC236}">
                <a16:creationId xmlns:a16="http://schemas.microsoft.com/office/drawing/2014/main" id="{DEF32610-8099-45EC-A831-EA132BB98DEB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0" name="addin_image" hidden="1">
            <a:extLst>
              <a:ext uri="{FF2B5EF4-FFF2-40B4-BE49-F238E27FC236}">
                <a16:creationId xmlns:a16="http://schemas.microsoft.com/office/drawing/2014/main" id="{FCBF301A-51A4-47F6-A13E-EA0C05B5707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1" name="addin_grouplist" hidden="1">
            <a:extLst>
              <a:ext uri="{FF2B5EF4-FFF2-40B4-BE49-F238E27FC236}">
                <a16:creationId xmlns:a16="http://schemas.microsoft.com/office/drawing/2014/main" id="{31339D77-A008-41C5-8746-5E52634CF5F3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826D203C-01F5-46E6-8CA5-6E8C2BD4380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33" name="logo_hvit" descr="UiO Segl" hidden="1">
            <a:extLst>
              <a:ext uri="{FF2B5EF4-FFF2-40B4-BE49-F238E27FC236}">
                <a16:creationId xmlns:a16="http://schemas.microsoft.com/office/drawing/2014/main" id="{D427F631-71AD-40A0-9DBF-5B89C6D6AF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34" name="logo_sort" descr="UiO Segl" hidden="1">
            <a:extLst>
              <a:ext uri="{FF2B5EF4-FFF2-40B4-BE49-F238E27FC236}">
                <a16:creationId xmlns:a16="http://schemas.microsoft.com/office/drawing/2014/main" id="{79A0A5BE-15A5-45D3-AAD4-DA46706180E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EFBE860A-1A40-435A-88FE-0EADB0DB8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05F523C6-A45B-4665-9FA1-E4FAB65FE5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4237730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502EFC6A-E5AE-4CDD-893A-8151185CCF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8E5FEA3-8D79-4D56-9664-2703F65E1E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4BFEE26-19F8-420D-B230-46123EBE4C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7CD78E4-773D-43A0-AF45-F06FF64B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009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tekstbokser med 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3EB74F5A-3F59-4167-9DC8-330443F355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addin_colorbox" hidden="1">
            <a:extLst>
              <a:ext uri="{FF2B5EF4-FFF2-40B4-BE49-F238E27FC236}">
                <a16:creationId xmlns:a16="http://schemas.microsoft.com/office/drawing/2014/main" id="{85B29458-A561-422C-8B22-C9C8019F05A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6DA48910-8F44-454E-B43A-1B5C4C20B2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36112E3C-28E7-406C-A89C-679F16136B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addin_image" hidden="1">
            <a:extLst>
              <a:ext uri="{FF2B5EF4-FFF2-40B4-BE49-F238E27FC236}">
                <a16:creationId xmlns:a16="http://schemas.microsoft.com/office/drawing/2014/main" id="{6A60E72D-08B9-476D-AFC3-4789C7CAB3E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addin_grouplist" hidden="1">
            <a:extLst>
              <a:ext uri="{FF2B5EF4-FFF2-40B4-BE49-F238E27FC236}">
                <a16:creationId xmlns:a16="http://schemas.microsoft.com/office/drawing/2014/main" id="{21C3A9AD-504F-4B89-8A17-FC25321E037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E4836D3F-D357-451D-AE6E-7EB69FA7FED5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0F33A6D9-8DA0-41B8-8049-5CD7B9C6A30E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98539226-B5F3-4B78-ACC7-33FC0BA3232C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733187ED-462E-47AF-B84E-AD47047EA58C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9DB1BE3-558A-48DC-BDC0-99721DB83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A53454CC-87E9-4EB8-A148-E8917C513AF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B68EB7-26DD-44B0-B503-B133010AD6D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060C8D-FB51-4745-B5BA-28C1605AFCAA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360043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04FE8AE5-898D-4838-B222-D9178BD548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871769-9C00-4F59-9847-667CD9B433B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33840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BB1FA-9857-4CD5-A348-3131F0AEB2D9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4333839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734C1ED4-971E-4006-9901-E3C5A2D1AD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7F28ED8-40A8-43F5-9C35-FA0A7A4B7B0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87512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835DB0-47DB-4C8D-91B7-06E75EAC9A45}"/>
              </a:ext>
            </a:extLst>
          </p:cNvPr>
          <p:cNvSpPr>
            <a:spLocks noGrp="1"/>
          </p:cNvSpPr>
          <p:nvPr>
            <p:ph sz="quarter" idx="40"/>
          </p:nvPr>
        </p:nvSpPr>
        <p:spPr>
          <a:xfrm>
            <a:off x="8284384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715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addin_colorbox" hidden="1">
            <a:extLst>
              <a:ext uri="{FF2B5EF4-FFF2-40B4-BE49-F238E27FC236}">
                <a16:creationId xmlns:a16="http://schemas.microsoft.com/office/drawing/2014/main" id="{8CF651E2-DD60-4E17-88DC-C480178AFF5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011245F7-98B6-4B20-8174-39F84E37606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EF2396E3-07AF-47C0-BEC4-D981BDC140A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70F848C3-1BE5-4A26-AC5E-2192AC85CDF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addin_grouplist" hidden="1">
            <a:extLst>
              <a:ext uri="{FF2B5EF4-FFF2-40B4-BE49-F238E27FC236}">
                <a16:creationId xmlns:a16="http://schemas.microsoft.com/office/drawing/2014/main" id="{CCBBBF12-7B28-49C5-B8F6-E0FB7DE6EC0C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353CF5D9-1BFC-418E-90A2-3300A6EAE3EE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30BAAD75-8F68-4A50-98F1-FAB2F09878E0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9818083F-C741-41DF-96D3-CC32C9FA32A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55AE3439-8B84-48C9-BD26-13BD97C0EA24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333E61-2FC3-40D9-82CA-9B321075A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8DB62B9B-DA6F-4B28-8109-CB17B37FC57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60044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D77A5E11-842C-4FB6-815C-DFB3ABB627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4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608D3BA1-A495-4A81-AEDF-108083B425F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4" y="3466045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8DBA5C73-7C13-4B90-AB3C-33800055D04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19317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A5F10688-3BD3-4100-93E4-DF84C9CFDBE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19317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3F640CBC-9652-48BE-BF08-FD238D950C8A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4319318" y="3466046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A93925D5-5699-4BE0-AEE8-00634046ACB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255658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7F0F2B16-0190-4211-A226-C7673C0595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55658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8255659" y="3466046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536D8A58-B677-4BBF-8564-3532CB713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18459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E5EE307-16A7-4BB4-826C-FE03F2BC5A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addin_colorbox" hidden="1">
            <a:extLst>
              <a:ext uri="{FF2B5EF4-FFF2-40B4-BE49-F238E27FC236}">
                <a16:creationId xmlns:a16="http://schemas.microsoft.com/office/drawing/2014/main" id="{68D8861A-56FC-49BC-BC70-59F04372E49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3435CB16-27EC-4FA8-AFCE-C153EAACC1A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EAA5BB91-F0F7-40F1-B570-8C015BFB6B1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1" name="addin_image" hidden="1">
            <a:extLst>
              <a:ext uri="{FF2B5EF4-FFF2-40B4-BE49-F238E27FC236}">
                <a16:creationId xmlns:a16="http://schemas.microsoft.com/office/drawing/2014/main" id="{314857CC-CD3A-4093-9A62-A81D04F21733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2" name="addin_grouplist" hidden="1">
            <a:extLst>
              <a:ext uri="{FF2B5EF4-FFF2-40B4-BE49-F238E27FC236}">
                <a16:creationId xmlns:a16="http://schemas.microsoft.com/office/drawing/2014/main" id="{CD991C7D-082B-4C2A-9D04-5C93FD4BFAF9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CDE1D328-C358-480F-B3D9-0D7F90E1FCD9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F6A83423-DC11-43BA-B76B-FDF05773D562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6A73BA5A-B3F5-4DE9-BB13-AF73702D706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9FE72A3E-01F8-412E-8E98-2BDAA4A674B4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8AF55B9-1670-44D0-B63B-7F29554D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91211FBE-673D-4273-A607-B348AAB51CA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B72D2E40-18A8-4D11-A79B-F130A143E05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0043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FBF46E5C-C7CD-4024-B778-D17BB07C10CB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3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3E2AF5D0-334B-4117-BADC-AC9D08C21C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03805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542EDCC5-87FC-4341-AA76-9AE955848C54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3303805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B6D298D6-0193-4F36-B987-5B03BFD64A7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05961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E25FBBCD-FAB3-496C-9023-BEA9649A7EA4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6205961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84EBD52D-9372-4482-9683-865699B965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8118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108117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589110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9C3F215E-98D7-4E75-AF2C-6DC421F9F5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addin_colorbox" hidden="1">
            <a:extLst>
              <a:ext uri="{FF2B5EF4-FFF2-40B4-BE49-F238E27FC236}">
                <a16:creationId xmlns:a16="http://schemas.microsoft.com/office/drawing/2014/main" id="{CCB23F58-B073-414A-9542-826ED845D63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1" name="addin_title" hidden="1">
            <a:extLst>
              <a:ext uri="{FF2B5EF4-FFF2-40B4-BE49-F238E27FC236}">
                <a16:creationId xmlns:a16="http://schemas.microsoft.com/office/drawing/2014/main" id="{E0B8CF1B-2796-41B4-98A5-9AA3E93611F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2" name="addin_text" hidden="1">
            <a:extLst>
              <a:ext uri="{FF2B5EF4-FFF2-40B4-BE49-F238E27FC236}">
                <a16:creationId xmlns:a16="http://schemas.microsoft.com/office/drawing/2014/main" id="{F306296F-A7F1-41BF-B943-C7D7FA14781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3" name="addin_image" hidden="1">
            <a:extLst>
              <a:ext uri="{FF2B5EF4-FFF2-40B4-BE49-F238E27FC236}">
                <a16:creationId xmlns:a16="http://schemas.microsoft.com/office/drawing/2014/main" id="{C5CBAE70-7714-47C3-82CB-B11634DACAEB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4" name="addin_grouplist" hidden="1">
            <a:extLst>
              <a:ext uri="{FF2B5EF4-FFF2-40B4-BE49-F238E27FC236}">
                <a16:creationId xmlns:a16="http://schemas.microsoft.com/office/drawing/2014/main" id="{99881E91-E858-4E37-8704-3C1818D3175A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5" name="addin_logo" hidden="1">
            <a:extLst>
              <a:ext uri="{FF2B5EF4-FFF2-40B4-BE49-F238E27FC236}">
                <a16:creationId xmlns:a16="http://schemas.microsoft.com/office/drawing/2014/main" id="{D574164F-9CA4-4A10-8C31-D4E2B17D20C6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6" name="addin_fillplaceholders" hidden="1">
            <a:extLst>
              <a:ext uri="{FF2B5EF4-FFF2-40B4-BE49-F238E27FC236}">
                <a16:creationId xmlns:a16="http://schemas.microsoft.com/office/drawing/2014/main" id="{36B7DCBD-44E1-493E-85B0-E828E93D937C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37" name="addin_colorlist" hidden="1">
            <a:extLst>
              <a:ext uri="{FF2B5EF4-FFF2-40B4-BE49-F238E27FC236}">
                <a16:creationId xmlns:a16="http://schemas.microsoft.com/office/drawing/2014/main" id="{E563F0D4-11F4-42DD-9931-F4F51432C39A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38" name="addin_background" hidden="1">
            <a:extLst>
              <a:ext uri="{FF2B5EF4-FFF2-40B4-BE49-F238E27FC236}">
                <a16:creationId xmlns:a16="http://schemas.microsoft.com/office/drawing/2014/main" id="{6A47E99E-21A0-4BFE-92CC-423622BC33AB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F847B60-F309-4884-9832-357BAAD65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C80BDF2-BFAE-4432-9B71-EC93BBDB26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60043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1FE7522-682F-43A2-922B-D0B51A4624B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3" y="2790811"/>
            <a:ext cx="2736980" cy="318644"/>
          </a:xfrm>
        </p:spPr>
        <p:txBody>
          <a:bodyPr anchor="t"/>
          <a:lstStyle>
            <a:lvl1pPr marL="0" indent="0" algn="l">
              <a:buNone/>
              <a:defRPr sz="15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480D74DD-4A50-49DD-9306-A23A22079643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3" y="3292760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388075E-3AFC-4298-92EB-455858EE4D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286576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5EE1A38-0897-4573-99F1-2AAFFB9267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86576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71E44F0B-F496-4E85-AC77-361685F3DAE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286576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3D1BDEE6-8393-45A2-903D-6459074B30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92987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2D7B525A-A39D-4409-889F-3E50319F94F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92987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A3C6FFF7-1BD6-4C2E-949A-7AEAD2340CC4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6192987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094974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22AA6F0B-4FE7-4E1E-A833-9372AA44889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94974" y="2790811"/>
            <a:ext cx="2716858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94974" y="3292761"/>
            <a:ext cx="2736980" cy="2376197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028994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78C22F4-77A5-4B84-BD5E-2A59A32FB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AE41322-259C-45E1-8EBA-CD9AEBC31A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4C2A117-22FA-459F-976D-25DB69F15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47B788B-9E9A-45A9-B357-364F5972A24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0001077-9CBF-4E3B-BC21-E948C160E96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60044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41D3FFA-A749-48E7-93B6-E3608A598D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45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89F89F-F92D-4257-8097-9A576478EB5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20199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D368394-9DFE-49F7-8B3A-C5D11ABAF3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0199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12E1D021-9BB6-483B-B0CA-ABB02941583E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AE6A6AFF-72F2-4BDB-94A3-D92B38AC6AE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13903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BD9063C-F778-46E7-8697-C72B9C1AA8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addin_colorlist" hidden="1">
            <a:extLst>
              <a:ext uri="{FF2B5EF4-FFF2-40B4-BE49-F238E27FC236}">
                <a16:creationId xmlns:a16="http://schemas.microsoft.com/office/drawing/2014/main" id="{192BE3FC-33A9-40BC-A479-57A961956F2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0622262C-05D6-4FA9-AC81-A220F534330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57E567-3EF4-4752-87D8-A632A0518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BCBAFB08-AF77-436F-9BD6-4080968E01E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37AE244-E30D-4FB2-98A6-B9EC37B05A9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60043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C92CEF28-9974-4654-BC4B-16683224EB2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CA0C917-5130-4608-85A6-627EB2AFD5D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33839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4EB04B7-23CB-400A-AA85-FD8B359FC6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61C4C-3830-4483-B223-21FD6F02122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287512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212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 utfyll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1262748"/>
            <a:ext cx="12192000" cy="5595252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 descr="Logo Universitetet i oslo">
            <a:extLst>
              <a:ext uri="{FF2B5EF4-FFF2-40B4-BE49-F238E27FC236}">
                <a16:creationId xmlns:a16="http://schemas.microsoft.com/office/drawing/2014/main" id="{47006D2C-998F-4DB7-B481-B9B3DCDC0D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6280142"/>
            <a:ext cx="1021262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9A57ABF8-B03C-45E1-8D60-C254AB41F39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8" name="addin_background" hidden="1">
            <a:extLst>
              <a:ext uri="{FF2B5EF4-FFF2-40B4-BE49-F238E27FC236}">
                <a16:creationId xmlns:a16="http://schemas.microsoft.com/office/drawing/2014/main" id="{055166DC-2EAE-49E7-B441-171CC1D8ADC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1FD05B-C54B-4336-9FA5-A6AE69EA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705554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BD289F-AA6B-4FB2-A81B-530238144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1492D-B242-4BDE-940A-6ED6C625F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D3E5644C-DB70-4CBC-AC2B-038E4820ABB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5" name="addin_background" hidden="1">
            <a:extLst>
              <a:ext uri="{FF2B5EF4-FFF2-40B4-BE49-F238E27FC236}">
                <a16:creationId xmlns:a16="http://schemas.microsoft.com/office/drawing/2014/main" id="{3749FA81-9AD1-411B-9F14-0795464A48CC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749894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op title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Text"/>
          <p:cNvSpPr txBox="1">
            <a:spLocks noGrp="1"/>
          </p:cNvSpPr>
          <p:nvPr>
            <p:ph type="title"/>
          </p:nvPr>
        </p:nvSpPr>
        <p:spPr>
          <a:xfrm>
            <a:off x="1269685" y="0"/>
            <a:ext cx="9652630" cy="183552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5" name="Body Level One…"/>
          <p:cNvSpPr txBox="1">
            <a:spLocks noGrp="1"/>
          </p:cNvSpPr>
          <p:nvPr>
            <p:ph type="body" idx="1"/>
          </p:nvPr>
        </p:nvSpPr>
        <p:spPr>
          <a:xfrm>
            <a:off x="1324391" y="2082746"/>
            <a:ext cx="9543219" cy="4120334"/>
          </a:xfrm>
          <a:prstGeom prst="rect">
            <a:avLst/>
          </a:prstGeom>
        </p:spPr>
        <p:txBody>
          <a:bodyPr/>
          <a:lstStyle>
            <a:lvl1pPr marL="317500" indent="-317500">
              <a:lnSpc>
                <a:spcPts val="2400"/>
              </a:lnSpc>
              <a:buSzPct val="90000"/>
              <a:buChar char="•"/>
              <a:defRPr sz="2000" spc="-20"/>
            </a:lvl1pPr>
            <a:lvl2pPr marL="317500" indent="-317500">
              <a:lnSpc>
                <a:spcPts val="2400"/>
              </a:lnSpc>
              <a:buSzPct val="100000"/>
              <a:buChar char="•"/>
              <a:defRPr sz="2000" spc="-20"/>
            </a:lvl2pPr>
            <a:lvl3pPr marL="317500" indent="-317500">
              <a:lnSpc>
                <a:spcPts val="2400"/>
              </a:lnSpc>
              <a:buSzPct val="100000"/>
              <a:buChar char="•"/>
              <a:defRPr sz="2000" spc="-20"/>
            </a:lvl3pPr>
            <a:lvl4pPr marL="317500" indent="-317500">
              <a:lnSpc>
                <a:spcPts val="2400"/>
              </a:lnSpc>
              <a:buSzPct val="100000"/>
              <a:buChar char="•"/>
              <a:defRPr sz="2000" spc="-20"/>
            </a:lvl4pPr>
            <a:lvl5pPr marL="317500" indent="-317500">
              <a:lnSpc>
                <a:spcPts val="2400"/>
              </a:lnSpc>
              <a:buSzPct val="100000"/>
              <a:buChar char="•"/>
              <a:defRPr sz="2000" spc="-2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" name="Institute of Design // AHO // RT"/>
          <p:cNvSpPr txBox="1">
            <a:spLocks noGrp="1"/>
          </p:cNvSpPr>
          <p:nvPr>
            <p:ph type="body" sz="quarter" idx="13"/>
          </p:nvPr>
        </p:nvSpPr>
        <p:spPr>
          <a:xfrm>
            <a:off x="2306627" y="6450304"/>
            <a:ext cx="1983939" cy="210633"/>
          </a:xfrm>
          <a:prstGeom prst="rect">
            <a:avLst/>
          </a:prstGeom>
        </p:spPr>
        <p:txBody>
          <a:bodyPr wrap="none" lIns="35718" tIns="35718" rIns="35718" bIns="35718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00" spc="9">
                <a:solidFill>
                  <a:srgbClr val="000000"/>
                </a:solidFill>
              </a:defRPr>
            </a:lvl1pPr>
          </a:lstStyle>
          <a:p>
            <a:r>
              <a:t>Institute of Design // AHO // RT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769554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fullbredde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659A8DBD-BD7A-4EDC-B67F-D66D4E02E6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12355"/>
            <a:ext cx="10343114" cy="6833287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184891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3C950E19-2396-52AE-F5D7-281EEFFE2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846263" y="12356"/>
            <a:ext cx="10345737" cy="683294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6" descr="Logo Universitetet i oslo">
            <a:extLst>
              <a:ext uri="{FF2B5EF4-FFF2-40B4-BE49-F238E27FC236}">
                <a16:creationId xmlns:a16="http://schemas.microsoft.com/office/drawing/2014/main" id="{F29784C4-AE21-4452-BCC9-BC75C91449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6112" y="381854"/>
            <a:ext cx="5619582" cy="111691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17DA3A3C-41C9-4BB1-8AF6-64A31B42E6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49401EE1-2446-4FF1-9952-199B1AD33AA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838A1EF-4F8F-4E02-84A8-CBDE742A01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1520438F-077B-4383-9B2E-BA087AF71C6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AA4849A-5DB1-449C-B5F9-8D23CAAC0678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6FF82BAB-E28F-4E02-86D8-FEDC0BED1A1D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EA3D402A-5E41-4E74-BCFE-6ECD172AE4E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addin_colorbox" hidden="1">
            <a:extLst>
              <a:ext uri="{FF2B5EF4-FFF2-40B4-BE49-F238E27FC236}">
                <a16:creationId xmlns:a16="http://schemas.microsoft.com/office/drawing/2014/main" id="{B21C5878-1C16-4124-B18E-3FD702004B13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25090456-9625-456B-9BF8-33469B9C80F5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335F99C5-F1AA-4F79-BB95-80F64E93637D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addin_image" hidden="1">
            <a:extLst>
              <a:ext uri="{FF2B5EF4-FFF2-40B4-BE49-F238E27FC236}">
                <a16:creationId xmlns:a16="http://schemas.microsoft.com/office/drawing/2014/main" id="{8F68B54B-8B5A-4C05-93DB-7F2DC877EF5E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0" name="addin_grouplist" hidden="1">
            <a:extLst>
              <a:ext uri="{FF2B5EF4-FFF2-40B4-BE49-F238E27FC236}">
                <a16:creationId xmlns:a16="http://schemas.microsoft.com/office/drawing/2014/main" id="{F2089761-1A50-4072-9872-C62B5CA9E1F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pic>
        <p:nvPicPr>
          <p:cNvPr id="31" name="logo_hvit" descr="UiO Segl" hidden="1">
            <a:extLst>
              <a:ext uri="{FF2B5EF4-FFF2-40B4-BE49-F238E27FC236}">
                <a16:creationId xmlns:a16="http://schemas.microsoft.com/office/drawing/2014/main" id="{27B17C39-2B30-4789-8BEA-4AE4B2320B7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3" y="5458074"/>
            <a:ext cx="1025436" cy="1025436"/>
          </a:xfrm>
          <a:prstGeom prst="rect">
            <a:avLst/>
          </a:prstGeom>
        </p:spPr>
      </p:pic>
      <p:pic>
        <p:nvPicPr>
          <p:cNvPr id="32" name="logo_sort" descr="UiO segl" hidden="1">
            <a:extLst>
              <a:ext uri="{FF2B5EF4-FFF2-40B4-BE49-F238E27FC236}">
                <a16:creationId xmlns:a16="http://schemas.microsoft.com/office/drawing/2014/main" id="{46600C4D-987E-4F2B-917A-380F2324CB5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85613" y="5456640"/>
            <a:ext cx="1025421" cy="1025421"/>
          </a:xfrm>
          <a:prstGeom prst="rect">
            <a:avLst/>
          </a:prstGeom>
        </p:spPr>
      </p:pic>
      <p:sp>
        <p:nvSpPr>
          <p:cNvPr id="34" name="addin_logo" hidden="1">
            <a:extLst>
              <a:ext uri="{FF2B5EF4-FFF2-40B4-BE49-F238E27FC236}">
                <a16:creationId xmlns:a16="http://schemas.microsoft.com/office/drawing/2014/main" id="{E5963F14-DFC9-40C0-BCD0-4A837E431DF5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5" name="addin_colorlist" hidden="1">
            <a:extLst>
              <a:ext uri="{FF2B5EF4-FFF2-40B4-BE49-F238E27FC236}">
                <a16:creationId xmlns:a16="http://schemas.microsoft.com/office/drawing/2014/main" id="{B73620FB-5D82-4728-A1F9-C75D53925FBA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39" name="Title 6">
            <a:extLst>
              <a:ext uri="{FF2B5EF4-FFF2-40B4-BE49-F238E27FC236}">
                <a16:creationId xmlns:a16="http://schemas.microsoft.com/office/drawing/2014/main" id="{5D15D34C-2B62-4A4C-AEE9-82137A8B1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09EEDD50-63E6-41B4-83C0-DB199267B4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291ADE13-A8F2-46E2-995A-5B5A00B970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7E6BC4FE-C55B-40DF-BE2C-B4A366CA9E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5C5038-A44D-4A5A-B6E6-4A3A664078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41" name="Date Placeholder 3">
            <a:extLst>
              <a:ext uri="{FF2B5EF4-FFF2-40B4-BE49-F238E27FC236}">
                <a16:creationId xmlns:a16="http://schemas.microsoft.com/office/drawing/2014/main" id="{6D771372-9AD5-430D-A81A-2E820308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61247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ullbredde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0"/>
            <a:ext cx="10343114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848885" y="0"/>
            <a:ext cx="10343115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35028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ullbredde UiO Innhold (Fu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88597" cy="69469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0" y="0"/>
            <a:ext cx="12192000" cy="69469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24930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fakultet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">
            <a:extLst>
              <a:ext uri="{FF2B5EF4-FFF2-40B4-BE49-F238E27FC236}">
                <a16:creationId xmlns:a16="http://schemas.microsoft.com/office/drawing/2014/main" id="{8F36C119-AFC3-655F-C788-84AAE9762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1892" r="-49642"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FDE277A-D1D4-46F7-9ED8-7C20DEB74C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06249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39" imgH="343" progId="TCLayout.ActiveDocument.1">
                  <p:embed/>
                </p:oleObj>
              </mc:Choice>
              <mc:Fallback>
                <p:oleObj name="think-cell Slide" r:id="rId4" imgW="339" imgH="34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pic>
        <p:nvPicPr>
          <p:cNvPr id="24" name="Graphic 23" descr="UiO segl">
            <a:extLst>
              <a:ext uri="{FF2B5EF4-FFF2-40B4-BE49-F238E27FC236}">
                <a16:creationId xmlns:a16="http://schemas.microsoft.com/office/drawing/2014/main" id="{EC3480BC-2C3D-4A7E-9C52-40E1CC216E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9C5D506-67A5-4F89-8560-22F43BCF74A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FCA3E1BC-B669-4110-87EA-FAF1FA6121D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3ED724C7-6D8D-4B02-A942-476103665D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3875A1F9-BE97-453C-A6D3-C2B80FB26DA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74C45E3-A0CF-4E11-99D4-B0A97B5ECA6D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addin_grouplist" hidden="1">
            <a:extLst>
              <a:ext uri="{FF2B5EF4-FFF2-40B4-BE49-F238E27FC236}">
                <a16:creationId xmlns:a16="http://schemas.microsoft.com/office/drawing/2014/main" id="{E863661C-B13F-46BB-BA71-469E9D5AB327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6B15E5D0-41F1-4B95-AEBC-8FEF29F24DE4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 dirty="0"/>
              <a:t>Velg fakultet fra </a:t>
            </a:r>
            <a:r>
              <a:rPr lang="nb-NO" noProof="0" dirty="0" err="1"/>
              <a:t>nedtrekksmenyen</a:t>
            </a:r>
            <a:endParaRPr lang="en-US" noProof="0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E17BAB58-FE9E-48CD-90C1-5A92CD4AF3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1011A16-94DD-4043-A614-BEC724B6F1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BC09F072-DFF2-42B8-9221-578EE194D0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3BBDCC2B-F1B3-4493-BC07-8FE83C70C0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820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akulte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 dirty="0"/>
              <a:t>Velg fakultet fra </a:t>
            </a:r>
            <a:r>
              <a:rPr lang="nb-NO" noProof="0" dirty="0" err="1"/>
              <a:t>nedtrekksmenyen</a:t>
            </a:r>
            <a:endParaRPr lang="en-US" noProof="0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D0FDCF8F-A008-4CFD-BFC2-4B8B6F9B5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127E9DC-8728-47D2-950F-5610AB44AE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12AB716-EA8C-40F3-9E5E-FADFDE5B68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C0D51CD3-9F1B-45C4-9816-FCEC12A47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C57EEA8-87A3-4F4A-8A88-C8CF94340B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95528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39" imgH="343" progId="TCLayout.ActiveDocument.1">
                  <p:embed/>
                </p:oleObj>
              </mc:Choice>
              <mc:Fallback>
                <p:oleObj name="think-cell Slide" r:id="rId3" imgW="339" imgH="34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pic>
        <p:nvPicPr>
          <p:cNvPr id="28" name="Graphic 27" descr="UiO segl">
            <a:extLst>
              <a:ext uri="{FF2B5EF4-FFF2-40B4-BE49-F238E27FC236}">
                <a16:creationId xmlns:a16="http://schemas.microsoft.com/office/drawing/2014/main" id="{AECCD3CC-AC27-4207-85D4-8056C1F5FD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36681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akulte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16BE45C5-2FD6-4365-884E-E7211BA9F8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C80015-4906-4750-9E68-18BCB837A8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15063" y="0"/>
            <a:ext cx="597693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B116A28A-122D-47FC-B20F-2DE6D034FB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E981D0C6-9965-4EA6-835B-007DA7454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FB8D8BF6-D27B-473E-8C7F-5564EC4E8842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EA2A8D1-CC8A-49D7-B5F3-4D3D31E797B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FA762AA7-0630-463D-983A-714A0FDC6D6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BADFE346-6D41-462E-B93E-8A45812584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2F05EFBC-3D55-4A55-AC99-18A584A64FD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22529F69-78C3-4EA5-A8EF-DAED9CFEB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26D5A990-E30B-4E3A-A5A7-8F106A934EC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634" y="2283763"/>
            <a:ext cx="5075367" cy="1650530"/>
          </a:xfrm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16F080F3-F66D-44E1-A274-51E675B7D7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B993451-3DED-457B-B2BA-C0AD678BC4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E4C943B6-9D87-4707-9BC0-AB5D348B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9138817D-ECF3-4F24-AB4D-EE86A7D3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058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D537D-BDA7-442F-85CC-77B15D3E9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9BE98BF2-9E12-4468-BCAE-2A3B441A6E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A343E91-A7F8-411F-8D9E-AD0CD04545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353483E-A81E-4295-A996-3D67CCCC2E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0F37DB2-E675-4E63-AD01-1D4996198F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AF5E8745-EB5B-4C17-A308-AC6088BCA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7CB7E83F-937E-4B9E-830A-492432F3A4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B8980526-4F9F-495D-A07D-8D82934AE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172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3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ags" Target="../tags/tag2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22D069C-C025-484F-B809-F6C0328593D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0"/>
            </p:custDataLst>
            <p:extLst>
              <p:ext uri="{D42A27DB-BD31-4B8C-83A1-F6EECF244321}">
                <p14:modId xmlns:p14="http://schemas.microsoft.com/office/powerpoint/2010/main" val="28017091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1" imgW="339" imgH="343" progId="TCLayout.ActiveDocument.1">
                  <p:embed/>
                </p:oleObj>
              </mc:Choice>
              <mc:Fallback>
                <p:oleObj name="think-cell Slide" r:id="rId31" imgW="339" imgH="34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432" y="-180924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29" y="1711312"/>
            <a:ext cx="5563433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0" y="62635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524B48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 descr="Logo Universitet i oslo">
            <a:extLst>
              <a:ext uri="{FF2B5EF4-FFF2-40B4-BE49-F238E27FC236}">
                <a16:creationId xmlns:a16="http://schemas.microsoft.com/office/drawing/2014/main" id="{C0E4FBEC-28F7-4C61-8732-186A1AAD3429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381001" y="6280142"/>
            <a:ext cx="1021262" cy="20298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5F9D6C5-6F73-4568-92A3-43149586B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8" name="addin_colorpicker" hidden="1">
            <a:extLst>
              <a:ext uri="{FF2B5EF4-FFF2-40B4-BE49-F238E27FC236}">
                <a16:creationId xmlns:a16="http://schemas.microsoft.com/office/drawing/2014/main" id="{EC6BC642-49C3-4139-8F38-A96E75EE0920}"/>
              </a:ext>
            </a:extLst>
          </p:cNvPr>
          <p:cNvSpPr/>
          <p:nvPr userDrawn="1"/>
        </p:nvSpPr>
        <p:spPr>
          <a:xfrm>
            <a:off x="2486668" y="-1436292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addin_colorpicker</a:t>
            </a:r>
          </a:p>
        </p:txBody>
      </p:sp>
    </p:spTree>
    <p:extLst>
      <p:ext uri="{BB962C8B-B14F-4D97-AF65-F5344CB8AC3E}">
        <p14:creationId xmlns:p14="http://schemas.microsoft.com/office/powerpoint/2010/main" val="339228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9" r:id="rId5"/>
    <p:sldLayoutId id="2147483726" r:id="rId6"/>
    <p:sldLayoutId id="2147483727" r:id="rId7"/>
    <p:sldLayoutId id="2147483728" r:id="rId8"/>
    <p:sldLayoutId id="2147483721" r:id="rId9"/>
    <p:sldLayoutId id="2147483720" r:id="rId10"/>
    <p:sldLayoutId id="2147483719" r:id="rId11"/>
    <p:sldLayoutId id="2147483701" r:id="rId12"/>
    <p:sldLayoutId id="2147483702" r:id="rId13"/>
    <p:sldLayoutId id="2147483704" r:id="rId14"/>
    <p:sldLayoutId id="2147483706" r:id="rId15"/>
    <p:sldLayoutId id="2147483716" r:id="rId16"/>
    <p:sldLayoutId id="2147483717" r:id="rId17"/>
    <p:sldLayoutId id="2147483713" r:id="rId18"/>
    <p:sldLayoutId id="2147483714" r:id="rId19"/>
    <p:sldLayoutId id="2147483709" r:id="rId20"/>
    <p:sldLayoutId id="2147483710" r:id="rId21"/>
    <p:sldLayoutId id="2147483711" r:id="rId22"/>
    <p:sldLayoutId id="2147483712" r:id="rId23"/>
    <p:sldLayoutId id="2147483707" r:id="rId24"/>
    <p:sldLayoutId id="2147483708" r:id="rId25"/>
    <p:sldLayoutId id="2147483715" r:id="rId26"/>
    <p:sldLayoutId id="2147483718" r:id="rId27"/>
    <p:sldLayoutId id="2147483730" r:id="rId28"/>
  </p:sldLayoutIdLst>
  <p:hf hd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46" rtl="0" eaLnBrk="1" latinLnBrk="0" hangingPunct="1">
        <a:lnSpc>
          <a:spcPct val="100000"/>
        </a:lnSpc>
        <a:spcBef>
          <a:spcPts val="115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io.no/studier/emner/sv/iss/HGO4203/" TargetMode="External"/><Relationship Id="rId2" Type="http://schemas.openxmlformats.org/officeDocument/2006/relationships/hyperlink" Target="https://www.sv.uio.no/iss/forskning/om/osloforskning/" TargetMode="Externa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www.sv.uio.no/iss/forskning/om/masteroppgave-ved-klimaetaten/skriv-din-masteroppgave-i-samarbeid-med-klimaetaten.html" TargetMode="External"/><Relationship Id="rId4" Type="http://schemas.openxmlformats.org/officeDocument/2006/relationships/hyperlink" Target="https://www.uio.no/studier/emner/sv/iss/SGO2040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tjenester.oslo.kommune.no/ekstern/einnsyn-fillager/filtjeneste/fil?virksomhet=976819853&amp;filnavn=vedlegg%2F2018_12%2F1281595_1_1.pdf" TargetMode="Externa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DD61E0-C4E1-40A5-B46C-F3611F77F5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67E35C71-5CF8-4C5C-8998-8B4E547AD78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/>
          <a:srcRect t="13" b="1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12F66C-A7DF-4E76-B52E-6F039D1819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/>
              <a:t>Det samfunnsvitenskapelige fakultet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A6FEF6-BE23-46DF-84CC-D67A0584EB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nn-NO" dirty="0"/>
              <a:t>Institutt for sosiologi og samfunnsgeografi</a:t>
            </a:r>
            <a:endParaRPr lang="nb-NO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896A6C-5074-4144-B283-4B2663566B2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b-NO" dirty="0"/>
              <a:t>Prosjekt bærekraftig Oslo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4AEC51-0CA8-44A8-B600-B08F51CF90C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nb-NO" dirty="0"/>
              <a:t>Jemima García-Godos og Per Gunnar Røe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89CD4D6-9BFE-4876-B78E-AF5A1841ED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EFFEB4-BFB1-4B24-9541-B3B2D0F02D3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9038" y="4656104"/>
            <a:ext cx="5075367" cy="226283"/>
          </a:xfrm>
        </p:spPr>
        <p:txBody>
          <a:bodyPr/>
          <a:lstStyle/>
          <a:p>
            <a:r>
              <a:rPr lang="nb-NO" dirty="0"/>
              <a:t>Oslo kommune - </a:t>
            </a:r>
            <a:r>
              <a:rPr lang="nn-NO" dirty="0"/>
              <a:t>Intern koordineringsgruppe for oppfølging av campusstrategien</a:t>
            </a:r>
            <a:endParaRPr lang="nb-NO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C3A44DA-E71F-40B8-B46B-330216DD3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10.10.2023</a:t>
            </a:r>
          </a:p>
        </p:txBody>
      </p:sp>
    </p:spTree>
    <p:extLst>
      <p:ext uri="{BB962C8B-B14F-4D97-AF65-F5344CB8AC3E}">
        <p14:creationId xmlns:p14="http://schemas.microsoft.com/office/powerpoint/2010/main" val="1807496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AECDCE-E706-4375-BE74-1ACB604A239B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1DCF13-C9A6-4F30-8DF4-01B36460427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362BB7-131A-4728-BB2D-958ADD396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/>
              <a:t>Helt konkret, hva innebærer samarbeidet for Oslo kommune?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C288CFB-909B-4A27-AAE7-00CA9DF61E2C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b-NO" dirty="0"/>
              <a:t>Deltakelse i arbeidsstuer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B7B8CC-233A-4AA7-BD7D-FBA1D77B86BC}"/>
              </a:ext>
            </a:extLst>
          </p:cNvPr>
          <p:cNvSpPr>
            <a:spLocks noGrp="1"/>
          </p:cNvSpPr>
          <p:nvPr>
            <p:ph sz="half" idx="29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Ved semesterstart:</a:t>
            </a:r>
          </a:p>
          <a:p>
            <a:r>
              <a:rPr lang="nb-NO" sz="2000" b="1" dirty="0"/>
              <a:t>Arbeidsstue 2:</a:t>
            </a:r>
            <a:r>
              <a:rPr lang="nb-NO" sz="2000" dirty="0"/>
              <a:t> </a:t>
            </a:r>
            <a:r>
              <a:rPr lang="nb-NO" sz="2000" b="1" dirty="0">
                <a:solidFill>
                  <a:srgbClr val="00B050"/>
                </a:solidFill>
              </a:rPr>
              <a:t>Oslo – en bærekraftig by. Bli kjent med Oslo kommune</a:t>
            </a:r>
            <a:r>
              <a:rPr lang="nb-NO" sz="2000" dirty="0">
                <a:solidFill>
                  <a:srgbClr val="00B050"/>
                </a:solidFill>
              </a:rPr>
              <a:t>. </a:t>
            </a:r>
          </a:p>
          <a:p>
            <a:pPr lvl="1"/>
            <a:r>
              <a:rPr lang="nb-NO" sz="1800" dirty="0"/>
              <a:t>Presentasjon ved Oslo kommune: bærekraftstrategi, utfordringer, prosesser i gang m.m.</a:t>
            </a:r>
          </a:p>
          <a:p>
            <a:pPr lvl="1"/>
            <a:r>
              <a:rPr lang="nb-NO" sz="1800" dirty="0"/>
              <a:t>Fagpersoner fra deltakende etater, 15-30 minutter per innlegg, etterfulgt av spørsmål.</a:t>
            </a:r>
          </a:p>
          <a:p>
            <a:pPr marL="0" indent="0">
              <a:buNone/>
            </a:pPr>
            <a:r>
              <a:rPr lang="nb-NO" dirty="0"/>
              <a:t>Ved semesterslutt:</a:t>
            </a:r>
          </a:p>
          <a:p>
            <a:r>
              <a:rPr lang="nb-NO" sz="2000" b="1" dirty="0">
                <a:solidFill>
                  <a:srgbClr val="00B050"/>
                </a:solidFill>
              </a:rPr>
              <a:t>Avslutning:</a:t>
            </a:r>
            <a:r>
              <a:rPr lang="nb-NO" sz="2000" b="1" dirty="0"/>
              <a:t> </a:t>
            </a:r>
            <a:r>
              <a:rPr lang="nb-NO" sz="2000" dirty="0"/>
              <a:t>Mini-presentasjoner av studentprosjekter og plakatutstilling                – </a:t>
            </a:r>
            <a:r>
              <a:rPr lang="nb-NO" sz="2000" i="1" dirty="0"/>
              <a:t>kanskje i rådhuset? </a:t>
            </a:r>
            <a:endParaRPr lang="nb-NO" i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A0210C-AC17-472D-878B-BFED6B066F9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nb-NO" dirty="0"/>
              <a:t>Veiledning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669E19D-CCCC-4607-996A-DA75AD70A24A}"/>
              </a:ext>
            </a:extLst>
          </p:cNvPr>
          <p:cNvSpPr>
            <a:spLocks noGrp="1"/>
          </p:cNvSpPr>
          <p:nvPr>
            <p:ph sz="half" idx="31"/>
          </p:nvPr>
        </p:nvSpPr>
        <p:spPr/>
        <p:txBody>
          <a:bodyPr/>
          <a:lstStyle/>
          <a:p>
            <a:pPr lvl="0">
              <a:spcAft>
                <a:spcPts val="600"/>
              </a:spcAft>
            </a:pPr>
            <a:r>
              <a:rPr lang="nb-NO" sz="2000" b="1" dirty="0">
                <a:solidFill>
                  <a:srgbClr val="00B050"/>
                </a:solidFill>
              </a:rPr>
              <a:t>En veiledningstime </a:t>
            </a:r>
            <a:r>
              <a:rPr lang="nb-NO" sz="2000" dirty="0"/>
              <a:t>(inntil 45 minutter) per studentgruppe midtveis i semester med fagpersoner fra deltakende etater.</a:t>
            </a:r>
          </a:p>
          <a:p>
            <a:pPr lvl="1">
              <a:spcAft>
                <a:spcPts val="600"/>
              </a:spcAft>
            </a:pPr>
            <a:r>
              <a:rPr lang="nb-NO" sz="1800" dirty="0"/>
              <a:t>Veiledningsdato/tid fastsettes semester før, som en del av undervisningsplanlegging ved ISS.</a:t>
            </a:r>
          </a:p>
          <a:p>
            <a:pPr lvl="1">
              <a:spcAft>
                <a:spcPts val="600"/>
              </a:spcAft>
            </a:pPr>
            <a:r>
              <a:rPr lang="nb-NO" sz="1800" dirty="0"/>
              <a:t>Forventet antall er 6-8 grupper.</a:t>
            </a:r>
          </a:p>
          <a:p>
            <a:pPr lvl="1">
              <a:spcAft>
                <a:spcPts val="600"/>
              </a:spcAft>
            </a:pPr>
            <a:r>
              <a:rPr lang="nb-NO" sz="1800" dirty="0"/>
              <a:t>Det er opptil Oslo kommune om det er ønskelig med flere veiledningstimer. </a:t>
            </a:r>
          </a:p>
        </p:txBody>
      </p:sp>
    </p:spTree>
    <p:extLst>
      <p:ext uri="{BB962C8B-B14F-4D97-AF65-F5344CB8AC3E}">
        <p14:creationId xmlns:p14="http://schemas.microsoft.com/office/powerpoint/2010/main" val="530418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0076AB2-D694-4D00-B3A7-88B0B363695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nb-NO"/>
              <a:t>Det samfunnsvitenskapelige fakultet</a:t>
            </a:r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AD29F2-0270-41AE-AFB7-556A34BFBD2A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2A47A00C-BADB-42D4-B599-FDDDCD220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Prosessen</a:t>
            </a:r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8B2BE932-30B2-462D-BED8-C8F9A26CA656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b-NO" dirty="0"/>
              <a:t>Internt, hittil og videre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4DE54C1C-C378-40A4-BCB6-8567DAFF5ACC}"/>
              </a:ext>
            </a:extLst>
          </p:cNvPr>
          <p:cNvSpPr>
            <a:spLocks noGrp="1"/>
          </p:cNvSpPr>
          <p:nvPr>
            <p:ph sz="half" idx="29"/>
          </p:nvPr>
        </p:nvSpPr>
        <p:spPr/>
        <p:txBody>
          <a:bodyPr/>
          <a:lstStyle/>
          <a:p>
            <a:r>
              <a:rPr lang="nb-NO" dirty="0"/>
              <a:t>Bakgrunnsdokument klart, med innspill fra viserektor og fagmiljøet.</a:t>
            </a:r>
          </a:p>
          <a:p>
            <a:r>
              <a:rPr lang="nb-NO" dirty="0"/>
              <a:t>Arbeid med emnebeskrivelse, for diskusjon og godkjenning fram til mars 2024.</a:t>
            </a:r>
          </a:p>
          <a:p>
            <a:r>
              <a:rPr lang="nb-NO" dirty="0"/>
              <a:t>Innovasjonssertifikat under utforming:</a:t>
            </a:r>
          </a:p>
          <a:p>
            <a:pPr lvl="1"/>
            <a:r>
              <a:rPr lang="nb-NO" dirty="0"/>
              <a:t>Utlysningsfrist 1.november</a:t>
            </a:r>
          </a:p>
          <a:p>
            <a:pPr lvl="1"/>
            <a:r>
              <a:rPr lang="nb-NO" dirty="0"/>
              <a:t>Planlagt start høsten 2024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09765BE-D743-47AC-81BA-6AA7BE004AC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nb-NO" dirty="0"/>
              <a:t>Oslo kommune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8636D89-F551-41AD-AFCB-1B21795A1C56}"/>
              </a:ext>
            </a:extLst>
          </p:cNvPr>
          <p:cNvSpPr>
            <a:spLocks noGrp="1"/>
          </p:cNvSpPr>
          <p:nvPr>
            <p:ph sz="half" idx="31"/>
          </p:nvPr>
        </p:nvSpPr>
        <p:spPr/>
        <p:txBody>
          <a:bodyPr/>
          <a:lstStyle/>
          <a:p>
            <a:r>
              <a:rPr lang="nb-NO" dirty="0"/>
              <a:t>Alle innspill mottas med takk!</a:t>
            </a:r>
          </a:p>
          <a:p>
            <a:r>
              <a:rPr lang="nb-NO" dirty="0"/>
              <a:t>Formell avtale ila våren 2024?</a:t>
            </a:r>
          </a:p>
        </p:txBody>
      </p:sp>
    </p:spTree>
    <p:extLst>
      <p:ext uri="{BB962C8B-B14F-4D97-AF65-F5344CB8AC3E}">
        <p14:creationId xmlns:p14="http://schemas.microsoft.com/office/powerpoint/2010/main" val="663745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8CCCDBF-C1BD-4EEC-8C95-890FDCFD1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Det samfunnsvitenskapelige fakultet</a:t>
            </a:r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9DE6FD-CC6C-4527-AF80-0BD6A89F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0D8544-789C-4087-A345-91239F9C6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4"/>
            <a:ext cx="11471910" cy="1053119"/>
          </a:xfrm>
        </p:spPr>
        <p:txBody>
          <a:bodyPr/>
          <a:lstStyle/>
          <a:p>
            <a:r>
              <a:rPr lang="nb-NO" dirty="0"/>
              <a:t>Samarbeid ISS-UiO og Oslo kommune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1C176C4-263C-4045-8B7D-C5B96D18FF10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60044" y="1413162"/>
            <a:ext cx="11471910" cy="4486875"/>
          </a:xfrm>
        </p:spPr>
        <p:txBody>
          <a:bodyPr/>
          <a:lstStyle/>
          <a:p>
            <a:pPr marL="0" indent="0"/>
            <a:r>
              <a:rPr lang="nb-NO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Fra før av: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latin typeface="Helvetica" panose="020B0604020202020204" pitchFamily="34" charset="0"/>
                <a:hlinkClick r:id="rId2"/>
              </a:rPr>
              <a:t>Osloforskning</a:t>
            </a:r>
            <a:endParaRPr lang="nb-NO" sz="2000" dirty="0">
              <a:latin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latin typeface="Helvetica" panose="020B0604020202020204" pitchFamily="34" charset="0"/>
                <a:hlinkClick r:id="rId3"/>
              </a:rPr>
              <a:t>HGO4203 – </a:t>
            </a:r>
            <a:r>
              <a:rPr lang="nb-NO" sz="2000" dirty="0" err="1">
                <a:latin typeface="Helvetica" panose="020B0604020202020204" pitchFamily="34" charset="0"/>
                <a:hlinkClick r:id="rId3"/>
              </a:rPr>
              <a:t>Sustainable</a:t>
            </a:r>
            <a:r>
              <a:rPr lang="nb-NO" sz="2000" dirty="0">
                <a:latin typeface="Helvetica" panose="020B0604020202020204" pitchFamily="34" charset="0"/>
                <a:hlinkClick r:id="rId3"/>
              </a:rPr>
              <a:t> urban </a:t>
            </a:r>
            <a:r>
              <a:rPr lang="nb-NO" sz="2000" dirty="0" err="1">
                <a:latin typeface="Helvetica" panose="020B0604020202020204" pitchFamily="34" charset="0"/>
                <a:hlinkClick r:id="rId3"/>
              </a:rPr>
              <a:t>transformations</a:t>
            </a:r>
            <a:r>
              <a:rPr lang="nb-NO" sz="2000" dirty="0">
                <a:latin typeface="Helvetica" panose="020B0604020202020204" pitchFamily="34" charset="0"/>
                <a:hlinkClick r:id="rId3"/>
              </a:rPr>
              <a:t> </a:t>
            </a:r>
            <a:r>
              <a:rPr lang="nb-NO" sz="2000" dirty="0">
                <a:latin typeface="Helvetica" panose="020B0604020202020204" pitchFamily="34" charset="0"/>
              </a:rPr>
              <a:t>(praksisplasser)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latin typeface="Helvetica" panose="020B0604020202020204" pitchFamily="34" charset="0"/>
                <a:hlinkClick r:id="rId4"/>
              </a:rPr>
              <a:t>SGO2040 – </a:t>
            </a:r>
            <a:r>
              <a:rPr lang="nb-NO" sz="2000" dirty="0" err="1">
                <a:latin typeface="Helvetica" panose="020B0604020202020204" pitchFamily="34" charset="0"/>
                <a:hlinkClick r:id="rId4"/>
              </a:rPr>
              <a:t>CityStudio</a:t>
            </a:r>
            <a:r>
              <a:rPr lang="nb-NO" sz="2000" dirty="0">
                <a:latin typeface="Helvetica" panose="020B0604020202020204" pitchFamily="34" charset="0"/>
                <a:hlinkClick r:id="rId4"/>
              </a:rPr>
              <a:t> Oslo</a:t>
            </a:r>
            <a:endParaRPr lang="nb-NO" sz="2000" dirty="0">
              <a:latin typeface="Helvetica" panose="020B0604020202020204" pitchFamily="34" charset="0"/>
            </a:endParaRPr>
          </a:p>
          <a:p>
            <a:pPr marL="0" indent="0"/>
            <a:endParaRPr lang="nb-NO" b="0" i="0" dirty="0">
              <a:solidFill>
                <a:srgbClr val="000000"/>
              </a:solidFill>
              <a:effectLst/>
              <a:latin typeface="Helvetica" panose="020B0604020202020204" pitchFamily="34" charset="0"/>
            </a:endParaRPr>
          </a:p>
          <a:p>
            <a:pPr marL="0" indent="0"/>
            <a:r>
              <a:rPr lang="nb-NO" dirty="0">
                <a:latin typeface="Helvetica" panose="020B0604020202020204" pitchFamily="34" charset="0"/>
              </a:rPr>
              <a:t>Nye initiativ: </a:t>
            </a:r>
            <a:endParaRPr lang="nb-NO" b="0" i="0" dirty="0">
              <a:solidFill>
                <a:srgbClr val="000000"/>
              </a:solidFill>
              <a:effectLst/>
              <a:latin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  <a:latin typeface="Helvetica" panose="020B0604020202020204" pitchFamily="34" charset="0"/>
                <a:sym typeface="Wingdings" panose="05000000000000000000" pitchFamily="2" charset="2"/>
              </a:rPr>
              <a:t>HGO4020 – HGO </a:t>
            </a:r>
            <a:r>
              <a:rPr lang="nb-NO" sz="2000" dirty="0" err="1">
                <a:solidFill>
                  <a:schemeClr val="tx1"/>
                </a:solidFill>
                <a:latin typeface="Helvetica" panose="020B0604020202020204" pitchFamily="34" charset="0"/>
                <a:sym typeface="Wingdings" panose="05000000000000000000" pitchFamily="2" charset="2"/>
              </a:rPr>
              <a:t>Internship</a:t>
            </a:r>
            <a:r>
              <a:rPr lang="nb-NO" sz="2000" dirty="0">
                <a:solidFill>
                  <a:schemeClr val="tx1"/>
                </a:solidFill>
                <a:latin typeface="Helvetica" panose="020B0604020202020204" pitchFamily="34" charset="0"/>
                <a:sym typeface="Wingdings" panose="05000000000000000000" pitchFamily="2" charset="2"/>
              </a:rPr>
              <a:t>: praksisplasser ved </a:t>
            </a:r>
            <a:r>
              <a:rPr lang="nb-NO" sz="2000" dirty="0">
                <a:solidFill>
                  <a:schemeClr val="tx1"/>
                </a:solidFill>
                <a:latin typeface="Helvetica" panose="020B0604020202020204" pitchFamily="34" charset="0"/>
              </a:rPr>
              <a:t>Plan- og bygningsetaten og Bymiljøetaten</a:t>
            </a:r>
            <a:endParaRPr lang="nb-NO" sz="2000" dirty="0">
              <a:solidFill>
                <a:schemeClr val="tx1"/>
              </a:solidFill>
              <a:latin typeface="Helvetica" panose="020B060402020202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0563C1"/>
                </a:solidFill>
                <a:latin typeface="Helvetica" panose="020B0604020202020204" pitchFamily="34" charset="0"/>
                <a:sym typeface="Wingdings" panose="05000000000000000000" pitchFamily="2" charset="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Masteroppgave med klimaetaten</a:t>
            </a:r>
            <a:endParaRPr lang="nb-NO" sz="2000" dirty="0">
              <a:solidFill>
                <a:srgbClr val="0563C1"/>
              </a:solidFill>
              <a:latin typeface="Helvetica" panose="020B060402020202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  <a:latin typeface="Helvetica" panose="020B0604020202020204" pitchFamily="34" charset="0"/>
                <a:sym typeface="Wingdings" panose="05000000000000000000" pitchFamily="2" charset="2"/>
              </a:rPr>
              <a:t>Fra </a:t>
            </a:r>
            <a:r>
              <a:rPr lang="nb-NO" sz="2000" dirty="0" err="1">
                <a:solidFill>
                  <a:schemeClr val="tx1"/>
                </a:solidFill>
                <a:latin typeface="Helvetica" panose="020B0604020202020204" pitchFamily="34" charset="0"/>
                <a:sym typeface="Wingdings" panose="05000000000000000000" pitchFamily="2" charset="2"/>
              </a:rPr>
              <a:t>CityStudio</a:t>
            </a:r>
            <a:r>
              <a:rPr lang="nb-NO" sz="2000" dirty="0">
                <a:solidFill>
                  <a:schemeClr val="tx1"/>
                </a:solidFill>
                <a:latin typeface="Helvetica" panose="020B0604020202020204" pitchFamily="34" charset="0"/>
                <a:sym typeface="Wingdings" panose="05000000000000000000" pitchFamily="2" charset="2"/>
              </a:rPr>
              <a:t> til </a:t>
            </a:r>
            <a:r>
              <a:rPr lang="nb-NO" sz="2000" b="1" i="1" dirty="0">
                <a:solidFill>
                  <a:srgbClr val="00B050"/>
                </a:solidFill>
                <a:latin typeface="Helvetica" panose="020B0604020202020204" pitchFamily="34" charset="0"/>
                <a:sym typeface="Wingdings" panose="05000000000000000000" pitchFamily="2" charset="2"/>
              </a:rPr>
              <a:t>Prosjekt bærekraftig Oslo</a:t>
            </a:r>
            <a:endParaRPr lang="nb-NO" sz="2000" b="1" i="1" dirty="0">
              <a:solidFill>
                <a:srgbClr val="00B050"/>
              </a:solidFill>
              <a:effectLst/>
              <a:latin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6361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1243" y="673769"/>
            <a:ext cx="9652630" cy="969250"/>
          </a:xfrm>
        </p:spPr>
        <p:txBody>
          <a:bodyPr/>
          <a:lstStyle/>
          <a:p>
            <a:r>
              <a:rPr lang="en-GB" dirty="0"/>
              <a:t>SGO2040 - </a:t>
            </a:r>
            <a:r>
              <a:rPr lang="en-GB" dirty="0" err="1"/>
              <a:t>CityStudio</a:t>
            </a:r>
            <a:r>
              <a:rPr lang="en-GB" dirty="0"/>
              <a:t> Oslo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1243" y="2327752"/>
            <a:ext cx="6075031" cy="436618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nb-NO" b="1" dirty="0" err="1">
                <a:solidFill>
                  <a:schemeClr val="tx1"/>
                </a:solidFill>
              </a:rPr>
              <a:t>Bykunnskap</a:t>
            </a:r>
            <a:r>
              <a:rPr lang="nb-NO" b="1" dirty="0">
                <a:solidFill>
                  <a:schemeClr val="tx1"/>
                </a:solidFill>
              </a:rPr>
              <a:t>:</a:t>
            </a:r>
            <a:r>
              <a:rPr lang="nb-NO" dirty="0">
                <a:solidFill>
                  <a:schemeClr val="tx1"/>
                </a:solidFill>
              </a:rPr>
              <a:t> Kunnskap om Oslos strukturer, strategier og utfordringer, anvendelse av teorier og metoder i </a:t>
            </a:r>
            <a:r>
              <a:rPr lang="nb-NO" dirty="0" err="1">
                <a:solidFill>
                  <a:schemeClr val="tx1"/>
                </a:solidFill>
              </a:rPr>
              <a:t>byforskning</a:t>
            </a:r>
            <a:r>
              <a:rPr lang="nb-NO" dirty="0">
                <a:solidFill>
                  <a:schemeClr val="tx1"/>
                </a:solidFill>
              </a:rPr>
              <a:t> og planlegging.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b-NO" b="1" dirty="0">
                <a:solidFill>
                  <a:schemeClr val="tx1"/>
                </a:solidFill>
              </a:rPr>
              <a:t>Prosjektarbeid: </a:t>
            </a:r>
            <a:r>
              <a:rPr lang="nb-NO" dirty="0">
                <a:solidFill>
                  <a:schemeClr val="tx1"/>
                </a:solidFill>
              </a:rPr>
              <a:t>Studentene utvikler kritiske og konstruktive prosjekter, fra start til slutt.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b-NO" b="1" dirty="0">
                <a:solidFill>
                  <a:schemeClr val="tx1"/>
                </a:solidFill>
              </a:rPr>
              <a:t>Kommunikasjon:</a:t>
            </a:r>
            <a:r>
              <a:rPr lang="nb-NO" dirty="0">
                <a:solidFill>
                  <a:schemeClr val="tx1"/>
                </a:solidFill>
              </a:rPr>
              <a:t> Gruppearbeid, kontakt med eksterne aktører, presentasjoner, visuell kommunikasjon og ikke-akademisk skriving.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941BD8-411C-4A13-B4A9-888890BF9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569" y="-10964"/>
            <a:ext cx="4355432" cy="686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4319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9AEF3-7ACC-4238-914D-47BBF8B93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Utfordringer med </a:t>
            </a:r>
            <a:r>
              <a:rPr lang="nb-NO" dirty="0" err="1"/>
              <a:t>CityStudio</a:t>
            </a:r>
            <a:endParaRPr lang="nb-NO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F1F530A-525E-4793-B278-97A3B88B99D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b-NO" dirty="0"/>
              <a:t>Bærekraftighet på langsikt</a:t>
            </a:r>
          </a:p>
          <a:p>
            <a:endParaRPr lang="nb-NO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B50D4E-DF4F-40FB-B2A4-A4EC8E2DF460}"/>
              </a:ext>
            </a:extLst>
          </p:cNvPr>
          <p:cNvSpPr>
            <a:spLocks noGrp="1"/>
          </p:cNvSpPr>
          <p:nvPr>
            <p:ph sz="quarter" idx="30"/>
          </p:nvPr>
        </p:nvSpPr>
        <p:spPr/>
        <p:txBody>
          <a:bodyPr/>
          <a:lstStyle/>
          <a:p>
            <a:r>
              <a:rPr lang="nb-NO" sz="2000" dirty="0"/>
              <a:t>Svært ressurskrevende </a:t>
            </a:r>
          </a:p>
          <a:p>
            <a:r>
              <a:rPr lang="nb-NO" sz="2000" dirty="0"/>
              <a:t>Begrensninger for oppskalering og antall studenter som kan delta</a:t>
            </a:r>
          </a:p>
          <a:p>
            <a:r>
              <a:rPr lang="nb-NO" sz="2000" dirty="0"/>
              <a:t>Krever fulltids engasjement fra studentene</a:t>
            </a:r>
          </a:p>
          <a:p>
            <a:r>
              <a:rPr lang="nb-NO" sz="2000" dirty="0"/>
              <a:t>Kan være vanskelig å passe inn i enkelte studieprogrammer</a:t>
            </a:r>
          </a:p>
          <a:p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3521B-3343-43C2-9666-399EC2C509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numCol="1"/>
          <a:lstStyle/>
          <a:p>
            <a:pPr>
              <a:lnSpc>
                <a:spcPct val="100000"/>
              </a:lnSpc>
            </a:pPr>
            <a:r>
              <a:rPr lang="en-GB" sz="2400" dirty="0" err="1"/>
              <a:t>UiO</a:t>
            </a:r>
            <a:endParaRPr lang="en-GB" sz="2400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99636D7-D3AD-4061-B8BD-A0BAE26F68D5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/>
          <a:srcRect l="24102" r="24102"/>
          <a:stretch>
            <a:fillRect/>
          </a:stretch>
        </p:blipFill>
        <p:spPr>
          <a:xfrm>
            <a:off x="7679218" y="360045"/>
            <a:ext cx="4152735" cy="532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93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7597CBE-260B-8F9A-E31E-12B4B00C2F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33" r="18354" b="1"/>
          <a:stretch/>
        </p:blipFill>
        <p:spPr>
          <a:xfrm>
            <a:off x="7331885" y="3470047"/>
            <a:ext cx="4860116" cy="3395004"/>
          </a:xfrm>
          <a:prstGeom prst="rect">
            <a:avLst/>
          </a:prstGeom>
          <a:noFill/>
        </p:spPr>
      </p:pic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9B0F2368-50AD-1E18-5253-DDF4BB5DDE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</p:spPr>
        <p:txBody>
          <a:bodyPr/>
          <a:lstStyle/>
          <a:p>
            <a:endParaRPr lang="nb-NO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2C0C1B-190F-F963-05E2-8A070635A50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66367" y="6263528"/>
            <a:ext cx="59946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5357CA-0181-3DD6-FA97-697EDE819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0" y="3921498"/>
            <a:ext cx="2143125" cy="2143125"/>
          </a:xfrm>
          <a:prstGeom prst="rect">
            <a:avLst/>
          </a:prstGeo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002889B0-1C0B-78F3-5BF7-6DEBCE74EF1C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5"/>
          <a:srcRect r="-3" b="6858"/>
          <a:stretch/>
        </p:blipFill>
        <p:spPr>
          <a:xfrm>
            <a:off x="7224457" y="0"/>
            <a:ext cx="4967544" cy="3470047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091330-36CD-5FC8-7E9D-3BD9170A8F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50" y="3055051"/>
            <a:ext cx="3810000" cy="381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907F8A-D582-1BAD-45BD-1DB3FEA510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1950" y="2133656"/>
            <a:ext cx="3543979" cy="47313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3A8B24-BA6C-6C1B-3E5F-9CA8247B0F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6046" y="-6983"/>
            <a:ext cx="3232392" cy="32323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C72595-7743-80E4-6408-3E6353EA0F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6983"/>
            <a:ext cx="4766046" cy="306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97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86D6CA-B03D-4842-A5E7-2B901E370B62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2336A7-DD10-49F4-8359-C77B5D9BC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nb-NO" sz="3200" dirty="0"/>
              <a:t>Nye utdanningstilbud på UiO – en mulighet!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C8DE0B6B-9B8C-457C-903F-2A0618FC3EF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88CCCC8-4C94-4C72-8C31-B26444D9637A}"/>
              </a:ext>
            </a:extLst>
          </p:cNvPr>
          <p:cNvSpPr>
            <a:spLocks noGrp="1"/>
          </p:cNvSpPr>
          <p:nvPr>
            <p:ph sz="half" idx="29"/>
          </p:nvPr>
        </p:nvSpPr>
        <p:spPr/>
        <p:txBody>
          <a:bodyPr>
            <a:normAutofit/>
          </a:bodyPr>
          <a:lstStyle/>
          <a:p>
            <a:r>
              <a:rPr lang="nb-NO" dirty="0"/>
              <a:t>Bærekraftsertifikat</a:t>
            </a:r>
          </a:p>
          <a:p>
            <a:r>
              <a:rPr lang="nb-NO" b="1" dirty="0">
                <a:solidFill>
                  <a:srgbClr val="00B050"/>
                </a:solidFill>
              </a:rPr>
              <a:t>Innovasjonssertifikat</a:t>
            </a:r>
          </a:p>
          <a:p>
            <a:r>
              <a:rPr lang="nb-NO" dirty="0"/>
              <a:t>Digitaliseringssertifikat</a:t>
            </a:r>
          </a:p>
          <a:p>
            <a:endParaRPr lang="nb-N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A32F6BE-0008-4268-8EFC-79EDE5DF0F8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Det samfunnsvitenskapelige fakultet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1CD18C1-302A-478C-A63D-0ACBA2C9E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566" y="1709939"/>
            <a:ext cx="7735270" cy="435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49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4727AE-CC8D-4616-B249-8B8FF2470CD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>
          <a:xfrm>
            <a:off x="1837732" y="6243181"/>
            <a:ext cx="1501215" cy="259232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Det samfunnsvitenskapelige fakultet</a:t>
            </a:r>
          </a:p>
        </p:txBody>
      </p:sp>
      <p:sp>
        <p:nvSpPr>
          <p:cNvPr id="37" name="Slide Number Placeholder 2">
            <a:extLst>
              <a:ext uri="{FF2B5EF4-FFF2-40B4-BE49-F238E27FC236}">
                <a16:creationId xmlns:a16="http://schemas.microsoft.com/office/drawing/2014/main" id="{CBF7FDF2-3C49-7CEE-EEB3-2365EE9EEF17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xfrm>
            <a:off x="11266367" y="6263528"/>
            <a:ext cx="59946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39" name="Title 3">
            <a:extLst>
              <a:ext uri="{FF2B5EF4-FFF2-40B4-BE49-F238E27FC236}">
                <a16:creationId xmlns:a16="http://schemas.microsoft.com/office/drawing/2014/main" id="{FA6045B4-5914-C15A-DD9C-35E643E1C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/>
          <a:p>
            <a:r>
              <a:rPr lang="nb-NO" dirty="0"/>
              <a:t>Prosjekt bærekraftig Oslo </a:t>
            </a:r>
            <a:br>
              <a:rPr lang="nb-NO" dirty="0"/>
            </a:br>
            <a:endParaRPr lang="en-US" dirty="0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C0E010E4-3C1F-446A-8B41-AD132827E36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5" y="1082726"/>
            <a:ext cx="5489213" cy="494749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b-NO"/>
              <a:t>Et innovasjonsemne i </a:t>
            </a:r>
            <a:r>
              <a:rPr lang="nb-NO" i="1"/>
              <a:t>Innovasjonssertifikat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72B96D1-1546-4814-A1A7-0140D3A9DE09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5" y="1757498"/>
            <a:ext cx="5489213" cy="4301103"/>
          </a:xfrm>
        </p:spPr>
        <p:txBody>
          <a:bodyPr vert="horz" lIns="0" tIns="0" rIns="0" bIns="0" rtlCol="0">
            <a:normAutofit/>
          </a:bodyPr>
          <a:lstStyle/>
          <a:p>
            <a:r>
              <a:rPr lang="nb-NO" sz="2000" kern="1200" dirty="0"/>
              <a:t>Et </a:t>
            </a:r>
            <a:r>
              <a:rPr lang="nb-NO" sz="2000" kern="1200" dirty="0" err="1"/>
              <a:t>prosjektemne</a:t>
            </a:r>
            <a:r>
              <a:rPr lang="nb-NO" sz="2000" kern="1200" dirty="0"/>
              <a:t> på 10 studiepoeng.</a:t>
            </a:r>
          </a:p>
          <a:p>
            <a:r>
              <a:rPr lang="nb-NO" sz="2000" kern="1200" dirty="0"/>
              <a:t>På norsk.</a:t>
            </a:r>
          </a:p>
          <a:p>
            <a:r>
              <a:rPr lang="nb-NO" sz="2000" kern="1200" dirty="0"/>
              <a:t>Prosjektarbeid som arbeids- og undervisningsform.</a:t>
            </a:r>
          </a:p>
          <a:p>
            <a:r>
              <a:rPr lang="nb-NO" sz="2000" kern="1200" dirty="0"/>
              <a:t>Fokus på sosial og miljømessig bærekraft i Oslo-regionen.</a:t>
            </a:r>
          </a:p>
          <a:p>
            <a:r>
              <a:rPr lang="nb-NO" sz="2000" kern="1200" dirty="0"/>
              <a:t>30-40 studenter.</a:t>
            </a:r>
          </a:p>
          <a:p>
            <a:r>
              <a:rPr lang="nb-NO" sz="2000" dirty="0"/>
              <a:t>Et SOSGEO-emne, i samarbeid mellom samfunnsgeografi og sosiologi.</a:t>
            </a:r>
          </a:p>
          <a:p>
            <a:endParaRPr lang="en-US" kern="120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22C23CB-DAC1-43FA-BDC5-B8C141170CF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42741" y="1076623"/>
            <a:ext cx="5489213" cy="494749"/>
          </a:xfrm>
        </p:spPr>
        <p:txBody>
          <a:bodyPr vert="horz" lIns="0" tIns="0" rIns="0" bIns="0" rtlCol="0">
            <a:normAutofit/>
          </a:bodyPr>
          <a:lstStyle/>
          <a:p>
            <a:endParaRPr lang="nb-NO" dirty="0"/>
          </a:p>
        </p:txBody>
      </p:sp>
      <p:pic>
        <p:nvPicPr>
          <p:cNvPr id="20" name="Picture 19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42E7917A-103F-4746-B2CB-30AF2ED433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83" r="3534" b="-1"/>
          <a:stretch/>
        </p:blipFill>
        <p:spPr>
          <a:xfrm>
            <a:off x="6342741" y="1757498"/>
            <a:ext cx="5489213" cy="430139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</p:pic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782A4C78-5213-423E-9278-0934701C4D5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66367" y="6263528"/>
            <a:ext cx="59946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F0CB7D-1E5A-4231-A782-523DADEA5BAD}"/>
              </a:ext>
            </a:extLst>
          </p:cNvPr>
          <p:cNvSpPr txBox="1"/>
          <p:nvPr/>
        </p:nvSpPr>
        <p:spPr>
          <a:xfrm>
            <a:off x="6342741" y="6235525"/>
            <a:ext cx="5071557" cy="207999"/>
          </a:xfrm>
          <a:prstGeom prst="rect">
            <a:avLst/>
          </a:prstGeom>
          <a:solidFill>
            <a:srgbClr val="0000FE">
              <a:alpha val="0"/>
            </a:srgbClr>
          </a:solidFill>
        </p:spPr>
        <p:txBody>
          <a:bodyPr vert="horz" lIns="0" tIns="0" rIns="0" bIns="0" rtlCol="0">
            <a:normAutofit/>
          </a:bodyPr>
          <a:lstStyle/>
          <a:p>
            <a:pPr defTabSz="914446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b-NO" sz="1050" b="0" i="0" dirty="0">
                <a:solidFill>
                  <a:srgbClr val="666666"/>
                </a:solidFill>
                <a:effectLst/>
                <a:latin typeface="Clear Sans"/>
              </a:rPr>
              <a:t>Foto: </a:t>
            </a:r>
            <a:r>
              <a:rPr lang="nb-NO" sz="1050" b="0" i="0" dirty="0" err="1">
                <a:solidFill>
                  <a:srgbClr val="666666"/>
                </a:solidFill>
                <a:effectLst/>
                <a:latin typeface="Clear Sans"/>
              </a:rPr>
              <a:t>Jarli</a:t>
            </a:r>
            <a:r>
              <a:rPr lang="nb-NO" sz="1050" b="0" i="0" dirty="0">
                <a:solidFill>
                  <a:srgbClr val="666666"/>
                </a:solidFill>
                <a:effectLst/>
                <a:latin typeface="Clear Sans"/>
              </a:rPr>
              <a:t> &amp; Jordan/UiO</a:t>
            </a:r>
            <a:endParaRPr lang="nb-NO" sz="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44357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5F09168-9802-4B03-8291-052E1D5A7812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nb-NO"/>
              <a:t>Det samfunnsvitenskapelige fakultet</a:t>
            </a:r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3E4663-2D9E-4A93-B3AE-E96460C4E530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87D1B94-9E1E-4580-AC4E-15E1B26EC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i="0" dirty="0">
                <a:effectLst/>
                <a:latin typeface="Clear Sans"/>
              </a:rPr>
              <a:t>Prosjekt bærekraftig Oslo</a:t>
            </a:r>
            <a:endParaRPr lang="nb-NO" dirty="0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8610530B-4304-437D-A36D-37FD5D47C8E6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b-NO" dirty="0"/>
              <a:t>Prosjektarbeid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B9A9431-1A6B-4277-B102-B5F56744E8C1}"/>
              </a:ext>
            </a:extLst>
          </p:cNvPr>
          <p:cNvSpPr>
            <a:spLocks noGrp="1"/>
          </p:cNvSpPr>
          <p:nvPr>
            <p:ph sz="half" idx="29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nb-NO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tudentene vil utvikle et prosjekt fra start til slutt sammen med medstudenter for … </a:t>
            </a:r>
          </a:p>
          <a:p>
            <a:pPr marL="740734" lvl="1" indent="-342900">
              <a:buFont typeface="Wingdings" panose="05000000000000000000" pitchFamily="2" charset="2"/>
              <a:buChar char="ü"/>
            </a:pPr>
            <a:r>
              <a:rPr lang="nb-NO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 identifisere og avgrense en utfordring, </a:t>
            </a:r>
          </a:p>
          <a:p>
            <a:pPr marL="740734" lvl="1" indent="-342900">
              <a:buFont typeface="Wingdings" panose="05000000000000000000" pitchFamily="2" charset="2"/>
              <a:buChar char="ü"/>
            </a:pPr>
            <a:r>
              <a:rPr lang="nb-NO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skape og konkretisere et svar gjennom designprosesser og prosjektplanlegging, og</a:t>
            </a:r>
          </a:p>
          <a:p>
            <a:pPr marL="740734" lvl="1" indent="-342900">
              <a:buFont typeface="Wingdings" panose="05000000000000000000" pitchFamily="2" charset="2"/>
              <a:buChar char="ü"/>
            </a:pPr>
            <a:r>
              <a:rPr lang="nb-NO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administrere ulike aktiviteter for å utforme, gjennomføre og teste prosjektidéen. </a:t>
            </a:r>
          </a:p>
          <a:p>
            <a:pPr marL="397834" lvl="1" indent="0">
              <a:buNone/>
            </a:pP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97834" lvl="1" indent="0">
              <a:buNone/>
            </a:pPr>
            <a:r>
              <a:rPr lang="nb-NO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Problem-orientert prosjektlæring (PPL): </a:t>
            </a:r>
          </a:p>
          <a:p>
            <a:pPr marL="397834" lvl="1" indent="0">
              <a:buNone/>
            </a:pPr>
            <a:r>
              <a:rPr lang="nb-NO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«læring gjennom problem-orienterte prosjekter» </a:t>
            </a:r>
            <a:r>
              <a:rPr lang="nb-NO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(Petersen og Sørensen 2020:21)</a:t>
            </a:r>
            <a:endParaRPr lang="nb-NO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35E2165-8AA4-4A8A-8FF1-69C9229346E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5514385-BFC3-44E9-8A7B-E8BF55883852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6342741" y="1757498"/>
            <a:ext cx="5489213" cy="4485683"/>
          </a:xfrm>
        </p:spPr>
        <p:txBody>
          <a:bodyPr/>
          <a:lstStyle/>
          <a:p>
            <a:r>
              <a:rPr lang="nb-NO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Grupper av 4-5 studenter.</a:t>
            </a:r>
          </a:p>
          <a:p>
            <a:r>
              <a:rPr lang="nb-NO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Veiledning i gruppearbeidets dynamikk, med fokus på forventningsavklaring, planlegging og arbeidsdeling.</a:t>
            </a:r>
          </a:p>
          <a:p>
            <a:r>
              <a:rPr lang="nb-NO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Innføring i relevante utfordringer og problemstillinger fra fagpersoner i Oslo kommune. </a:t>
            </a:r>
          </a:p>
          <a:p>
            <a:r>
              <a:rPr lang="nb-NO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Veiledning, oppfølging og tilbakemelding underveis i prosjektutviklingen. </a:t>
            </a:r>
          </a:p>
          <a:p>
            <a:r>
              <a:rPr lang="nb-NO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2 arbeidsstuer og 10 seminarer/prosjektstudio, samt 1 avslutning/prosjektpresentasjon</a:t>
            </a:r>
          </a:p>
          <a:p>
            <a:r>
              <a:rPr lang="nb-NO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nb-NO" sz="2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emneansvarlige</a:t>
            </a:r>
            <a:r>
              <a:rPr lang="nb-NO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 og seminarleder(e)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82452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D04147-9F66-462C-A23D-9C4256EB0907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nb-NO"/>
              <a:t>Det samfunnsvitenskapelige fakultet</a:t>
            </a:r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ECF6EB-2727-48AF-943A-1E520E890972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B2E3B2C-B4E4-4163-B2FC-9F1C18634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Samarbeid med Oslo kommune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531DA9BB-83FD-47B9-8B56-E5BA5F1717A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b-NO" dirty="0"/>
              <a:t>Utvalgte temaområder for bærekraftig byutvikling i Oslo: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43448D6-6AFD-47BF-8A0B-5B68CA5E925A}"/>
              </a:ext>
            </a:extLst>
          </p:cNvPr>
          <p:cNvSpPr>
            <a:spLocks noGrp="1"/>
          </p:cNvSpPr>
          <p:nvPr>
            <p:ph sz="half" idx="29"/>
          </p:nvPr>
        </p:nvSpPr>
        <p:spPr/>
        <p:txBody>
          <a:bodyPr/>
          <a:lstStyle/>
          <a:p>
            <a:endParaRPr lang="nb-NO" sz="2000" dirty="0">
              <a:solidFill>
                <a:schemeClr val="accent6"/>
              </a:solidFill>
            </a:endParaRPr>
          </a:p>
          <a:p>
            <a:r>
              <a:rPr lang="nb-NO" sz="2000" dirty="0">
                <a:solidFill>
                  <a:schemeClr val="accent6"/>
                </a:solidFill>
              </a:rPr>
              <a:t>Bymiljø:</a:t>
            </a:r>
            <a:r>
              <a:rPr lang="nb-NO" sz="2000" dirty="0"/>
              <a:t> </a:t>
            </a:r>
            <a:r>
              <a:rPr lang="nb-NO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offentlige rom, friområder, rekreasjon, samferdsel, klimatiltak, energibruk, grønn omstilling.</a:t>
            </a:r>
            <a:endParaRPr lang="nb-NO" sz="2000" dirty="0"/>
          </a:p>
          <a:p>
            <a:r>
              <a:rPr lang="nb-NO" sz="2000" dirty="0">
                <a:solidFill>
                  <a:schemeClr val="accent6"/>
                </a:solidFill>
              </a:rPr>
              <a:t>Byutvikling og arealbruk: </a:t>
            </a:r>
            <a:r>
              <a:rPr lang="nb-NO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kommuneplanlegging, områdeplaner, reguleringsplaner, arealstrategier, sosial og fysisk infrastruktur, universell utforming.</a:t>
            </a:r>
            <a:endParaRPr lang="nb-NO" sz="2000" dirty="0"/>
          </a:p>
          <a:p>
            <a:r>
              <a:rPr lang="nb-NO" sz="2000" dirty="0">
                <a:solidFill>
                  <a:schemeClr val="accent6"/>
                </a:solidFill>
              </a:rPr>
              <a:t>Sosial bærekraft: </a:t>
            </a:r>
            <a:r>
              <a:rPr lang="nb-NO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levekår, segregasjon, ulikhet, brukermedvirkning, kommunale tjenester.</a:t>
            </a:r>
            <a:endParaRPr lang="nb-NO" sz="20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938FF4-4B9E-484A-9784-01746AA1ED3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nb-NO" dirty="0"/>
              <a:t>Etater: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5E1E186-6CBC-446C-ACA8-ECA4D5F0285E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6342741" y="1757498"/>
            <a:ext cx="5489213" cy="4506030"/>
          </a:xfrm>
        </p:spPr>
        <p:txBody>
          <a:bodyPr/>
          <a:lstStyle/>
          <a:p>
            <a:pPr lvl="0">
              <a:spcAft>
                <a:spcPts val="600"/>
              </a:spcAft>
            </a:pPr>
            <a:r>
              <a:rPr lang="nb-NO" sz="2000" dirty="0"/>
              <a:t>Bymiljøetaten </a:t>
            </a:r>
          </a:p>
          <a:p>
            <a:pPr lvl="0">
              <a:spcAft>
                <a:spcPts val="600"/>
              </a:spcAft>
            </a:pPr>
            <a:r>
              <a:rPr lang="nb-NO" sz="2000" dirty="0"/>
              <a:t>Plan- og bygningsetaten</a:t>
            </a:r>
          </a:p>
          <a:p>
            <a:pPr lvl="0">
              <a:spcAft>
                <a:spcPts val="600"/>
              </a:spcAft>
            </a:pPr>
            <a:r>
              <a:rPr lang="nb-NO" sz="2000" dirty="0"/>
              <a:t>Velferdsetaten</a:t>
            </a:r>
          </a:p>
          <a:p>
            <a:pPr lvl="0">
              <a:spcAft>
                <a:spcPts val="600"/>
              </a:spcAft>
            </a:pPr>
            <a:r>
              <a:rPr lang="nb-NO" sz="2000" dirty="0"/>
              <a:t>Klimaetaten</a:t>
            </a:r>
          </a:p>
          <a:p>
            <a:pPr marL="0" indent="0">
              <a:buNone/>
            </a:pPr>
            <a:r>
              <a:rPr lang="nb-NO" sz="2000" dirty="0"/>
              <a:t>I disse har vi allerede kontakter og gode samarbeidserfaringer.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r>
              <a:rPr lang="nb-NO" sz="2000" dirty="0"/>
              <a:t>Også aktuelt: Arbeidet med innovasjonsdistrikter</a:t>
            </a:r>
          </a:p>
          <a:p>
            <a:pPr marL="0" indent="0">
              <a:buNone/>
            </a:pPr>
            <a:r>
              <a:rPr lang="nb-NO" sz="2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(</a:t>
            </a:r>
            <a:r>
              <a:rPr lang="nb-NO" sz="16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Campus Oslo – strategi for utvikling av kunnskapshovedstaden</a:t>
            </a:r>
            <a:r>
              <a:rPr lang="nb-NO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nb-NO" sz="1800" dirty="0"/>
          </a:p>
          <a:p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42047531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6666"/>
      </a:accent1>
      <a:accent2>
        <a:srgbClr val="FFFEA7"/>
      </a:accent2>
      <a:accent3>
        <a:srgbClr val="86A4F7"/>
      </a:accent3>
      <a:accent4>
        <a:srgbClr val="E6ECFF"/>
      </a:accent4>
      <a:accent5>
        <a:srgbClr val="FEA11B"/>
      </a:accent5>
      <a:accent6>
        <a:srgbClr val="3E31D6"/>
      </a:accent6>
      <a:hlink>
        <a:srgbClr val="0563C1"/>
      </a:hlink>
      <a:folHlink>
        <a:srgbClr val="954F72"/>
      </a:folHlink>
    </a:clrScheme>
    <a:fontScheme name="Custom 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D252558-4BE6-4419-BD0F-8F4033866C84}" vid="{E986C478-86F4-4CE6-AD00-15FE2F4DFF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A0108F0405CBB4CAF0A4935735FBDAF" ma:contentTypeVersion="2" ma:contentTypeDescription="Opprett et nytt dokument." ma:contentTypeScope="" ma:versionID="40820e0ad83be9a9961789050f7f0561">
  <xsd:schema xmlns:xsd="http://www.w3.org/2001/XMLSchema" xmlns:xs="http://www.w3.org/2001/XMLSchema" xmlns:p="http://schemas.microsoft.com/office/2006/metadata/properties" xmlns:ns2="e5e35b8c-bb2a-40e7-acd7-beed1d1f14b8" xmlns:ns3="45a9c032-1c21-4297-bc4a-1b0e359a6c15" targetNamespace="http://schemas.microsoft.com/office/2006/metadata/properties" ma:root="true" ma:fieldsID="0d622c3afd3d445bea522ad461dd9299" ns2:_="" ns3:_="">
    <xsd:import namespace="e5e35b8c-bb2a-40e7-acd7-beed1d1f14b8"/>
    <xsd:import namespace="45a9c032-1c21-4297-bc4a-1b0e359a6c1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e35b8c-bb2a-40e7-acd7-beed1d1f14b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kument-ID-verdi" ma:description="Verdien for dokument-IDen som er tilordnet elementet." ma:internalName="_dlc_DocId" ma:readOnly="true">
      <xsd:simpleType>
        <xsd:restriction base="dms:Text"/>
      </xsd:simpleType>
    </xsd:element>
    <xsd:element name="_dlc_DocIdUrl" ma:index="9" nillable="true" ma:displayName="Dokument-ID" ma:description="Fast kobling til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9c032-1c21-4297-bc4a-1b0e359a6c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5e35b8c-bb2a-40e7-acd7-beed1d1f14b8">JAJEJYK5CVUX-448798232-25</_dlc_DocId>
    <_dlc_DocIdUrl xmlns="e5e35b8c-bb2a-40e7-acd7-beed1d1f14b8">
      <Url>https://uio.sharepoint.com/sites/GrafiskUttrykk/_layouts/15/DocIdRedir.aspx?ID=JAJEJYK5CVUX-448798232-25</Url>
      <Description>JAJEJYK5CVUX-448798232-25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3D514616-B19B-45FB-8999-E0E2ED54B5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e35b8c-bb2a-40e7-acd7-beed1d1f14b8"/>
    <ds:schemaRef ds:uri="45a9c032-1c21-4297-bc4a-1b0e359a6c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9B9CF10-6C6A-444C-B05E-E78C1785A52C}">
  <ds:schemaRefs>
    <ds:schemaRef ds:uri="e5e35b8c-bb2a-40e7-acd7-beed1d1f14b8"/>
    <ds:schemaRef ds:uri="http://schemas.microsoft.com/office/infopath/2007/PartnerControls"/>
    <ds:schemaRef ds:uri="45a9c032-1c21-4297-bc4a-1b0e359a6c15"/>
    <ds:schemaRef ds:uri="http://purl.org/dc/terms/"/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684213E5-2D10-47A0-9EC6-16DB2B77A2C3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1821DCD-2816-4F67-91A6-4B2280A84407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ppt_mal_iss_bm (1)</Template>
  <TotalTime>275</TotalTime>
  <Words>906</Words>
  <Application>Microsoft Office PowerPoint</Application>
  <PresentationFormat>Widescreen</PresentationFormat>
  <Paragraphs>130</Paragraphs>
  <Slides>11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Arial, sans-serif</vt:lpstr>
      <vt:lpstr>Calibri</vt:lpstr>
      <vt:lpstr>Clear Sans</vt:lpstr>
      <vt:lpstr>Helvetica</vt:lpstr>
      <vt:lpstr>Wingdings</vt:lpstr>
      <vt:lpstr>Office Theme</vt:lpstr>
      <vt:lpstr>think-cell Slide</vt:lpstr>
      <vt:lpstr>PowerPoint Presentation</vt:lpstr>
      <vt:lpstr>Samarbeid ISS-UiO og Oslo kommune</vt:lpstr>
      <vt:lpstr>SGO2040 - CityStudio Oslo</vt:lpstr>
      <vt:lpstr>Utfordringer med CityStudio</vt:lpstr>
      <vt:lpstr>PowerPoint Presentation</vt:lpstr>
      <vt:lpstr>Nye utdanningstilbud på UiO – en mulighet!</vt:lpstr>
      <vt:lpstr>Prosjekt bærekraftig Oslo  </vt:lpstr>
      <vt:lpstr>Prosjekt bærekraftig Oslo</vt:lpstr>
      <vt:lpstr>Samarbeid med Oslo kommune</vt:lpstr>
      <vt:lpstr>Helt konkret, hva innebærer samarbeidet for Oslo kommune? </vt:lpstr>
      <vt:lpstr>Prosessen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Jemima Garcia-Godos Naveda</dc:creator>
  <cp:lastModifiedBy>Jemima Garcia-Godos Naveda</cp:lastModifiedBy>
  <cp:revision>38</cp:revision>
  <dcterms:created xsi:type="dcterms:W3CDTF">2023-03-07T13:43:22Z</dcterms:created>
  <dcterms:modified xsi:type="dcterms:W3CDTF">2023-11-08T16:12:44Z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0x0101003A0108F0405CBB4CAF0A4935735FBDAF</vt:lpwstr>
  </property>
  <property fmtid="{D5CDD505-2E9C-101B-9397-08002B2CF9AE}" pid="3" name="MediaServiceImageTags">
    <vt:lpwstr/>
  </property>
  <property fmtid="{D5CDD505-2E9C-101B-9397-08002B2CF9AE}" pid="4" name="_dlc_DocIdItemGuid">
    <vt:lpwstr>e1ba8df5-1c55-4d83-8486-5b6b738896d5</vt:lpwstr>
  </property>
</Properties>
</file>