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70" r:id="rId12"/>
    <p:sldId id="271" r:id="rId13"/>
    <p:sldId id="283" r:id="rId14"/>
    <p:sldId id="284" r:id="rId15"/>
    <p:sldId id="285" r:id="rId16"/>
    <p:sldId id="272" r:id="rId17"/>
    <p:sldId id="27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68" autoAdjust="0"/>
  </p:normalViewPr>
  <p:slideViewPr>
    <p:cSldViewPr>
      <p:cViewPr>
        <p:scale>
          <a:sx n="63" d="100"/>
          <a:sy n="63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36A97-2450-41CD-825D-455357C5273A}" type="datetimeFigureOut">
              <a:rPr lang="nb-NO" smtClean="0"/>
              <a:t>12.05.2016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8204-E53E-4D68-9EB2-648622C2B3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6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7682-DC8F-4993-B27B-E44F331C98E1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2D9-6EDD-4223-8765-7D8F4CB3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Tett opplegg 1-2 semester</a:t>
            </a:r>
          </a:p>
          <a:p>
            <a:endParaRPr lang="nb-NO" dirty="0" smtClean="0"/>
          </a:p>
          <a:p>
            <a:r>
              <a:rPr lang="nb-NO" dirty="0" err="1" smtClean="0"/>
              <a:t>Bolkeundervisning</a:t>
            </a:r>
            <a:r>
              <a:rPr lang="nb-NO" dirty="0" smtClean="0"/>
              <a:t> – men til</a:t>
            </a:r>
            <a:r>
              <a:rPr lang="nb-NO" baseline="0" dirty="0" smtClean="0"/>
              <a:t> dels parallelle bolker i 1. </a:t>
            </a:r>
            <a:r>
              <a:rPr lang="nb-NO" baseline="0" dirty="0" err="1" smtClean="0"/>
              <a:t>sem</a:t>
            </a:r>
            <a:r>
              <a:rPr lang="nb-NO" baseline="0" dirty="0" smtClean="0"/>
              <a:t>. Her har vi gjort et tiltak ved å strekke </a:t>
            </a:r>
            <a:r>
              <a:rPr lang="nb-NO" baseline="0" smtClean="0"/>
              <a:t>ut </a:t>
            </a:r>
            <a:r>
              <a:rPr lang="nb-NO" baseline="0" smtClean="0"/>
              <a:t>4001</a:t>
            </a:r>
          </a:p>
          <a:p>
            <a:endParaRPr lang="nb-NO" strike="sngStrike" baseline="0" dirty="0" smtClean="0"/>
          </a:p>
          <a:p>
            <a:r>
              <a:rPr lang="nb-NO" strike="noStrike" baseline="0" dirty="0" smtClean="0"/>
              <a:t>Tidsbruk: </a:t>
            </a:r>
            <a:r>
              <a:rPr lang="nb-NO" strike="noStrike" baseline="0" dirty="0" err="1" smtClean="0"/>
              <a:t>Iflg</a:t>
            </a:r>
            <a:r>
              <a:rPr lang="nb-NO" strike="noStrike" baseline="0" dirty="0" smtClean="0"/>
              <a:t> studiebarometeret bruke </a:t>
            </a:r>
            <a:r>
              <a:rPr lang="nb-NO" strike="noStrike" baseline="0" dirty="0" err="1" smtClean="0"/>
              <a:t>gjennomstnittlig</a:t>
            </a:r>
            <a:r>
              <a:rPr lang="nb-NO" strike="noStrike" baseline="0" dirty="0" smtClean="0"/>
              <a:t> MA-student 6 t på </a:t>
            </a:r>
            <a:r>
              <a:rPr lang="nb-NO" strike="noStrike" baseline="0" dirty="0" err="1" smtClean="0"/>
              <a:t>læringsaktiviteteter</a:t>
            </a:r>
            <a:r>
              <a:rPr lang="nb-NO" strike="noStrike" baseline="0" dirty="0" smtClean="0"/>
              <a:t> org av </a:t>
            </a:r>
            <a:r>
              <a:rPr lang="nb-NO" strike="noStrike" baseline="0" dirty="0" err="1" smtClean="0"/>
              <a:t>inst</a:t>
            </a:r>
            <a:r>
              <a:rPr lang="nb-NO" strike="noStrike" baseline="0" dirty="0" smtClean="0"/>
              <a:t>.</a:t>
            </a:r>
          </a:p>
          <a:p>
            <a:r>
              <a:rPr lang="nb-NO" strike="noStrike" baseline="0" dirty="0" smtClean="0"/>
              <a:t>34 uker med undervisning, totalt antall timer undervisning 210= 6,2. Men ujevnt fordelt, noen uker ganske mye mer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Komboen</a:t>
            </a:r>
            <a:r>
              <a:rPr lang="nb-NO" dirty="0" smtClean="0"/>
              <a:t> 4 t skole + individuell</a:t>
            </a:r>
            <a:r>
              <a:rPr lang="nb-NO" baseline="0" dirty="0" smtClean="0"/>
              <a:t> emneoppgave dominerer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Tidligere ulike typer fordypnings,</a:t>
            </a:r>
            <a:r>
              <a:rPr lang="nb-NO" baseline="0" dirty="0" smtClean="0"/>
              <a:t> spesialiseringsseminarer. Mye historikk her jeg ikke kjenner</a:t>
            </a:r>
          </a:p>
          <a:p>
            <a:r>
              <a:rPr lang="nb-NO" baseline="0" dirty="0" smtClean="0"/>
              <a:t>Nå: mer strømlinjeformet og fått nye </a:t>
            </a:r>
            <a:r>
              <a:rPr lang="nb-NO" baseline="0" dirty="0" err="1" smtClean="0"/>
              <a:t>sosgeo</a:t>
            </a:r>
            <a:r>
              <a:rPr lang="nb-NO" baseline="0" dirty="0" smtClean="0"/>
              <a:t>-emner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Utfordringer: ujevn deltakelse, ulike ønsker, stiavhengigheter – når legger vi ned det emne?</a:t>
            </a:r>
          </a:p>
          <a:p>
            <a:endParaRPr lang="nb-NO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3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Kanskje</a:t>
            </a:r>
            <a:r>
              <a:rPr lang="nb-NO" baseline="0" dirty="0" smtClean="0"/>
              <a:t> særlig medie-tematikk som utpeker seg som noe vi kunne ha tilbudt?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8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9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9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76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Mange spesialiseringsemner,</a:t>
            </a:r>
            <a:r>
              <a:rPr lang="nb-NO" baseline="0" dirty="0" smtClean="0"/>
              <a:t> grundige men litt ensformige vurderingsprosesser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5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5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788-C390-4EC0-8EEB-A2BAA27F393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041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5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7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1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9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5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1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8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org studieinnsats: 21,3 </a:t>
            </a:r>
            <a:r>
              <a:rPr lang="nb-NO" dirty="0" err="1" smtClean="0"/>
              <a:t>vs</a:t>
            </a:r>
            <a:r>
              <a:rPr lang="nb-NO" baseline="0" dirty="0" smtClean="0"/>
              <a:t> 16,1</a:t>
            </a:r>
          </a:p>
          <a:p>
            <a:r>
              <a:rPr lang="nb-NO" baseline="0" dirty="0" err="1" smtClean="0"/>
              <a:t>Organsier</a:t>
            </a:r>
            <a:r>
              <a:rPr lang="nb-NO" baseline="0" dirty="0" smtClean="0"/>
              <a:t>: 9,2 </a:t>
            </a:r>
            <a:r>
              <a:rPr lang="nb-NO" baseline="0" dirty="0" err="1" smtClean="0"/>
              <a:t>vs</a:t>
            </a:r>
            <a:r>
              <a:rPr lang="nb-NO" baseline="0" dirty="0" smtClean="0"/>
              <a:t> 9,7</a:t>
            </a:r>
          </a:p>
          <a:p>
            <a:endParaRPr lang="nb-NO" baseline="0" dirty="0" smtClean="0"/>
          </a:p>
          <a:p>
            <a:r>
              <a:rPr lang="nb-NO" baseline="0" dirty="0" smtClean="0"/>
              <a:t>SPM eksamen «Krevde at du tenkte kreativt/nytt», «Oppfordret til å bruke kunnskap fra flere emner for å løse oppgaver»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Regnet</a:t>
            </a:r>
            <a:r>
              <a:rPr lang="nb-NO" baseline="0" dirty="0" smtClean="0"/>
              <a:t> litt på hvor mye timer undervisning vi tilbyr.</a:t>
            </a:r>
          </a:p>
          <a:p>
            <a:r>
              <a:rPr lang="nb-NO" baseline="0" dirty="0" smtClean="0"/>
              <a:t>34 undervisningsuker, 210 timer forelesning og seminar = 6,2 timer. Sånn sett tyder det på at studentene (som har svart) faktisk følger mesteparten av den undervisningen som tilbys.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Takk til Bethina for veldig god jobb med å innhente info om andre studiesteder og utvikle slides!!</a:t>
            </a:r>
          </a:p>
          <a:p>
            <a:endParaRPr lang="nb-NO" dirty="0" smtClean="0"/>
          </a:p>
          <a:p>
            <a:r>
              <a:rPr lang="nb-NO" dirty="0" smtClean="0"/>
              <a:t>Forutsetter at dere har sett på slides – forsøkt</a:t>
            </a:r>
            <a:r>
              <a:rPr lang="nb-NO" baseline="0" dirty="0" smtClean="0"/>
              <a:t> å oppsummere og antyde hva jeg mener er spørsmål som reiser seg med </a:t>
            </a:r>
            <a:r>
              <a:rPr lang="nb-NO" baseline="0" dirty="0" err="1" smtClean="0"/>
              <a:t>utg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pkt</a:t>
            </a:r>
            <a:r>
              <a:rPr lang="nb-NO" baseline="0" dirty="0" smtClean="0"/>
              <a:t> i denne gjennomgangen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Reis gjerne også andre spørsmål.</a:t>
            </a:r>
          </a:p>
          <a:p>
            <a:endParaRPr lang="nb-NO" baseline="0" dirty="0" smtClean="0"/>
          </a:p>
          <a:p>
            <a:r>
              <a:rPr lang="nb-NO" baseline="0" dirty="0" smtClean="0"/>
              <a:t>Åpen debatt</a:t>
            </a:r>
          </a:p>
          <a:p>
            <a:endParaRPr lang="nb-NO" baseline="0" dirty="0" smtClean="0"/>
          </a:p>
          <a:p>
            <a:r>
              <a:rPr lang="nb-NO" baseline="0" dirty="0" smtClean="0"/>
              <a:t>Tar med meg innspill – en mulighet er å legge fram tentativ oppfølgingsplan i juni</a:t>
            </a:r>
          </a:p>
          <a:p>
            <a:endParaRPr lang="nb-NO" baseline="0" dirty="0" smtClean="0"/>
          </a:p>
          <a:p>
            <a:r>
              <a:rPr lang="nb-NO" baseline="0" dirty="0" smtClean="0"/>
              <a:t>Supert med innspill, men heller ikke ta for lett på det å gjøre endringer. Alt henger sammen med alt.</a:t>
            </a:r>
          </a:p>
          <a:p>
            <a:r>
              <a:rPr lang="nb-NO" baseline="0" dirty="0" smtClean="0"/>
              <a:t>Vesentlig at endringer er diskutert, forankret og at vi har tenkt ordentlig gjennom konsekvenser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2D9-6EDD-4223-8765-7D8F4CB3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 metode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 oppgave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mange spesialiseringsemner som fremstår som for like?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Antall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emner ligger ganske fast, men det går an å tenke seg at noe skal ut for at andre ting skal komme inn. Eller at flere emner kan opprettes ved å kjøre de annethvert år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788-C390-4EC0-8EEB-A2BAA27F393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04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0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4015-A59B-483B-BAA9-D339E48B3415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BE0A-60DF-46A9-9D8F-5140484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studier/emner/hf/imk/MEVIT4351/" TargetMode="External"/><Relationship Id="rId13" Type="http://schemas.openxmlformats.org/officeDocument/2006/relationships/hyperlink" Target="http://www.uio.no/studier/emner/sv/statsvitenskap/STV4324B/" TargetMode="External"/><Relationship Id="rId3" Type="http://schemas.openxmlformats.org/officeDocument/2006/relationships/hyperlink" Target="https://www.uio.no/studier/emner/hf/iakh/HIS4359/" TargetMode="External"/><Relationship Id="rId7" Type="http://schemas.openxmlformats.org/officeDocument/2006/relationships/hyperlink" Target="http://www.uio.no/studier/emner/hf/imk/MEVIT4113/" TargetMode="External"/><Relationship Id="rId12" Type="http://schemas.openxmlformats.org/officeDocument/2006/relationships/hyperlink" Target="http://www.uio.no/studier/emner/sv/statsvitenskap/STV4318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studier/emner/hf/ilos/LIT4360A/" TargetMode="External"/><Relationship Id="rId11" Type="http://schemas.openxmlformats.org/officeDocument/2006/relationships/hyperlink" Target="http://www.uio.no/studier/emner/sv/statsvitenskap/STV4302B/" TargetMode="External"/><Relationship Id="rId5" Type="http://schemas.openxmlformats.org/officeDocument/2006/relationships/hyperlink" Target="http://www.uio.no/studier/emner/jus/ikrs/KRIM4950/" TargetMode="External"/><Relationship Id="rId10" Type="http://schemas.openxmlformats.org/officeDocument/2006/relationships/hyperlink" Target="http://www.uio.no/studier/emner/hf/ikos/MONA4504/" TargetMode="External"/><Relationship Id="rId4" Type="http://schemas.openxmlformats.org/officeDocument/2006/relationships/hyperlink" Target="http://www.uio.no/studier/emner/annet/skk/KFL4080/" TargetMode="External"/><Relationship Id="rId9" Type="http://schemas.openxmlformats.org/officeDocument/2006/relationships/hyperlink" Target="http://www.uio.no/studier/emner/hf/ikos/MONA4503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b.no/emne/SOS304" TargetMode="External"/><Relationship Id="rId3" Type="http://schemas.openxmlformats.org/officeDocument/2006/relationships/hyperlink" Target="http://www.uib.no/emne/SOS360" TargetMode="External"/><Relationship Id="rId7" Type="http://schemas.openxmlformats.org/officeDocument/2006/relationships/hyperlink" Target="http://www.uib.no/emne/SOS302" TargetMode="External"/><Relationship Id="rId12" Type="http://schemas.openxmlformats.org/officeDocument/2006/relationships/hyperlink" Target="http://www.uib.no/studieprogram/MASV-SO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b.no/emne/SOS340" TargetMode="External"/><Relationship Id="rId11" Type="http://schemas.openxmlformats.org/officeDocument/2006/relationships/hyperlink" Target="http://www.uib.no/emne/SOS322" TargetMode="External"/><Relationship Id="rId5" Type="http://schemas.openxmlformats.org/officeDocument/2006/relationships/hyperlink" Target="http://www.uib.no/emne/SOS303" TargetMode="External"/><Relationship Id="rId10" Type="http://schemas.openxmlformats.org/officeDocument/2006/relationships/hyperlink" Target="http://www.uib.no/emne/SOS321" TargetMode="External"/><Relationship Id="rId4" Type="http://schemas.openxmlformats.org/officeDocument/2006/relationships/hyperlink" Target="http://www.uib.no/emne/SOS301" TargetMode="External"/><Relationship Id="rId9" Type="http://schemas.openxmlformats.org/officeDocument/2006/relationships/hyperlink" Target="http://www.uib.no/emne/SOS320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b.no/emne/SOS360" TargetMode="External"/><Relationship Id="rId3" Type="http://schemas.openxmlformats.org/officeDocument/2006/relationships/hyperlink" Target="http://www.uib.no/emne/SOS302" TargetMode="External"/><Relationship Id="rId7" Type="http://schemas.openxmlformats.org/officeDocument/2006/relationships/hyperlink" Target="http://www.uib.no/emne/SOS34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b.no/emne/SOS301" TargetMode="External"/><Relationship Id="rId5" Type="http://schemas.openxmlformats.org/officeDocument/2006/relationships/hyperlink" Target="http://www.uib.no/emne/SOS303" TargetMode="External"/><Relationship Id="rId4" Type="http://schemas.openxmlformats.org/officeDocument/2006/relationships/hyperlink" Target="http://www.uib.no/emne/SOS30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b.no/emne/SOS32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ib.no/emne/SOS322" TargetMode="External"/><Relationship Id="rId4" Type="http://schemas.openxmlformats.org/officeDocument/2006/relationships/hyperlink" Target="http://www.uib.no/emne/SOS32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nnsida.ntnu.no/wiki/-/wiki/Norsk/Eksperter+i+team" TargetMode="External"/><Relationship Id="rId13" Type="http://schemas.openxmlformats.org/officeDocument/2006/relationships/hyperlink" Target="https://www.ntnu.no/studier/emner/SOS3503/2015" TargetMode="External"/><Relationship Id="rId3" Type="http://schemas.openxmlformats.org/officeDocument/2006/relationships/hyperlink" Target="https://www.ntnu.no/studier/emner/SOS3901" TargetMode="External"/><Relationship Id="rId7" Type="http://schemas.openxmlformats.org/officeDocument/2006/relationships/hyperlink" Target="https://www.ntnu.no/studier/emner/SOS3006" TargetMode="External"/><Relationship Id="rId12" Type="http://schemas.openxmlformats.org/officeDocument/2006/relationships/hyperlink" Target="https://www.ntnu.no/studier/emner/SOS3502/201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tnu.no/studier/emner/SOS3003" TargetMode="External"/><Relationship Id="rId11" Type="http://schemas.openxmlformats.org/officeDocument/2006/relationships/hyperlink" Target="https://www.ntnu.no/studier/emner/SOS3501/2015" TargetMode="External"/><Relationship Id="rId5" Type="http://schemas.openxmlformats.org/officeDocument/2006/relationships/hyperlink" Target="https://www.ntnu.no/studier/emner#semester=2015&amp;faculty=-1&amp;institute=-1&amp;multimedia=false&amp;english=false&amp;phd=false&amp;courseAutumn=true&amp;courseSpring=false&amp;courseSummer=false&amp;pageNo=1&amp;season=autumn&amp;sortOrder=relevancy&amp;searchQueryString=SOS3501+SOS3502+SOS3503+SOS3504+SOS3505+SOS3506+SOS3507+SOS3508+SOS3509+SOS3510+SOS3511+SOS3512+SOS3513" TargetMode="External"/><Relationship Id="rId10" Type="http://schemas.openxmlformats.org/officeDocument/2006/relationships/hyperlink" Target="https://www.ntnu.no/studier/emner/SOS3513/2015" TargetMode="External"/><Relationship Id="rId4" Type="http://schemas.openxmlformats.org/officeDocument/2006/relationships/hyperlink" Target="https://www.ntnu.no/studier/emner/SOS3007" TargetMode="External"/><Relationship Id="rId9" Type="http://schemas.openxmlformats.org/officeDocument/2006/relationships/hyperlink" Target="https://www.ntnu.no/studier/emner/SOS3001" TargetMode="External"/><Relationship Id="rId14" Type="http://schemas.openxmlformats.org/officeDocument/2006/relationships/hyperlink" Target="https://www.ntnu.no/studier/msos/oppbygni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nu.no/studier/emner/SOS3901" TargetMode="External"/><Relationship Id="rId3" Type="http://schemas.openxmlformats.org/officeDocument/2006/relationships/hyperlink" Target="https://www.ntnu.no/studier/emner/SOS3001" TargetMode="External"/><Relationship Id="rId7" Type="http://schemas.openxmlformats.org/officeDocument/2006/relationships/hyperlink" Target="https://www.ntnu.no/studier/emner/SOS3007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nsida.ntnu.no/wiki/-/wiki/Norsk/Eksperter+i+team" TargetMode="External"/><Relationship Id="rId5" Type="http://schemas.openxmlformats.org/officeDocument/2006/relationships/hyperlink" Target="https://www.ntnu.no/studier/emner/SOS3006" TargetMode="External"/><Relationship Id="rId4" Type="http://schemas.openxmlformats.org/officeDocument/2006/relationships/hyperlink" Target="http://www.ntnu.no/studier/emner/SOS30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studier/emner/SOS3513/201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nu.no/studier/emner/SOS3503/2015" TargetMode="External"/><Relationship Id="rId5" Type="http://schemas.openxmlformats.org/officeDocument/2006/relationships/hyperlink" Target="https://www.ntnu.no/studier/emner/SOS3502/2015" TargetMode="External"/><Relationship Id="rId4" Type="http://schemas.openxmlformats.org/officeDocument/2006/relationships/hyperlink" Target="https://www.ntnu.no/studier/emner/SOS3501/2015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it.no/utdanning/emner/emne?p_document_id=408362&amp;ar=2016&amp;semester=V" TargetMode="External"/><Relationship Id="rId3" Type="http://schemas.openxmlformats.org/officeDocument/2006/relationships/hyperlink" Target="https://uit.no/utdanning/emner/emne?p_document_id=455482" TargetMode="External"/><Relationship Id="rId7" Type="http://schemas.openxmlformats.org/officeDocument/2006/relationships/hyperlink" Target="https://uit.no/utdanning/emner/emne?p_document_id=334961&amp;ar=2013&amp;semester=H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t.no/utdanning/emner/emne?p_document_id=456052" TargetMode="External"/><Relationship Id="rId5" Type="http://schemas.openxmlformats.org/officeDocument/2006/relationships/hyperlink" Target="https://uit.no/utdanning/emner/emne?p_document_id=455437" TargetMode="External"/><Relationship Id="rId4" Type="http://schemas.openxmlformats.org/officeDocument/2006/relationships/hyperlink" Target="https://uit.no/utdanning/emner/emne?p_document_id=457744" TargetMode="External"/><Relationship Id="rId9" Type="http://schemas.openxmlformats.org/officeDocument/2006/relationships/hyperlink" Target="https://uit.no/utdanning/program?p_document_id=27428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no/utdanning/emner/emne?p_document_id=455437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it.no/utdanning/emner/emne?p_document_id=455482" TargetMode="External"/><Relationship Id="rId5" Type="http://schemas.openxmlformats.org/officeDocument/2006/relationships/hyperlink" Target="https://uit.no/utdanning/emner/emne?p_document_id=457744" TargetMode="External"/><Relationship Id="rId4" Type="http://schemas.openxmlformats.org/officeDocument/2006/relationships/hyperlink" Target="https://uit.no/utdanning/emner/emne?p_document_id=45605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no/utdanning/emner/emne?p_document_id=408362&amp;ar=2016&amp;semester=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no/utdanning/emner/emne?p_document_id=334961&amp;ar=2013&amp;semester=H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io.no/studier/emner/sv/iss/SOS4301/index.html" TargetMode="External"/><Relationship Id="rId13" Type="http://schemas.openxmlformats.org/officeDocument/2006/relationships/hyperlink" Target="http://www.uio.no/studier/emner/sv/iss/SOS4050/index.html" TargetMode="External"/><Relationship Id="rId3" Type="http://schemas.openxmlformats.org/officeDocument/2006/relationships/hyperlink" Target="http://www.uio.no/studier/emner/sv/iss/SOS4013/index.html" TargetMode="External"/><Relationship Id="rId7" Type="http://schemas.openxmlformats.org/officeDocument/2006/relationships/hyperlink" Target="http://www.uio.no/studier/emner/sv/iss/SOS4100/index.html" TargetMode="External"/><Relationship Id="rId12" Type="http://schemas.openxmlformats.org/officeDocument/2006/relationships/hyperlink" Target="http://www.uio.no/studier/emner/sv/iss/SOS4020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io.no/studier/emner/sv/iss/SOSGEO4301/index.html" TargetMode="External"/><Relationship Id="rId11" Type="http://schemas.openxmlformats.org/officeDocument/2006/relationships/hyperlink" Target="http://www.uio.no/studier/emner/sv/iss/SOS4090/index.html" TargetMode="External"/><Relationship Id="rId5" Type="http://schemas.openxmlformats.org/officeDocument/2006/relationships/hyperlink" Target="http://www.uio.no/studier/emner/sv/iss/SOSGEO4604/" TargetMode="External"/><Relationship Id="rId15" Type="http://schemas.openxmlformats.org/officeDocument/2006/relationships/hyperlink" Target="http://www.uio.no/studier/emner/sv/iss/SOS4001/index.html" TargetMode="External"/><Relationship Id="rId10" Type="http://schemas.openxmlformats.org/officeDocument/2006/relationships/hyperlink" Target="http://www.uio.no/studier/emner/sv/iss/SOSGEO4800/index.html" TargetMode="External"/><Relationship Id="rId4" Type="http://schemas.openxmlformats.org/officeDocument/2006/relationships/hyperlink" Target="http://www.uio.no/studier/emner/sv/iss/SOS4200/index.html" TargetMode="External"/><Relationship Id="rId9" Type="http://schemas.openxmlformats.org/officeDocument/2006/relationships/hyperlink" Target="http://www.uio.no/studier/emner/sv/iss/SOS4402/index.html" TargetMode="External"/><Relationship Id="rId14" Type="http://schemas.openxmlformats.org/officeDocument/2006/relationships/hyperlink" Target="http://www.uio.no/studier/emner/sv/iss/SOS4010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Programrådsmøte 4.5.2016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50722" t="15227" r="3380" b="52008"/>
          <a:stretch/>
        </p:blipFill>
        <p:spPr bwMode="auto">
          <a:xfrm>
            <a:off x="232980" y="981914"/>
            <a:ext cx="8731508" cy="2360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50601" t="14707" r="1909" b="57281"/>
          <a:stretch/>
        </p:blipFill>
        <p:spPr bwMode="auto">
          <a:xfrm>
            <a:off x="161729" y="3947458"/>
            <a:ext cx="8869873" cy="200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1248" y="439405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Semesterforløp for masterprogrammet i sosiologi ved UiO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6850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93283"/>
              </p:ext>
            </p:extLst>
          </p:nvPr>
        </p:nvGraphicFramePr>
        <p:xfrm>
          <a:off x="899592" y="947755"/>
          <a:ext cx="7344816" cy="524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107"/>
                <a:gridCol w="2959851"/>
                <a:gridCol w="2082858"/>
              </a:tblGrid>
              <a:tr h="512064"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smtClean="0"/>
                        <a:t>Undervisningsform</a:t>
                      </a:r>
                    </a:p>
                    <a:p>
                      <a:endParaRPr lang="nb-NO" sz="13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Vurderingsform</a:t>
                      </a:r>
                      <a:endParaRPr lang="nb-NO" sz="1300" dirty="0"/>
                    </a:p>
                  </a:txBody>
                  <a:tcPr marT="54864" marB="54864"/>
                </a:tc>
              </a:tr>
              <a:tr h="71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SOS4001 Sosiologisk teori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Tidligere: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3-timers forelesninger.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baseline="0" dirty="0" smtClean="0">
                          <a:effectLst/>
                        </a:rPr>
                        <a:t>Høsten 2016: 2-timers forelesning og seminarundervisning.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6-timers skoleeksamen.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nb-NO" sz="1300" u="none" strike="noStrike" baseline="0" dirty="0" err="1" smtClean="0">
                          <a:effectLst/>
                        </a:rPr>
                        <a:t>Karakterbedømmes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.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</a:tr>
              <a:tr h="71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SOS4010 Kvalitativ metode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Forelesninger og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obligatorisk </a:t>
                      </a:r>
                      <a:r>
                        <a:rPr lang="nb-NO" sz="1300" u="none" strike="noStrike" dirty="0" smtClean="0">
                          <a:effectLst/>
                        </a:rPr>
                        <a:t>seminarundervisning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dirty="0" smtClean="0">
                          <a:effectLst/>
                        </a:rPr>
                        <a:t>SOS4020 Kvantitativ metode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Forelesninger</a:t>
                      </a:r>
                      <a:r>
                        <a:rPr lang="nb-NO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og obligatorisk seminarundervisning med obligatoriske øvelser.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nb-NO" sz="1300" dirty="0"/>
                    </a:p>
                  </a:txBody>
                  <a:tcPr marT="54864" marB="54864"/>
                </a:tc>
              </a:tr>
              <a:tr h="1115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SOS4050 Metodologi- og prosjektseminar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Forelesninger</a:t>
                      </a:r>
                      <a:r>
                        <a:rPr lang="nb-NO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og obligatorisk seminarundervisning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Emneoppgave (bestått/ikke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bestått) </a:t>
                      </a:r>
                      <a:r>
                        <a:rPr lang="nb-NO" sz="1300" u="none" strike="noStrike" dirty="0" smtClean="0">
                          <a:effectLst/>
                        </a:rPr>
                        <a:t>og obligatorisk prosjektskisse (godkjent/ikke godkjent)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nb-NO" sz="1300" dirty="0"/>
                    </a:p>
                  </a:txBody>
                  <a:tcPr marT="54864" marB="54864"/>
                </a:tc>
              </a:tr>
              <a:tr h="71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SOS4090 Masteroppgave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Obligatoriske veiledningsseminarer over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to semestre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Masteroppgave</a:t>
                      </a:r>
                      <a:r>
                        <a:rPr lang="nb-NO" sz="1300" baseline="0" dirty="0" smtClean="0"/>
                        <a:t> og justerende muntlig eksamen. </a:t>
                      </a:r>
                      <a:r>
                        <a:rPr lang="nb-NO" sz="1300" baseline="0" dirty="0" err="1" smtClean="0"/>
                        <a:t>Karakterbedømmes</a:t>
                      </a:r>
                      <a:r>
                        <a:rPr lang="nb-NO" sz="1300" baseline="0" dirty="0" smtClean="0"/>
                        <a:t>.</a:t>
                      </a:r>
                      <a:endParaRPr lang="nb-NO" sz="1300" dirty="0"/>
                    </a:p>
                  </a:txBody>
                  <a:tcPr marT="54864" marB="54864"/>
                </a:tc>
              </a:tr>
            </a:tbl>
          </a:graphicData>
        </a:graphic>
      </p:graphicFrame>
      <p:sp>
        <p:nvSpPr>
          <p:cNvPr id="5" name="TextBox 10"/>
          <p:cNvSpPr txBox="1"/>
          <p:nvPr/>
        </p:nvSpPr>
        <p:spPr>
          <a:xfrm>
            <a:off x="1512732" y="448900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Obligatoriske emner – masterprogrammet i sosiologi, UiO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074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880"/>
              </p:ext>
            </p:extLst>
          </p:nvPr>
        </p:nvGraphicFramePr>
        <p:xfrm>
          <a:off x="827585" y="836712"/>
          <a:ext cx="7416825" cy="59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899"/>
                <a:gridCol w="1672549"/>
                <a:gridCol w="3384377"/>
              </a:tblGrid>
              <a:tr h="445008">
                <a:tc>
                  <a:txBody>
                    <a:bodyPr/>
                    <a:lstStyle/>
                    <a:p>
                      <a:endParaRPr lang="nb-NO" sz="13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Undervisningsform</a:t>
                      </a:r>
                      <a:endParaRPr lang="nb-NO" sz="13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Vurderingsform</a:t>
                      </a:r>
                      <a:endParaRPr lang="nb-NO" sz="1300" dirty="0"/>
                    </a:p>
                  </a:txBody>
                  <a:tcPr marT="54864" marB="54864"/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SOS4013 Klasse og ulikhet - sentrale debatter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SOS4402 Familie og livsløp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SOSGEO4604 Work and workers. Global perspectives</a:t>
                      </a:r>
                      <a:endParaRPr lang="en-US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Forelesninger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6-timers skoleeksamen (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karakterbedømmes</a:t>
                      </a:r>
                      <a:r>
                        <a:rPr lang="nb-NO" sz="1300" u="none" strike="noStrike" dirty="0" smtClean="0">
                          <a:effectLst/>
                        </a:rPr>
                        <a:t>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SOSGEO4301 Global 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Environmental</a:t>
                      </a:r>
                      <a:r>
                        <a:rPr lang="nb-NO" sz="1300" u="none" strike="noStrike" dirty="0" smtClean="0">
                          <a:effectLst/>
                        </a:rPr>
                        <a:t> 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Change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Forelesninger</a:t>
                      </a:r>
                      <a:r>
                        <a:rPr lang="nb-NO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og obligatorisk seminarundervisning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Refleksjonsnotat (teller 25%) og emneoppgave (teller 75%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SOS4100 Social Stratification: Class, Gender, and Ethnicity</a:t>
                      </a:r>
                      <a:endParaRPr lang="en-US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SOS4200 Arbeidsliv og velferdsstat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SOS4301 Marginalisering, kriminalitet, kontroll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SOSGEO4800 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Globalisation</a:t>
                      </a:r>
                      <a:r>
                        <a:rPr lang="nb-NO" sz="1300" u="none" strike="noStrike" dirty="0" smtClean="0">
                          <a:effectLst/>
                        </a:rPr>
                        <a:t>, 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migration</a:t>
                      </a:r>
                      <a:r>
                        <a:rPr lang="nb-NO" sz="1300" u="none" strike="noStrike" dirty="0" smtClean="0">
                          <a:effectLst/>
                        </a:rPr>
                        <a:t> and religion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Forelesninger</a:t>
                      </a:r>
                      <a:endParaRPr lang="nb-NO" sz="1300" dirty="0"/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u="none" strike="noStrike" dirty="0" smtClean="0">
                          <a:effectLst/>
                        </a:rPr>
                        <a:t>4-timers skoleeksamen (teller 60%) og emneoppgave (teller 40% av den samlet karakteren)</a:t>
                      </a:r>
                      <a:endParaRPr lang="nb-NO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864" marB="5486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0"/>
          <p:cNvSpPr txBox="1"/>
          <p:nvPr/>
        </p:nvSpPr>
        <p:spPr>
          <a:xfrm>
            <a:off x="1537512" y="318255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Spesialiseringsemner </a:t>
            </a:r>
            <a:r>
              <a:rPr lang="nb-NO" b="1" dirty="0" smtClean="0"/>
              <a:t>– </a:t>
            </a:r>
            <a:r>
              <a:rPr lang="nb-NO" b="1" dirty="0"/>
              <a:t>masterprogrammet i sosiologi, </a:t>
            </a:r>
            <a:r>
              <a:rPr lang="nb-NO" b="1" dirty="0" smtClean="0"/>
              <a:t>UiO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5304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Et typisk studieforløp på MA for en pliktoppfyllende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70 dobbeltimer forelesning</a:t>
            </a:r>
          </a:p>
          <a:p>
            <a:r>
              <a:rPr lang="nb-NO" dirty="0" smtClean="0"/>
              <a:t>23 dobbeltimer seminar + 6 trippeltimer </a:t>
            </a:r>
            <a:r>
              <a:rPr lang="nb-NO" dirty="0" err="1" smtClean="0"/>
              <a:t>sem</a:t>
            </a:r>
            <a:endParaRPr lang="nb-NO" dirty="0" smtClean="0"/>
          </a:p>
          <a:p>
            <a:r>
              <a:rPr lang="nb-NO" dirty="0" smtClean="0"/>
              <a:t>Ind. veiledning: 2x1t </a:t>
            </a:r>
            <a:r>
              <a:rPr lang="nb-NO" dirty="0" err="1" smtClean="0"/>
              <a:t>emneoppg</a:t>
            </a:r>
            <a:r>
              <a:rPr lang="nb-NO" dirty="0" smtClean="0"/>
              <a:t> + MA-</a:t>
            </a:r>
            <a:r>
              <a:rPr lang="nb-NO" dirty="0" err="1" smtClean="0"/>
              <a:t>oppg</a:t>
            </a:r>
            <a:r>
              <a:rPr lang="nb-NO" dirty="0" smtClean="0"/>
              <a:t>-veil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5 skoleeksamener (1x6t, 4x4t)</a:t>
            </a:r>
          </a:p>
          <a:p>
            <a:r>
              <a:rPr lang="nb-NO" dirty="0" smtClean="0"/>
              <a:t>5 emneoppgaver (hvorav 1 bestått/ikke)</a:t>
            </a:r>
          </a:p>
          <a:p>
            <a:r>
              <a:rPr lang="nb-NO" dirty="0" smtClean="0"/>
              <a:t>1 prosjektskisse (godkjent/ikke)</a:t>
            </a:r>
          </a:p>
          <a:p>
            <a:r>
              <a:rPr lang="nb-NO" dirty="0" smtClean="0"/>
              <a:t>1 masteroppgave</a:t>
            </a:r>
          </a:p>
          <a:p>
            <a:r>
              <a:rPr lang="nb-NO" dirty="0" smtClean="0"/>
              <a:t>1 muntlig eksamen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4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Grubliser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 vi for mye, passe eller for lite undervisning?</a:t>
            </a:r>
          </a:p>
          <a:p>
            <a:pPr lvl="1"/>
            <a:r>
              <a:rPr lang="nb-NO" dirty="0" smtClean="0"/>
              <a:t>Kan vi tilby andre typer læringsaktiviteter enn forelesning, seminar, veiledning?</a:t>
            </a:r>
          </a:p>
          <a:p>
            <a:r>
              <a:rPr lang="nb-NO" dirty="0" smtClean="0"/>
              <a:t>Har vi for mange vurderinger underveis?</a:t>
            </a:r>
          </a:p>
          <a:p>
            <a:pPr lvl="1"/>
            <a:r>
              <a:rPr lang="nb-NO" dirty="0" smtClean="0"/>
              <a:t>Lærer studentene noe av dem eller fungerer de mest som pensumsjekk?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3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slags temaspesialisering?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85275"/>
              </p:ext>
            </p:extLst>
          </p:nvPr>
        </p:nvGraphicFramePr>
        <p:xfrm>
          <a:off x="323528" y="318255"/>
          <a:ext cx="8229600" cy="2529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1986"/>
                <a:gridCol w="976045"/>
                <a:gridCol w="1099335"/>
                <a:gridCol w="1099335"/>
                <a:gridCol w="1232899"/>
              </a:tblGrid>
              <a:tr h="564052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 dirty="0" smtClean="0">
                          <a:effectLst/>
                        </a:rPr>
                        <a:t>Spesialiseringsemner høstsemester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Totalt antall studenter oppmeldt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Antall sosiologistudenter oppmeldt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 Totalt antall studenter som tok eksamen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Antall sosiologistudenter som tok eksamen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Høsten 2014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SOS4012 - Organisasjoner: handlingsbetingelser, ledelse og strategi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SOS4013 - Klasse og ulikhet - sentrale debatter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SOS4015 - Teoretiske perspektiver i kulturstudier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Høsten 2015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SOS4013 - Klasse og ulikhet - sentrale debatter 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SOS4402 - Familie og livsløp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SOSGEO4301 - Global Environmental Change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SOSGEO4604 - Work and workers. Global perspectives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SGO4201 Urbanisme - byens strukturer og strømninger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4907"/>
              </p:ext>
            </p:extLst>
          </p:nvPr>
        </p:nvGraphicFramePr>
        <p:xfrm>
          <a:off x="323528" y="2910543"/>
          <a:ext cx="8229600" cy="3823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1986"/>
                <a:gridCol w="976045"/>
                <a:gridCol w="1099335"/>
                <a:gridCol w="1099335"/>
                <a:gridCol w="1232899"/>
              </a:tblGrid>
              <a:tr h="564052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 dirty="0" smtClean="0">
                          <a:effectLst/>
                        </a:rPr>
                        <a:t>Spesialiseringsemner vårsemester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Totalt antall studenter oppmeldt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Antall sosiologistudenter oppmeldt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 Totalt antall studenter som tok eksamen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Antall sosiologistudenter som tok eksamen i </a:t>
                      </a:r>
                      <a:r>
                        <a:rPr lang="nb-NO" sz="1100" b="1" u="none" strike="noStrike" dirty="0" smtClean="0">
                          <a:effectLst/>
                        </a:rPr>
                        <a:t>emnet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Våren 2014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SOS4100 - Social Stratification: Class, Gender, and Ethnicity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SOS4200 - Arbeidsliv og velferdsstat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SOS4301 - Marginalisering, kriminalitet, kontroll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SOS4402 - Familie og livsløp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SOS4800 - Globalisation, migration and religion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Våren 2015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SOS4100 - Social Stratification: Class, Gender, and Ethnicity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SOS4200 - Arbeidsliv og velferdsstat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SOS4301 - Marginalisering, kriminalitet, kontroll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SOS4402 - Familie og livsløp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SOS4800 - Globalisation, migration and religion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Våren 2016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SOS4100 - Social Stratification: Class, Gender, and Ethnicity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SOS4200 - Arbeidsliv og velferdsstat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SOS4301 - Marginalisering, kriminalitet, kontroll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  <a:tr h="184934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SOSGEO4800 - </a:t>
                      </a:r>
                      <a:r>
                        <a:rPr lang="nb-NO" sz="1100" u="none" strike="noStrike" dirty="0" err="1">
                          <a:effectLst/>
                        </a:rPr>
                        <a:t>Globalisation</a:t>
                      </a:r>
                      <a:r>
                        <a:rPr lang="nb-NO" sz="1100" u="none" strike="noStrike" dirty="0">
                          <a:effectLst/>
                        </a:rPr>
                        <a:t>, </a:t>
                      </a:r>
                      <a:r>
                        <a:rPr lang="nb-NO" sz="1100" u="none" strike="noStrike" dirty="0" err="1">
                          <a:effectLst/>
                        </a:rPr>
                        <a:t>migration</a:t>
                      </a:r>
                      <a:r>
                        <a:rPr lang="nb-NO" sz="1100" u="none" strike="noStrike" dirty="0">
                          <a:effectLst/>
                        </a:rPr>
                        <a:t> and religion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?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?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6" marR="7706" marT="9247" marB="0" anchor="b"/>
                </a:tc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25344" y="231845"/>
            <a:ext cx="397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Masterprogrammet </a:t>
            </a:r>
            <a:r>
              <a:rPr lang="nb-NO" b="1" dirty="0"/>
              <a:t>i sosiologi, </a:t>
            </a:r>
            <a:r>
              <a:rPr lang="nb-NO" b="1" dirty="0" smtClean="0"/>
              <a:t>UiO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5071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000" b="1" dirty="0" smtClean="0"/>
              <a:t>Andre spesialiseringsemner ved UiO som vi har godkjent som et alternativt til våre egne spesialiseringsemner i perioden 2010-2016</a:t>
            </a:r>
            <a:endParaRPr lang="nb-NO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64" y="4293096"/>
            <a:ext cx="8229600" cy="1555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1800" dirty="0" smtClean="0"/>
          </a:p>
          <a:p>
            <a:pPr algn="l"/>
            <a:r>
              <a:rPr lang="nb-NO" sz="1400" b="1" dirty="0" smtClean="0"/>
              <a:t>Krav: </a:t>
            </a:r>
          </a:p>
          <a:p>
            <a:pPr algn="l"/>
            <a:r>
              <a:rPr lang="nb-NO" sz="1400" dirty="0" smtClean="0"/>
              <a:t>- Emnet på faglig godkjennes av undervisningsleder på sosiologi. </a:t>
            </a:r>
          </a:p>
          <a:p>
            <a:pPr algn="l"/>
            <a:r>
              <a:rPr lang="nb-NO" sz="1400" dirty="0" smtClean="0"/>
              <a:t>- Det må være noe sosiologisk litteratur på pensum i emnet. </a:t>
            </a:r>
          </a:p>
          <a:p>
            <a:pPr algn="l"/>
            <a:r>
              <a:rPr lang="nb-NO" sz="1400" dirty="0" smtClean="0"/>
              <a:t>- Det er opp til instituttet som tilbyr emnet om studenten kan få plass på emnet.</a:t>
            </a:r>
          </a:p>
          <a:p>
            <a:pPr algn="l"/>
            <a:r>
              <a:rPr lang="nb-NO" sz="1400" dirty="0" smtClean="0"/>
              <a:t>- Dersom </a:t>
            </a:r>
            <a:r>
              <a:rPr lang="nb-NO" sz="1400" dirty="0"/>
              <a:t>studentene velger ett av disse emnene må studenten også velge ett av våre egne sosiologispesialiseringsemner</a:t>
            </a:r>
            <a:r>
              <a:rPr lang="nb-NO" sz="1400" dirty="0" smtClean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839" y="1441579"/>
            <a:ext cx="8229600" cy="2932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3"/>
              </a:rPr>
              <a:t>HIS4359 Ideologi og terror: totalitære regimer, ideer og bevegelser </a:t>
            </a:r>
            <a:r>
              <a:rPr lang="nb-NO" sz="1400" dirty="0" smtClean="0">
                <a:hlinkClick r:id="rId3"/>
              </a:rPr>
              <a:t>fra </a:t>
            </a:r>
            <a:r>
              <a:rPr lang="it-IT" sz="1400" dirty="0">
                <a:hlinkClick r:id="rId3"/>
              </a:rPr>
              <a:t>Benito Mussolini til Osama bin Laden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4"/>
              </a:rPr>
              <a:t>KFL4080 Kjønn og </a:t>
            </a:r>
            <a:r>
              <a:rPr lang="nb-NO" sz="1400" dirty="0" smtClean="0">
                <a:hlinkClick r:id="rId4"/>
              </a:rPr>
              <a:t>oppvekst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KRIM4950 Torture, Terror and </a:t>
            </a:r>
            <a:r>
              <a:rPr lang="en-US" sz="1400" dirty="0" smtClean="0">
                <a:hlinkClick r:id="rId5"/>
              </a:rPr>
              <a:t>Rights</a:t>
            </a:r>
            <a:endParaRPr lang="en-US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6"/>
              </a:rPr>
              <a:t>LIT4360A Litterært tekststudium </a:t>
            </a:r>
            <a:r>
              <a:rPr lang="nb-NO" sz="1400" dirty="0" smtClean="0">
                <a:hlinkClick r:id="rId6"/>
              </a:rPr>
              <a:t>II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7"/>
              </a:rPr>
              <a:t>MEVIT4113 Medier, religion og </a:t>
            </a:r>
            <a:r>
              <a:rPr lang="nb-NO" sz="1400" dirty="0" smtClean="0">
                <a:hlinkClick r:id="rId7"/>
              </a:rPr>
              <a:t>konflikt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sz="1400" dirty="0">
                <a:hlinkClick r:id="rId8"/>
              </a:rPr>
              <a:t>MEVIT4351 Kunst, </a:t>
            </a:r>
            <a:r>
              <a:rPr lang="nn-NO" sz="1400" dirty="0" err="1">
                <a:hlinkClick r:id="rId8"/>
              </a:rPr>
              <a:t>medier</a:t>
            </a:r>
            <a:r>
              <a:rPr lang="nn-NO" sz="1400" dirty="0">
                <a:hlinkClick r:id="rId8"/>
              </a:rPr>
              <a:t> og </a:t>
            </a:r>
            <a:r>
              <a:rPr lang="nn-NO" sz="1400" dirty="0" smtClean="0">
                <a:hlinkClick r:id="rId8"/>
              </a:rPr>
              <a:t>makt</a:t>
            </a:r>
            <a:endParaRPr lang="nn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9"/>
              </a:rPr>
              <a:t>MØNA4503 Etnisk og politisk konflikt i Midtøsten og </a:t>
            </a:r>
            <a:r>
              <a:rPr lang="nb-NO" sz="1400" dirty="0" smtClean="0">
                <a:hlinkClick r:id="rId9"/>
              </a:rPr>
              <a:t>Nord-Afrika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10"/>
              </a:rPr>
              <a:t>MØNA4504 Politisk endring i </a:t>
            </a:r>
            <a:r>
              <a:rPr lang="nb-NO" sz="1400" dirty="0" smtClean="0">
                <a:hlinkClick r:id="rId10"/>
              </a:rPr>
              <a:t>Midtøsten </a:t>
            </a:r>
            <a:r>
              <a:rPr lang="nb-NO" sz="1400" dirty="0" smtClean="0"/>
              <a:t>(emnet er nå nedlagt fra og med våren 2016)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hlinkClick r:id="rId11"/>
              </a:rPr>
              <a:t>STV4302B Nationalism and </a:t>
            </a:r>
            <a:r>
              <a:rPr lang="en-US" sz="1400" dirty="0" err="1">
                <a:hlinkClick r:id="rId11"/>
              </a:rPr>
              <a:t>etnich</a:t>
            </a:r>
            <a:r>
              <a:rPr lang="en-US" sz="1400" dirty="0">
                <a:hlinkClick r:id="rId11"/>
              </a:rPr>
              <a:t> </a:t>
            </a:r>
            <a:r>
              <a:rPr lang="en-US" sz="1400" dirty="0" smtClean="0">
                <a:hlinkClick r:id="rId11"/>
              </a:rPr>
              <a:t>politics</a:t>
            </a:r>
            <a:endParaRPr lang="en-US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>
                <a:hlinkClick r:id="rId12"/>
              </a:rPr>
              <a:t>STV4318B Politisk kommunikasjon, holdninger, verdier og </a:t>
            </a:r>
            <a:r>
              <a:rPr lang="nb-NO" sz="1400" dirty="0" smtClean="0">
                <a:hlinkClick r:id="rId12"/>
              </a:rPr>
              <a:t>konfliktlinjer</a:t>
            </a:r>
            <a:endParaRPr lang="nb-NO" sz="1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hlinkClick r:id="rId13"/>
              </a:rPr>
              <a:t>STV4324B The Politics of Poverty </a:t>
            </a:r>
            <a:endParaRPr 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840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Nesten ingen emner kan leve av sosiologistudenter alene</a:t>
            </a:r>
          </a:p>
          <a:p>
            <a:r>
              <a:rPr lang="nb-NO" dirty="0" smtClean="0"/>
              <a:t>Av SOSGEO-emnene er det særlig migrasjon som fenger sosiologistudenter</a:t>
            </a:r>
          </a:p>
          <a:p>
            <a:pPr lvl="1"/>
            <a:r>
              <a:rPr lang="nb-NO" dirty="0" smtClean="0"/>
              <a:t>En konsekvens kan være at SOS-kurs på høsten trekker flere sos-studenter</a:t>
            </a:r>
          </a:p>
          <a:p>
            <a:r>
              <a:rPr lang="nb-NO" dirty="0" smtClean="0"/>
              <a:t>Det går opp og ned…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6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Grubliser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noen emner for like eller er det primært et spørsmål om å markedsføre forskjellene tydeligere?</a:t>
            </a:r>
          </a:p>
          <a:p>
            <a:r>
              <a:rPr lang="nb-NO" dirty="0" smtClean="0"/>
              <a:t>Rom for ett emne til på høsten (og kutte et på vår)?</a:t>
            </a:r>
          </a:p>
          <a:p>
            <a:r>
              <a:rPr lang="nb-NO" dirty="0" smtClean="0"/>
              <a:t>Flere temaer og annethvert år?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Studiebarometer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komparativt perspektiv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Hovedstrukturen er ganske 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Kval + kvant metode (20-30 </a:t>
            </a:r>
            <a:r>
              <a:rPr lang="nb-NO" dirty="0" err="1" smtClean="0"/>
              <a:t>sp</a:t>
            </a:r>
            <a:r>
              <a:rPr lang="nb-NO" dirty="0"/>
              <a:t>)</a:t>
            </a:r>
            <a:endParaRPr lang="nb-NO" dirty="0" smtClean="0"/>
          </a:p>
          <a:p>
            <a:r>
              <a:rPr lang="nb-NO" dirty="0" smtClean="0"/>
              <a:t>Sosiologisk teori (10-20 </a:t>
            </a:r>
            <a:r>
              <a:rPr lang="nb-NO" dirty="0" err="1" smtClean="0"/>
              <a:t>sp</a:t>
            </a:r>
            <a:r>
              <a:rPr lang="nb-NO" dirty="0" smtClean="0"/>
              <a:t>)</a:t>
            </a:r>
          </a:p>
          <a:p>
            <a:r>
              <a:rPr lang="nb-NO" dirty="0" smtClean="0"/>
              <a:t>Valgfri spesialisering (10-20 </a:t>
            </a:r>
            <a:r>
              <a:rPr lang="nb-NO" dirty="0" err="1" smtClean="0"/>
              <a:t>sp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Masteroppg</a:t>
            </a:r>
            <a:r>
              <a:rPr lang="nb-NO" dirty="0" smtClean="0"/>
              <a:t> (60 </a:t>
            </a:r>
            <a:r>
              <a:rPr lang="nb-NO" dirty="0" err="1" smtClean="0"/>
              <a:t>sp</a:t>
            </a:r>
            <a:r>
              <a:rPr lang="nb-NO" dirty="0" smtClean="0"/>
              <a:t>, unntatt NTNU)</a:t>
            </a:r>
          </a:p>
          <a:p>
            <a:r>
              <a:rPr lang="nb-NO" dirty="0" smtClean="0"/>
              <a:t>Prosjektutvikling, forskningsdesign (unntatt UiT)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4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Skillelinjer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Undervisningsformer: forelesning og seminar dominerer overalt</a:t>
            </a:r>
          </a:p>
          <a:p>
            <a:pPr lvl="1"/>
            <a:r>
              <a:rPr lang="nb-NO" dirty="0" smtClean="0"/>
              <a:t>NTNU: «Eksperter i team» - tverrfaglig </a:t>
            </a:r>
            <a:r>
              <a:rPr lang="nb-NO" dirty="0" err="1" smtClean="0"/>
              <a:t>prosjektarb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NTNU: obligatoriske seminarpresentasjoner og </a:t>
            </a:r>
            <a:r>
              <a:rPr lang="nb-NO" dirty="0" err="1" smtClean="0"/>
              <a:t>gruppearb</a:t>
            </a:r>
            <a:endParaRPr lang="nb-NO" dirty="0" smtClean="0"/>
          </a:p>
          <a:p>
            <a:pPr lvl="1"/>
            <a:r>
              <a:rPr lang="nb-NO" dirty="0" smtClean="0"/>
              <a:t>UiT, SOS3016: delta i spill, øvelser, eksperiment</a:t>
            </a:r>
          </a:p>
          <a:p>
            <a:pPr lvl="1"/>
            <a:r>
              <a:rPr lang="nb-NO" dirty="0" smtClean="0"/>
              <a:t>ISS: flere spesialiseringer å velge mellom</a:t>
            </a:r>
          </a:p>
          <a:p>
            <a:r>
              <a:rPr lang="nb-NO" dirty="0" smtClean="0"/>
              <a:t>Vurderingsformer</a:t>
            </a:r>
          </a:p>
          <a:p>
            <a:pPr lvl="1"/>
            <a:r>
              <a:rPr lang="nb-NO" dirty="0" smtClean="0"/>
              <a:t>ISS: Klart flest skoleeksamener</a:t>
            </a:r>
          </a:p>
          <a:p>
            <a:pPr lvl="1"/>
            <a:r>
              <a:rPr lang="nb-NO" dirty="0" smtClean="0"/>
              <a:t>UiB: mer hjemmeeksamen, mindre skole, mer godkjent/ikke</a:t>
            </a:r>
          </a:p>
          <a:p>
            <a:pPr lvl="1"/>
            <a:r>
              <a:rPr lang="nb-NO" dirty="0" smtClean="0"/>
              <a:t>NTNU: mer muntlig/plenumspresent., </a:t>
            </a:r>
            <a:r>
              <a:rPr lang="nb-NO" dirty="0" err="1" smtClean="0"/>
              <a:t>gruppeoppg</a:t>
            </a:r>
            <a:r>
              <a:rPr lang="nb-NO" dirty="0" smtClean="0"/>
              <a:t>., prosjektrapport</a:t>
            </a:r>
          </a:p>
          <a:p>
            <a:pPr lvl="1"/>
            <a:r>
              <a:rPr lang="nb-NO" dirty="0" smtClean="0"/>
              <a:t>UiT: hjemmeeksamen, mappeeksamen</a:t>
            </a:r>
          </a:p>
        </p:txBody>
      </p:sp>
    </p:spTree>
    <p:extLst>
      <p:ext uri="{BB962C8B-B14F-4D97-AF65-F5344CB8AC3E}">
        <p14:creationId xmlns:p14="http://schemas.microsoft.com/office/powerpoint/2010/main" val="372096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Grubliser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er spesielt for oss? </a:t>
            </a:r>
          </a:p>
          <a:p>
            <a:pPr lvl="1"/>
            <a:r>
              <a:rPr lang="nb-NO" dirty="0" smtClean="0"/>
              <a:t>Skal vi prøve å utvikle nye læringsaktiviteter som kan særprege oss?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Kjør debatt!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Videre arbeid med </a:t>
            </a:r>
            <a:r>
              <a:rPr lang="nb-NO" dirty="0" err="1" smtClean="0"/>
              <a:t>spesialiseringemnene</a:t>
            </a:r>
            <a:r>
              <a:rPr lang="nb-NO" dirty="0" smtClean="0"/>
              <a:t>? </a:t>
            </a:r>
          </a:p>
          <a:p>
            <a:pPr lvl="1"/>
            <a:r>
              <a:rPr lang="nb-NO" dirty="0" smtClean="0"/>
              <a:t>Flere, andre, rullere, eller er det greit?</a:t>
            </a:r>
            <a:endParaRPr lang="nb-NO" dirty="0"/>
          </a:p>
          <a:p>
            <a:r>
              <a:rPr lang="nb-NO" dirty="0" smtClean="0"/>
              <a:t>Gjøre noe med eksamens- og vurderingssystem?</a:t>
            </a:r>
          </a:p>
          <a:p>
            <a:pPr lvl="1"/>
            <a:r>
              <a:rPr lang="nb-NO" dirty="0" smtClean="0"/>
              <a:t>For mye og for mye skoleeksamen?</a:t>
            </a:r>
          </a:p>
          <a:p>
            <a:r>
              <a:rPr lang="nb-NO" dirty="0" smtClean="0"/>
              <a:t>Nye typer læringsaktiviteter?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7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9" y="3028961"/>
            <a:ext cx="71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b="1" dirty="0"/>
          </a:p>
          <a:p>
            <a:endParaRPr lang="nb-NO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68641"/>
              </p:ext>
            </p:extLst>
          </p:nvPr>
        </p:nvGraphicFramePr>
        <p:xfrm>
          <a:off x="498280" y="1137776"/>
          <a:ext cx="8229600" cy="259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848"/>
                <a:gridCol w="2174260"/>
                <a:gridCol w="2488631"/>
                <a:gridCol w="2496861"/>
              </a:tblGrid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4.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b="0" u="sng" dirty="0">
                          <a:effectLst/>
                          <a:hlinkClick r:id="rId3"/>
                        </a:rPr>
                        <a:t>SOS360 Masteroppgåva</a:t>
                      </a:r>
                      <a:endParaRPr lang="nb-NO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3.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3"/>
                        </a:rPr>
                        <a:t>SOS360 Masteroppgåva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84491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</a:rPr>
                        <a:t>2. semester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4"/>
                        </a:rPr>
                        <a:t>SOS301 Sosiologisk analyse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5"/>
                        </a:rPr>
                        <a:t>SOS303 Metode – statistisk analyse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6"/>
                        </a:rPr>
                        <a:t>SOS340 </a:t>
                      </a:r>
                      <a:r>
                        <a:rPr lang="nb-NO" sz="1400" u="sng" dirty="0" smtClean="0">
                          <a:effectLst/>
                          <a:hlinkClick r:id="rId6"/>
                        </a:rPr>
                        <a:t>Prosjektutvikling</a:t>
                      </a:r>
                      <a:r>
                        <a:rPr lang="nb-NO" sz="2400" u="none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(undervises </a:t>
                      </a:r>
                      <a:r>
                        <a:rPr lang="nb-NO" sz="1400" dirty="0">
                          <a:effectLst/>
                        </a:rPr>
                        <a:t>vår og høst men må tas i løpet av de to første </a:t>
                      </a:r>
                      <a:r>
                        <a:rPr lang="nb-NO" sz="1400" dirty="0" smtClean="0">
                          <a:effectLst/>
                        </a:rPr>
                        <a:t>semestrene)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7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1.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7"/>
                        </a:rPr>
                        <a:t>SOS302 Sosiologiske </a:t>
                      </a:r>
                      <a:r>
                        <a:rPr lang="nb-NO" sz="1400" u="sng" dirty="0" err="1">
                          <a:effectLst/>
                          <a:hlinkClick r:id="rId7"/>
                        </a:rPr>
                        <a:t>teoritradisjonar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8"/>
                        </a:rPr>
                        <a:t>SOS304 Metode – kvalitative </a:t>
                      </a:r>
                      <a:r>
                        <a:rPr lang="nb-NO" sz="1400" u="sng" dirty="0" err="1">
                          <a:effectLst/>
                          <a:hlinkClick r:id="rId8"/>
                        </a:rPr>
                        <a:t>tilnærmingar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Valgfritt emne (SOS320-322)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10 studiepoeng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10 studiepoeng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effectLst/>
                        </a:rPr>
                        <a:t>10 studiepoeng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99593" y="4120278"/>
            <a:ext cx="7282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Valgfrie emner som UiB tilbyr </a:t>
            </a:r>
            <a:r>
              <a:rPr lang="nb-NO" sz="1400" dirty="0"/>
              <a:t>(studentene må velge ett av disse på høstsemesteret):</a:t>
            </a:r>
          </a:p>
          <a:p>
            <a:pPr lvl="0"/>
            <a:r>
              <a:rPr lang="nb-NO" sz="1400" u="sng" dirty="0">
                <a:hlinkClick r:id="rId9"/>
              </a:rPr>
              <a:t>SOS320 Velferd, Ulikskap og livsløp</a:t>
            </a:r>
            <a:endParaRPr lang="nb-NO" sz="1400" dirty="0"/>
          </a:p>
          <a:p>
            <a:pPr lvl="0"/>
            <a:r>
              <a:rPr lang="nb-NO" sz="1400" u="sng" dirty="0">
                <a:hlinkClick r:id="rId10"/>
              </a:rPr>
              <a:t>SOS321 Migrasjon, utvikling og miljø</a:t>
            </a:r>
            <a:endParaRPr lang="nb-NO" sz="1400" dirty="0"/>
          </a:p>
          <a:p>
            <a:pPr lvl="0"/>
            <a:r>
              <a:rPr lang="nb-NO" sz="1400" u="sng" dirty="0">
                <a:hlinkClick r:id="rId11"/>
              </a:rPr>
              <a:t>SOS322 Arbeid, kunnskap, utdanning og økonomi</a:t>
            </a:r>
            <a:endParaRPr lang="nb-NO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272" y="439405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Oppbygging av masterprogrammet i sosiologi ved UiB</a:t>
            </a:r>
            <a:endParaRPr lang="nb-NO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282833"/>
            <a:ext cx="18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Antall plasser på programmet: 15</a:t>
            </a:r>
            <a:endParaRPr lang="nb-NO" sz="1400" dirty="0"/>
          </a:p>
        </p:txBody>
      </p:sp>
      <p:sp>
        <p:nvSpPr>
          <p:cNvPr id="7" name="Rectangle 6"/>
          <p:cNvSpPr/>
          <p:nvPr/>
        </p:nvSpPr>
        <p:spPr>
          <a:xfrm>
            <a:off x="395536" y="6194108"/>
            <a:ext cx="7282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Les mer om masterprogrammet ved UiB her</a:t>
            </a:r>
            <a:r>
              <a:rPr lang="nb-NO" sz="1200" dirty="0"/>
              <a:t>: </a:t>
            </a:r>
            <a:r>
              <a:rPr lang="nb-NO" sz="1200" dirty="0">
                <a:hlinkClick r:id="rId12"/>
              </a:rPr>
              <a:t>http://www.uib.no/studieprogram/MASV-SOS</a:t>
            </a:r>
            <a:r>
              <a:rPr lang="nb-NO" sz="1200" dirty="0" smtClean="0">
                <a:hlinkClick r:id="rId12"/>
              </a:rPr>
              <a:t>#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5549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51720" y="145435"/>
            <a:ext cx="4608512" cy="475663"/>
          </a:xfrm>
        </p:spPr>
        <p:txBody>
          <a:bodyPr>
            <a:normAutofit/>
          </a:bodyPr>
          <a:lstStyle/>
          <a:p>
            <a:r>
              <a:rPr lang="nb-NO" sz="1400" b="1" dirty="0" smtClean="0"/>
              <a:t>Masterprogrammet i sosiologi ved UiB</a:t>
            </a:r>
            <a:endParaRPr lang="nb-NO" sz="1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22247"/>
              </p:ext>
            </p:extLst>
          </p:nvPr>
        </p:nvGraphicFramePr>
        <p:xfrm>
          <a:off x="251520" y="750303"/>
          <a:ext cx="8424936" cy="598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1656184"/>
                <a:gridCol w="3744416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Obligatoriske emner: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622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3"/>
                        </a:rPr>
                        <a:t>SOS302 Sosiologiske </a:t>
                      </a:r>
                      <a:r>
                        <a:rPr lang="nb-NO" sz="1200" u="sng" dirty="0" err="1" smtClean="0">
                          <a:effectLst/>
                          <a:hlinkClick r:id="rId3"/>
                        </a:rPr>
                        <a:t>teoritradisjonar</a:t>
                      </a:r>
                      <a:endParaRPr lang="nb-NO" sz="17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Forelesninger og seminar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n-NO" sz="1200" dirty="0" smtClean="0"/>
                        <a:t>Eksamen: 7 </a:t>
                      </a:r>
                      <a:r>
                        <a:rPr lang="nn-NO" sz="1200" dirty="0" err="1" smtClean="0"/>
                        <a:t>dagers</a:t>
                      </a:r>
                      <a:r>
                        <a:rPr lang="nn-NO" sz="1200" dirty="0" smtClean="0"/>
                        <a:t> </a:t>
                      </a:r>
                      <a:r>
                        <a:rPr lang="nn-NO" sz="1200" dirty="0" err="1" smtClean="0"/>
                        <a:t>hjemmeeksamen</a:t>
                      </a:r>
                      <a:r>
                        <a:rPr lang="nn-NO" sz="1200" dirty="0" smtClean="0"/>
                        <a:t> (4000 ord +/- 10 prosent).</a:t>
                      </a:r>
                      <a:r>
                        <a:rPr lang="nn-NO" sz="1200" baseline="0" dirty="0" smtClean="0"/>
                        <a:t> </a:t>
                      </a:r>
                      <a:r>
                        <a:rPr lang="nn-NO" sz="1200" baseline="0" dirty="0" err="1" smtClean="0"/>
                        <a:t>Karakterbedømmes</a:t>
                      </a:r>
                      <a:r>
                        <a:rPr lang="nn-NO" sz="1200" baseline="0" dirty="0" smtClean="0"/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4"/>
                        </a:rPr>
                        <a:t>SOS304 Metode – kvalitative </a:t>
                      </a:r>
                      <a:r>
                        <a:rPr lang="nb-NO" sz="1200" u="sng" dirty="0" err="1" smtClean="0">
                          <a:effectLst/>
                          <a:hlinkClick r:id="rId4"/>
                        </a:rPr>
                        <a:t>tilnærmingar</a:t>
                      </a:r>
                      <a:endParaRPr lang="nb-NO" sz="17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Eksamen: Metodeessay på maks. 4000 ord (teller 50%) og 5-timer skoleeksamen (teller 50%).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n-NO" sz="1200" baseline="0" dirty="0" err="1" smtClean="0"/>
                        <a:t>Karakterbedømmes</a:t>
                      </a:r>
                      <a:r>
                        <a:rPr lang="nn-NO" sz="1200" baseline="0" dirty="0" smtClean="0"/>
                        <a:t>.</a:t>
                      </a:r>
                      <a:endParaRPr lang="nb-NO" sz="1200" dirty="0" smtClean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5"/>
                        </a:rPr>
                        <a:t>SOS303 Metode – statistisk analyse</a:t>
                      </a:r>
                      <a:endParaRPr lang="nb-NO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Obligatorisk aktivitet: innlevering av oppgave, først i utkast og så endelig versjon (vurderes godkjent/ikke godkjent).</a:t>
                      </a:r>
                    </a:p>
                    <a:p>
                      <a:r>
                        <a:rPr lang="nb-NO" sz="1200" dirty="0" smtClean="0"/>
                        <a:t>Eksamen: 5-timers skoleeksamen (</a:t>
                      </a:r>
                      <a:r>
                        <a:rPr lang="nb-NO" sz="1200" dirty="0" err="1" smtClean="0"/>
                        <a:t>karakterbedømmes</a:t>
                      </a:r>
                      <a:r>
                        <a:rPr lang="nb-NO" sz="1200" dirty="0" smtClean="0"/>
                        <a:t>)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6"/>
                        </a:rPr>
                        <a:t>SOS301 Sosiologisk analyse</a:t>
                      </a:r>
                      <a:endParaRPr lang="nb-NO" sz="17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n-NO" sz="1200" dirty="0" smtClean="0"/>
                        <a:t>Obligatorisk</a:t>
                      </a:r>
                      <a:r>
                        <a:rPr lang="nn-NO" sz="1200" baseline="0" dirty="0" smtClean="0"/>
                        <a:t> aktivitet:</a:t>
                      </a:r>
                      <a:r>
                        <a:rPr lang="nn-NO" sz="1200" dirty="0" smtClean="0"/>
                        <a:t> essay (</a:t>
                      </a:r>
                      <a:r>
                        <a:rPr lang="nn-NO" sz="1200" dirty="0" err="1" smtClean="0"/>
                        <a:t>ca</a:t>
                      </a:r>
                      <a:r>
                        <a:rPr lang="nn-NO" sz="1200" dirty="0" smtClean="0"/>
                        <a:t> 3000 ord,</a:t>
                      </a:r>
                      <a:r>
                        <a:rPr lang="nn-NO" sz="1200" baseline="0" dirty="0" smtClean="0"/>
                        <a:t> </a:t>
                      </a:r>
                      <a:r>
                        <a:rPr lang="nn-NO" sz="1200" baseline="0" dirty="0" err="1" smtClean="0"/>
                        <a:t>vurderes</a:t>
                      </a:r>
                      <a:r>
                        <a:rPr lang="nn-NO" sz="1200" baseline="0" dirty="0" smtClean="0"/>
                        <a:t> godkjent/</a:t>
                      </a:r>
                      <a:r>
                        <a:rPr lang="nn-NO" sz="1200" baseline="0" dirty="0" err="1" smtClean="0"/>
                        <a:t>ikke</a:t>
                      </a:r>
                      <a:r>
                        <a:rPr lang="nn-NO" sz="1200" baseline="0" dirty="0" smtClean="0"/>
                        <a:t> godkjent). </a:t>
                      </a:r>
                    </a:p>
                    <a:p>
                      <a:r>
                        <a:rPr lang="nn-NO" sz="1200" baseline="0" dirty="0" smtClean="0"/>
                        <a:t>Eksamen: </a:t>
                      </a:r>
                      <a:r>
                        <a:rPr lang="nn-NO" sz="1200" dirty="0" smtClean="0"/>
                        <a:t>7 </a:t>
                      </a:r>
                      <a:r>
                        <a:rPr lang="nn-NO" sz="1200" dirty="0" err="1" smtClean="0"/>
                        <a:t>dagers</a:t>
                      </a:r>
                      <a:r>
                        <a:rPr lang="nn-NO" sz="1200" dirty="0" smtClean="0"/>
                        <a:t> </a:t>
                      </a:r>
                      <a:r>
                        <a:rPr lang="nn-NO" sz="1200" dirty="0" err="1" smtClean="0"/>
                        <a:t>hjemmeeksamen</a:t>
                      </a:r>
                      <a:r>
                        <a:rPr lang="nn-NO" sz="1200" dirty="0" smtClean="0"/>
                        <a:t> med utgangspunkt i gitt </a:t>
                      </a:r>
                      <a:r>
                        <a:rPr lang="nn-NO" sz="1200" dirty="0" err="1" smtClean="0"/>
                        <a:t>oppgave</a:t>
                      </a:r>
                      <a:r>
                        <a:rPr lang="nn-NO" sz="1200" dirty="0" smtClean="0"/>
                        <a:t> over en monografi (</a:t>
                      </a:r>
                      <a:r>
                        <a:rPr lang="nn-NO" sz="1200" dirty="0" err="1" smtClean="0"/>
                        <a:t>ca</a:t>
                      </a:r>
                      <a:r>
                        <a:rPr lang="nn-NO" sz="1200" dirty="0" smtClean="0"/>
                        <a:t> 4000 ord),</a:t>
                      </a:r>
                      <a:r>
                        <a:rPr lang="nn-NO" sz="1200" baseline="0" dirty="0" smtClean="0"/>
                        <a:t> </a:t>
                      </a:r>
                      <a:r>
                        <a:rPr lang="nn-NO" sz="1200" dirty="0" err="1" smtClean="0"/>
                        <a:t>karakterbedømmes</a:t>
                      </a:r>
                      <a:r>
                        <a:rPr lang="nn-NO" sz="1200" dirty="0" smtClean="0"/>
                        <a:t>. 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7"/>
                        </a:rPr>
                        <a:t>SOS340 Prosjektutvikling</a:t>
                      </a:r>
                      <a:r>
                        <a:rPr lang="nb-NO" sz="1200" u="none" baseline="0" dirty="0" smtClean="0">
                          <a:effectLst/>
                        </a:rPr>
                        <a:t> </a:t>
                      </a:r>
                      <a:endParaRPr lang="nb-NO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Seminar og individuell veiledning over to semestre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Obligatorisk aktivitet: innlevering av utkast til</a:t>
                      </a:r>
                      <a:r>
                        <a:rPr lang="nb-NO" sz="1200" baseline="0" dirty="0" smtClean="0"/>
                        <a:t> prosjektskisse. </a:t>
                      </a:r>
                    </a:p>
                    <a:p>
                      <a:r>
                        <a:rPr lang="nb-NO" sz="1200" baseline="0" dirty="0" smtClean="0"/>
                        <a:t>Eksamen: Innlevering av endelig prosjektbeskrivelse som bedømmes bestått/ikke bestått. 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effectLst/>
                          <a:hlinkClick r:id="rId8"/>
                        </a:rPr>
                        <a:t>SOS360 Masteroppgåva</a:t>
                      </a:r>
                      <a:endParaRPr lang="nb-NO" sz="17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60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Seminar og individuell veiledning over</a:t>
                      </a:r>
                      <a:r>
                        <a:rPr lang="nb-NO" sz="1200" baseline="0" dirty="0" smtClean="0"/>
                        <a:t> to semestre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Obligatorisk aktivitet: Innlevering av veiledningskontrakt (2. semester) og framdriftsrapport (3. semester).</a:t>
                      </a:r>
                    </a:p>
                    <a:p>
                      <a:r>
                        <a:rPr lang="nb-NO" sz="1200" dirty="0" smtClean="0"/>
                        <a:t>Eksamen: Innlevering av masteroppgave og</a:t>
                      </a:r>
                      <a:r>
                        <a:rPr lang="nb-NO" sz="1200" baseline="0" dirty="0" smtClean="0"/>
                        <a:t> muntlig eksamen,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6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706687"/>
            <a:ext cx="8229600" cy="821302"/>
          </a:xfrm>
        </p:spPr>
        <p:txBody>
          <a:bodyPr>
            <a:normAutofit/>
          </a:bodyPr>
          <a:lstStyle/>
          <a:p>
            <a:r>
              <a:rPr lang="nb-NO" sz="1400" b="1" dirty="0"/>
              <a:t>Masterprogrammet i sosiologi ved UiB </a:t>
            </a:r>
            <a:r>
              <a:rPr lang="nb-NO" sz="1400" b="1" dirty="0" smtClean="0"/>
              <a:t>(fortsatt)</a:t>
            </a:r>
            <a:endParaRPr lang="nb-NO" sz="1400" b="1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187152"/>
              </p:ext>
            </p:extLst>
          </p:nvPr>
        </p:nvGraphicFramePr>
        <p:xfrm>
          <a:off x="323528" y="1700808"/>
          <a:ext cx="8424936" cy="239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1656184"/>
                <a:gridCol w="3744416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Valgfrie</a:t>
                      </a:r>
                      <a:r>
                        <a:rPr lang="nb-NO" sz="1200" b="1" baseline="0" dirty="0" smtClean="0">
                          <a:effectLst/>
                          <a:latin typeface="+mj-lt"/>
                          <a:ea typeface="Times New Roman"/>
                        </a:rPr>
                        <a:t> emner:</a:t>
                      </a:r>
                      <a:endParaRPr lang="nb-NO" sz="1200" b="1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475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hlinkClick r:id="rId3"/>
                        </a:rPr>
                        <a:t>SOS320 Velferd, Ulikskap og livsløp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og/eller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dirty="0" smtClean="0"/>
                        <a:t>Essay på 3000-4000 ord,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475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hlinkClick r:id="rId4"/>
                        </a:rPr>
                        <a:t>SOS321 Migrasjon, utvikling og miljø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og/eller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dirty="0" smtClean="0"/>
                        <a:t>Essay på 3000-4000 ord,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488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hlinkClick r:id="rId5"/>
                        </a:rPr>
                        <a:t>SOS322 Arbeid, kunnskap, utdanning og økonomi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 og/eller seminar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dirty="0" smtClean="0"/>
                        <a:t>Essay på 3000-4000 ord,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4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b="1" dirty="0" smtClean="0"/>
              <a:t>Masterprogrammet i sosiologi ved NTNU</a:t>
            </a:r>
            <a:endParaRPr lang="nb-NO" sz="1800" b="1" dirty="0"/>
          </a:p>
        </p:txBody>
      </p:sp>
      <p:graphicFrame>
        <p:nvGraphicFramePr>
          <p:cNvPr id="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45896"/>
              </p:ext>
            </p:extLst>
          </p:nvPr>
        </p:nvGraphicFramePr>
        <p:xfrm>
          <a:off x="467544" y="1787218"/>
          <a:ext cx="8229600" cy="2059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848"/>
                <a:gridCol w="3579876"/>
                <a:gridCol w="1789938"/>
                <a:gridCol w="1789938"/>
              </a:tblGrid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4.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</a:rPr>
                        <a:t>SOS3901 </a:t>
                      </a:r>
                      <a:r>
                        <a:rPr lang="nb-NO" sz="1400" b="0" dirty="0" smtClean="0">
                          <a:hlinkClick r:id="rId3"/>
                        </a:rPr>
                        <a:t>Masteroppgave i sosiologi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3.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/>
                        <a:t>SOS3007 </a:t>
                      </a:r>
                      <a:r>
                        <a:rPr lang="nb-NO" sz="1400" dirty="0" smtClean="0">
                          <a:hlinkClick r:id="rId4"/>
                        </a:rPr>
                        <a:t>Kvalitative forskningsmetoder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5"/>
                        </a:rPr>
                        <a:t>Valgfritt spesialiseringsemne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nb-NO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47247" marB="47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124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</a:rPr>
                        <a:t>2. semester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/>
                        <a:t>SOS3003 </a:t>
                      </a:r>
                      <a:r>
                        <a:rPr lang="nb-NO" sz="1400" dirty="0" smtClean="0">
                          <a:hlinkClick r:id="rId6"/>
                        </a:rPr>
                        <a:t>Anvendt statistisk dataanalyse i samfunnsvitenskap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/>
                        <a:t>SOS3006 </a:t>
                      </a:r>
                      <a:r>
                        <a:rPr lang="nb-NO" sz="1400" dirty="0" smtClean="0">
                          <a:hlinkClick r:id="rId7"/>
                        </a:rPr>
                        <a:t>Forskningsdesign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>
                          <a:hlinkClick r:id="rId8"/>
                        </a:rPr>
                        <a:t>Eksperter i team</a:t>
                      </a:r>
                      <a:r>
                        <a:rPr lang="nb-NO" sz="1400" dirty="0" smtClean="0"/>
                        <a:t>* 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1. semester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b-NO" sz="1400" dirty="0" smtClean="0">
                          <a:hlinkClick r:id="rId9"/>
                        </a:rPr>
                        <a:t>SOS3001 Sosiologisk teori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5"/>
                        </a:rPr>
                        <a:t>Valgfritt spesialiseringsemne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11430" marB="11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15</a:t>
                      </a:r>
                      <a:r>
                        <a:rPr lang="nb-NO" sz="1400" dirty="0">
                          <a:effectLst/>
                        </a:rPr>
                        <a:t> </a:t>
                      </a:r>
                      <a:r>
                        <a:rPr lang="nb-NO" sz="1400" dirty="0" smtClean="0">
                          <a:effectLst/>
                        </a:rPr>
                        <a:t>studiepoeng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effectLst/>
                        </a:rPr>
                        <a:t>15 studiepoeng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13"/>
          <p:cNvSpPr txBox="1"/>
          <p:nvPr/>
        </p:nvSpPr>
        <p:spPr>
          <a:xfrm>
            <a:off x="6876256" y="640896"/>
            <a:ext cx="18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Antall plasser på programmet: 20</a:t>
            </a:r>
            <a:endParaRPr lang="nb-NO" sz="1400" dirty="0"/>
          </a:p>
        </p:txBody>
      </p:sp>
      <p:sp>
        <p:nvSpPr>
          <p:cNvPr id="7" name="Rectangle 11"/>
          <p:cNvSpPr/>
          <p:nvPr/>
        </p:nvSpPr>
        <p:spPr>
          <a:xfrm>
            <a:off x="385384" y="4687515"/>
            <a:ext cx="7282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/>
              <a:t>Valgfrie spesialiseringsemner:</a:t>
            </a:r>
          </a:p>
          <a:p>
            <a:r>
              <a:rPr lang="nb-NO" sz="1200" dirty="0" smtClean="0"/>
              <a:t>SOS3513</a:t>
            </a:r>
            <a:r>
              <a:rPr lang="nb-NO" sz="1200" b="1" dirty="0" smtClean="0"/>
              <a:t> </a:t>
            </a:r>
            <a:r>
              <a:rPr lang="nb-NO" sz="1200" dirty="0">
                <a:hlinkClick r:id="rId10"/>
              </a:rPr>
              <a:t>Velferdsstat, familie og integrering</a:t>
            </a:r>
            <a:endParaRPr lang="nb-NO" sz="1200" dirty="0"/>
          </a:p>
          <a:p>
            <a:r>
              <a:rPr lang="nb-NO" sz="1200" dirty="0" smtClean="0"/>
              <a:t>SOS3501 </a:t>
            </a:r>
            <a:r>
              <a:rPr lang="nb-NO" sz="1200" dirty="0">
                <a:hlinkClick r:id="rId11"/>
              </a:rPr>
              <a:t>Arbeid og </a:t>
            </a:r>
            <a:r>
              <a:rPr lang="nb-NO" sz="1200" dirty="0" smtClean="0">
                <a:hlinkClick r:id="rId11"/>
              </a:rPr>
              <a:t>organisasjon</a:t>
            </a:r>
            <a:endParaRPr lang="nb-NO" sz="1200" dirty="0" smtClean="0"/>
          </a:p>
          <a:p>
            <a:r>
              <a:rPr lang="nb-NO" sz="1200" dirty="0" smtClean="0"/>
              <a:t>SOS3502 </a:t>
            </a:r>
            <a:r>
              <a:rPr lang="nb-NO" sz="1200" dirty="0">
                <a:hlinkClick r:id="rId12"/>
              </a:rPr>
              <a:t>Bygdesosiologi og regionalpolitikk</a:t>
            </a:r>
            <a:endParaRPr lang="nb-NO" sz="1200" dirty="0"/>
          </a:p>
          <a:p>
            <a:r>
              <a:rPr lang="nb-NO" sz="1200" dirty="0" smtClean="0"/>
              <a:t>SOS3503 </a:t>
            </a:r>
            <a:r>
              <a:rPr lang="nb-NO" sz="1200" dirty="0" smtClean="0">
                <a:hlinkClick r:id="rId13"/>
              </a:rPr>
              <a:t>Kultur- </a:t>
            </a:r>
            <a:r>
              <a:rPr lang="nb-NO" sz="1200" dirty="0">
                <a:hlinkClick r:id="rId13"/>
              </a:rPr>
              <a:t>og </a:t>
            </a:r>
            <a:r>
              <a:rPr lang="nb-NO" sz="1200" dirty="0" smtClean="0">
                <a:hlinkClick r:id="rId13"/>
              </a:rPr>
              <a:t>mediesosiologi</a:t>
            </a:r>
            <a:endParaRPr lang="nb-NO" sz="1200" dirty="0"/>
          </a:p>
        </p:txBody>
      </p:sp>
      <p:sp>
        <p:nvSpPr>
          <p:cNvPr id="9" name="Rectangle 11"/>
          <p:cNvSpPr/>
          <p:nvPr/>
        </p:nvSpPr>
        <p:spPr>
          <a:xfrm>
            <a:off x="385384" y="3911918"/>
            <a:ext cx="728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/>
              <a:t>* </a:t>
            </a:r>
            <a:r>
              <a:rPr lang="nb-NO" sz="1200" dirty="0" smtClean="0">
                <a:hlinkClick r:id="rId8"/>
              </a:rPr>
              <a:t>Eksperter i team (7,5 </a:t>
            </a:r>
            <a:r>
              <a:rPr lang="nb-NO" sz="1200" dirty="0" err="1" smtClean="0">
                <a:hlinkClick r:id="rId8"/>
              </a:rPr>
              <a:t>sp</a:t>
            </a:r>
            <a:r>
              <a:rPr lang="nb-NO" sz="1200" dirty="0" smtClean="0">
                <a:hlinkClick r:id="rId8"/>
              </a:rPr>
              <a:t>)</a:t>
            </a:r>
            <a:r>
              <a:rPr lang="nb-NO" sz="1200" dirty="0" smtClean="0"/>
              <a:t>: </a:t>
            </a:r>
            <a:r>
              <a:rPr lang="nb-NO" sz="1200" dirty="0"/>
              <a:t>Eksperter i team er et yrkesforberedende emne der studentene tilegner seg samarbeidskompetanse. Dette gjør de ved å anvende sin fagkunnskap i et tverrfaglig prosjektarbeid, sammen med studenter fra ulike studieprogram på NTNU.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384" y="6194108"/>
            <a:ext cx="7282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Les mer om masterprogrammet ved NTNU her</a:t>
            </a:r>
            <a:r>
              <a:rPr lang="nb-NO" sz="1200" dirty="0"/>
              <a:t>: </a:t>
            </a:r>
            <a:r>
              <a:rPr lang="nb-NO" sz="1200" dirty="0">
                <a:hlinkClick r:id="rId14"/>
              </a:rPr>
              <a:t>https://</a:t>
            </a:r>
            <a:r>
              <a:rPr lang="nb-NO" sz="1200" dirty="0" smtClean="0">
                <a:hlinkClick r:id="rId14"/>
              </a:rPr>
              <a:t>www.ntnu.no/studier/msos/oppbygning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976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51720" y="145435"/>
            <a:ext cx="4608512" cy="475663"/>
          </a:xfrm>
        </p:spPr>
        <p:txBody>
          <a:bodyPr>
            <a:normAutofit/>
          </a:bodyPr>
          <a:lstStyle/>
          <a:p>
            <a:r>
              <a:rPr lang="nb-NO" sz="1400" b="1" dirty="0" smtClean="0"/>
              <a:t>Masterprogrammet i sosiologi ved NTNU</a:t>
            </a:r>
            <a:endParaRPr lang="nb-NO" sz="1400" b="1" dirty="0"/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26337"/>
              </p:ext>
            </p:extLst>
          </p:nvPr>
        </p:nvGraphicFramePr>
        <p:xfrm>
          <a:off x="251520" y="663893"/>
          <a:ext cx="8424936" cy="602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1656184"/>
                <a:gridCol w="3744416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Obligatoriske emner: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3"/>
                        </a:rPr>
                        <a:t>SOS3001 Sosiologisk teori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Forelesninger og seminar</a:t>
                      </a:r>
                    </a:p>
                    <a:p>
                      <a:r>
                        <a:rPr lang="nb-NO" sz="1200" b="1" dirty="0" smtClean="0">
                          <a:effectLst/>
                        </a:rPr>
                        <a:t>Obligatoriske aktivitet:</a:t>
                      </a:r>
                    </a:p>
                    <a:p>
                      <a:r>
                        <a:rPr lang="nb-NO" sz="1200" dirty="0" smtClean="0">
                          <a:effectLst/>
                        </a:rPr>
                        <a:t>Deltakelse i gruppearbeid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n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6 timers skriftlig prøve  (teller 50%)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>
                          <a:effectLst/>
                        </a:rPr>
                        <a:t>og semesteroppgave (teller</a:t>
                      </a:r>
                      <a:r>
                        <a:rPr lang="nb-NO" sz="1200" baseline="0" dirty="0" smtClean="0">
                          <a:effectLst/>
                        </a:rPr>
                        <a:t> 50% av den endelige karakteren)</a:t>
                      </a:r>
                      <a:r>
                        <a:rPr lang="nb-NO" sz="1200" dirty="0" smtClean="0">
                          <a:effectLst/>
                        </a:rPr>
                        <a:t>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4"/>
                        </a:rPr>
                        <a:t>SOS3003 Anvendt statistisk dataanalyse i samfunnsvitenskap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Forelesninger/seminar/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øvinger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6 timers skriftlig prøve  (teller 50%)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>
                          <a:effectLst/>
                        </a:rPr>
                        <a:t>og semesteroppgave (teller</a:t>
                      </a:r>
                      <a:r>
                        <a:rPr lang="nb-NO" sz="1200" baseline="0" dirty="0" smtClean="0">
                          <a:effectLst/>
                        </a:rPr>
                        <a:t> 50% av den endelige karakteren)</a:t>
                      </a:r>
                      <a:r>
                        <a:rPr lang="nb-NO" sz="1200" dirty="0" smtClean="0">
                          <a:effectLst/>
                        </a:rPr>
                        <a:t>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algn="l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 smtClean="0">
                          <a:hlinkClick r:id="rId5"/>
                        </a:rPr>
                        <a:t>SOS3006 Forskningsdesign</a:t>
                      </a:r>
                      <a:endParaRPr lang="nb-N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7,5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Forelesninger og seminar</a:t>
                      </a:r>
                    </a:p>
                    <a:p>
                      <a:r>
                        <a:rPr lang="nb-NO" sz="1200" b="1" dirty="0" smtClean="0">
                          <a:effectLst/>
                        </a:rPr>
                        <a:t>Obligatoriske aktivitet:</a:t>
                      </a:r>
                    </a:p>
                    <a:p>
                      <a:r>
                        <a:rPr lang="nb-NO" sz="1200" dirty="0" smtClean="0">
                          <a:effectLst/>
                        </a:rPr>
                        <a:t>Deltakelse i gruppearbeid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Eksamen: Semesteroppgave med fremlegg i plenum (både oppgave og fremlegg vurderes til bestått/ikke bestått).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475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6"/>
                        </a:rPr>
                        <a:t>Eksperter i team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7,5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Seminarundervisning med obligatorisk oppmøte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 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prosjekt- og prosessrapporter</a:t>
                      </a:r>
                      <a:endParaRPr lang="nb-NO" sz="500" dirty="0"/>
                    </a:p>
                  </a:txBody>
                  <a:tcPr marT="54864" marB="54864"/>
                </a:tc>
              </a:tr>
              <a:tr h="768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hlinkClick r:id="rId7"/>
                        </a:rPr>
                        <a:t>SOS3007 Kvalitative forskningsmetoder</a:t>
                      </a: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Forelesninger med obligatorisk oppmøte</a:t>
                      </a:r>
                      <a:r>
                        <a:rPr lang="nb-NO" sz="1200" baseline="0" dirty="0" smtClean="0"/>
                        <a:t> og obligatoriske øvinger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Eksamen: Semesteroppgave (gruppeoppgave) og muntlig eksamen.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hlinkClick r:id="rId8"/>
                        </a:rPr>
                        <a:t>SOS3901 </a:t>
                      </a:r>
                      <a:r>
                        <a:rPr lang="nb-NO" sz="1400" b="0" dirty="0" smtClean="0">
                          <a:hlinkClick r:id="rId8"/>
                        </a:rPr>
                        <a:t>Masteroppgave i sosiologi</a:t>
                      </a:r>
                      <a:endParaRPr lang="nb-NO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30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Obligatorisk masteroppgaveseminar og veiledning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Eksamen: Innlevering av masteroppgave og</a:t>
                      </a:r>
                      <a:r>
                        <a:rPr lang="nb-NO" sz="1200" baseline="0" dirty="0" smtClean="0"/>
                        <a:t> muntlig eksamen,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 smtClean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4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NOKUTs</a:t>
            </a:r>
            <a:r>
              <a:rPr lang="nb-NO" dirty="0" smtClean="0"/>
              <a:t> nasjonale studentundersøkelse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Studentenes oppfatning av kvalitet</a:t>
            </a:r>
          </a:p>
          <a:p>
            <a:r>
              <a:rPr lang="nb-NO" dirty="0" smtClean="0"/>
              <a:t>Sendes ut til 2. års bachelor og 2. års masterstudenter. 60 000 studenter på 18 000 studieprogrammer. Svarprosent: 47.</a:t>
            </a:r>
          </a:p>
          <a:p>
            <a:pPr lvl="1"/>
            <a:r>
              <a:rPr lang="nb-NO" dirty="0" smtClean="0"/>
              <a:t>Antall respondenter UiO:</a:t>
            </a:r>
          </a:p>
          <a:p>
            <a:pPr lvl="2"/>
            <a:r>
              <a:rPr lang="nb-NO" dirty="0" smtClean="0"/>
              <a:t>BA: 22 (46%)</a:t>
            </a:r>
          </a:p>
          <a:p>
            <a:pPr lvl="2"/>
            <a:r>
              <a:rPr lang="nb-NO" dirty="0" smtClean="0"/>
              <a:t>MA: 20 (45%)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63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706687"/>
            <a:ext cx="8229600" cy="821302"/>
          </a:xfrm>
        </p:spPr>
        <p:txBody>
          <a:bodyPr>
            <a:normAutofit/>
          </a:bodyPr>
          <a:lstStyle/>
          <a:p>
            <a:r>
              <a:rPr lang="nb-NO" sz="1400" b="1" dirty="0"/>
              <a:t>Masterprogrammet i sosiologi ved </a:t>
            </a:r>
            <a:r>
              <a:rPr lang="nb-NO" sz="1400" b="1" dirty="0" smtClean="0"/>
              <a:t>NTNU (fortsatt)</a:t>
            </a:r>
            <a:endParaRPr lang="nb-NO" sz="1400" b="1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5847"/>
              </p:ext>
            </p:extLst>
          </p:nvPr>
        </p:nvGraphicFramePr>
        <p:xfrm>
          <a:off x="323528" y="1700808"/>
          <a:ext cx="8424936" cy="35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1656184"/>
                <a:gridCol w="3744416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Valgfrie</a:t>
                      </a:r>
                      <a:r>
                        <a:rPr lang="nb-NO" sz="1200" b="1" baseline="0" dirty="0" smtClean="0">
                          <a:effectLst/>
                          <a:latin typeface="+mj-lt"/>
                          <a:ea typeface="Times New Roman"/>
                        </a:rPr>
                        <a:t> s</a:t>
                      </a: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pesialiseringsemner</a:t>
                      </a:r>
                      <a:r>
                        <a:rPr lang="nb-NO" sz="1200" b="1" baseline="0" dirty="0" smtClean="0">
                          <a:effectLst/>
                          <a:latin typeface="+mj-lt"/>
                          <a:ea typeface="Times New Roman"/>
                        </a:rPr>
                        <a:t>:</a:t>
                      </a:r>
                      <a:endParaRPr lang="nb-NO" sz="1200" b="1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SOS3513</a:t>
                      </a:r>
                      <a:r>
                        <a:rPr lang="nb-NO" sz="1200" b="1" dirty="0" smtClean="0"/>
                        <a:t> </a:t>
                      </a:r>
                      <a:r>
                        <a:rPr lang="nb-NO" sz="1200" dirty="0" smtClean="0">
                          <a:hlinkClick r:id="rId3"/>
                        </a:rPr>
                        <a:t>Velferdsstat, familie og integrering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obligatoriske øvinger (fremlegg)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Semesteroppgave og justerende muntlig eksamen.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SOS3501 </a:t>
                      </a:r>
                      <a:r>
                        <a:rPr lang="nb-NO" sz="1200" dirty="0" smtClean="0">
                          <a:hlinkClick r:id="rId4"/>
                        </a:rPr>
                        <a:t>Arbeid og organisasjon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obligatoriske øvinger (fremlegg)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Semesteroppgave og justerende muntlig eksamen.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 smtClean="0"/>
                    </a:p>
                    <a:p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SOS3502 </a:t>
                      </a:r>
                      <a:r>
                        <a:rPr lang="nb-NO" sz="1200" dirty="0" smtClean="0">
                          <a:hlinkClick r:id="rId5"/>
                        </a:rPr>
                        <a:t>Bygdesosiologi og regionalpolitikk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obligatoriske øvinger (fremlegg)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Semesteroppgave og justerende muntlig eksamen.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 smtClean="0"/>
                    </a:p>
                    <a:p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SOS3503 </a:t>
                      </a:r>
                      <a:r>
                        <a:rPr lang="nb-NO" sz="1200" dirty="0" smtClean="0">
                          <a:hlinkClick r:id="rId6"/>
                        </a:rPr>
                        <a:t>Kultur- og mediesosiologi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15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obligatoriske øvinger (fremlegg)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Semesteroppgave og justerende muntlig eksamen.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 smtClean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71322"/>
              </p:ext>
            </p:extLst>
          </p:nvPr>
        </p:nvGraphicFramePr>
        <p:xfrm>
          <a:off x="446856" y="1095941"/>
          <a:ext cx="8229600" cy="219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848"/>
                <a:gridCol w="2174260"/>
                <a:gridCol w="2488631"/>
                <a:gridCol w="2496861"/>
              </a:tblGrid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solidFill>
                            <a:schemeClr val="tx1"/>
                          </a:solidFill>
                          <a:effectLst/>
                        </a:rPr>
                        <a:t>4. semester</a:t>
                      </a:r>
                      <a:endParaRPr lang="nb-NO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b="0" u="sng" dirty="0">
                          <a:effectLst/>
                          <a:hlinkClick r:id="rId3"/>
                        </a:rPr>
                        <a:t>SOS-3900 Masteroppgave i sosiologi</a:t>
                      </a:r>
                      <a:endParaRPr lang="nb-NO" sz="1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>
                          <a:solidFill>
                            <a:schemeClr val="tx1"/>
                          </a:solidFill>
                          <a:effectLst/>
                        </a:rPr>
                        <a:t>3. semester</a:t>
                      </a:r>
                      <a:endParaRPr lang="nb-NO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u="sng">
                          <a:effectLst/>
                          <a:hlinkClick r:id="rId3"/>
                        </a:rPr>
                        <a:t>SOS-3900 Masteroppgave i sosiologi</a:t>
                      </a:r>
                      <a:endParaRPr lang="nb-NO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>
                          <a:effectLst/>
                        </a:rPr>
                        <a:t>Valgfritt emne</a:t>
                      </a:r>
                      <a:endParaRPr lang="nb-NO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247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7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solidFill>
                            <a:schemeClr val="tx1"/>
                          </a:solidFill>
                          <a:effectLst/>
                        </a:rPr>
                        <a:t>2. semester</a:t>
                      </a:r>
                      <a:endParaRPr lang="nb-NO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u="sng" dirty="0">
                          <a:effectLst/>
                          <a:hlinkClick r:id="rId4"/>
                        </a:rPr>
                        <a:t>SVF-3004 Kvantitative forskningsmetoder I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u="sng" dirty="0">
                          <a:effectLst/>
                          <a:hlinkClick r:id="rId3"/>
                        </a:rPr>
                        <a:t>SOS-3900 Masteroppgave i sosiologi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effectLst/>
                        </a:rPr>
                        <a:t>Valgfritt emne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solidFill>
                            <a:schemeClr val="tx1"/>
                          </a:solidFill>
                          <a:effectLst/>
                        </a:rPr>
                        <a:t>1. semester</a:t>
                      </a:r>
                      <a:endParaRPr lang="nb-NO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u="sng" dirty="0">
                          <a:effectLst/>
                          <a:hlinkClick r:id="rId5"/>
                        </a:rPr>
                        <a:t>SOS-3000 Sosiologisk teori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u="sng" dirty="0">
                          <a:effectLst/>
                          <a:hlinkClick r:id="rId6"/>
                        </a:rPr>
                        <a:t>SVF-3003 Kvalitative forskningsmetoder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effectLst/>
                        </a:rPr>
                        <a:t>10 studiepoeng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>
                          <a:effectLst/>
                        </a:rPr>
                        <a:t>10 studiepoeng</a:t>
                      </a:r>
                      <a:endParaRPr lang="nb-NO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300" dirty="0">
                          <a:effectLst/>
                        </a:rPr>
                        <a:t>10 studiepoeng</a:t>
                      </a:r>
                      <a:endParaRPr lang="nb-NO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272" y="439405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Oppbygging av masterprogrammet i sosiologi ved UiT</a:t>
            </a:r>
            <a:endParaRPr lang="nb-N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67534" y="231845"/>
            <a:ext cx="18089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Antall plasser på programmet: 20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08" y="3356992"/>
            <a:ext cx="73448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/>
              <a:t>Valgemner:</a:t>
            </a:r>
            <a:endParaRPr lang="nb-NO" sz="1200" b="1" dirty="0"/>
          </a:p>
          <a:p>
            <a:pPr lvl="0"/>
            <a:r>
              <a:rPr lang="nb-NO" sz="1200" dirty="0"/>
              <a:t>SOS-3003 Medisin og samfunn (fant ingen emneside)</a:t>
            </a:r>
          </a:p>
          <a:p>
            <a:pPr lvl="0"/>
            <a:r>
              <a:rPr lang="nb-NO" sz="1200" dirty="0">
                <a:hlinkClick r:id="rId7"/>
              </a:rPr>
              <a:t>SOS-3010 Risiko og sårbarhet i det moderne </a:t>
            </a:r>
            <a:r>
              <a:rPr lang="nb-NO" sz="1200" dirty="0" smtClean="0">
                <a:hlinkClick r:id="rId7"/>
              </a:rPr>
              <a:t>samfunnet</a:t>
            </a:r>
            <a:endParaRPr lang="nb-NO" sz="1200" dirty="0" smtClean="0"/>
          </a:p>
          <a:p>
            <a:pPr lvl="0"/>
            <a:r>
              <a:rPr lang="nb-NO" sz="1200" u="sng" dirty="0" smtClean="0">
                <a:hlinkClick r:id="rId8"/>
              </a:rPr>
              <a:t>SOS-3016 Samarbeid og fellesskap: Kollektiv handling i små grupper og på samfunnsnivå</a:t>
            </a:r>
            <a:r>
              <a:rPr lang="nb-NO" sz="1200" dirty="0" smtClean="0"/>
              <a:t> </a:t>
            </a:r>
          </a:p>
          <a:p>
            <a:r>
              <a:rPr lang="nb-NO" sz="1100" dirty="0" smtClean="0"/>
              <a:t>UiT </a:t>
            </a:r>
            <a:r>
              <a:rPr lang="nb-NO" sz="1100" dirty="0"/>
              <a:t>skriver på deres nettside at </a:t>
            </a:r>
            <a:r>
              <a:rPr lang="nb-NO" sz="1100" dirty="0" err="1"/>
              <a:t>valgemnene</a:t>
            </a:r>
            <a:r>
              <a:rPr lang="nb-NO" sz="1100" dirty="0"/>
              <a:t> tilbys avhengig av interesse og tilgjengelige ressurser og det kan forekomme endringer</a:t>
            </a:r>
            <a:r>
              <a:rPr lang="nb-NO" sz="1100" dirty="0" smtClean="0"/>
              <a:t>.</a:t>
            </a:r>
          </a:p>
          <a:p>
            <a:r>
              <a:rPr lang="nb-NO" sz="1200" dirty="0"/>
              <a:t> </a:t>
            </a:r>
          </a:p>
          <a:p>
            <a:r>
              <a:rPr lang="nb-NO" sz="1200" b="1" dirty="0"/>
              <a:t>Emner på 2000-nivå, samt emner fra andre institutter kan godkjennes som valgemner etter søknad. Eksempel på slike emner er:</a:t>
            </a:r>
          </a:p>
          <a:p>
            <a:pPr lvl="0"/>
            <a:r>
              <a:rPr lang="nb-NO" sz="1200" dirty="0"/>
              <a:t>SPL-2008 Kjønn og samfunn</a:t>
            </a:r>
          </a:p>
          <a:p>
            <a:pPr lvl="0"/>
            <a:r>
              <a:rPr lang="nn-NO" sz="1200" dirty="0"/>
              <a:t>SPL-3004 Samfunns- og kulturgeografi</a:t>
            </a:r>
            <a:endParaRPr lang="nb-NO" sz="1200" dirty="0"/>
          </a:p>
          <a:p>
            <a:pPr lvl="0"/>
            <a:r>
              <a:rPr lang="nn-NO" sz="1200" dirty="0"/>
              <a:t>SPL-3010 </a:t>
            </a:r>
            <a:r>
              <a:rPr lang="nn-NO" sz="1200" dirty="0" err="1"/>
              <a:t>Culture</a:t>
            </a:r>
            <a:r>
              <a:rPr lang="nn-NO" sz="1200" dirty="0"/>
              <a:t> and </a:t>
            </a:r>
            <a:r>
              <a:rPr lang="nn-NO" sz="1200" dirty="0" err="1"/>
              <a:t>Planning</a:t>
            </a:r>
            <a:endParaRPr lang="nb-NO" sz="1200" dirty="0"/>
          </a:p>
          <a:p>
            <a:pPr lvl="0"/>
            <a:r>
              <a:rPr lang="nn-NO" sz="1200" dirty="0"/>
              <a:t>STV-3017 </a:t>
            </a:r>
            <a:r>
              <a:rPr lang="nb-NO" sz="1200" dirty="0"/>
              <a:t>Ny offentlig styring og reformer i kommunal sektor</a:t>
            </a:r>
          </a:p>
          <a:p>
            <a:pPr lvl="0"/>
            <a:r>
              <a:rPr lang="nb-NO" sz="1200" dirty="0"/>
              <a:t>STV-3013 </a:t>
            </a:r>
            <a:r>
              <a:rPr lang="nb-NO" sz="1200" dirty="0" err="1"/>
              <a:t>Indigenous</a:t>
            </a:r>
            <a:r>
              <a:rPr lang="nb-NO" sz="1200" dirty="0"/>
              <a:t> Rights. </a:t>
            </a:r>
            <a:r>
              <a:rPr lang="nb-NO" sz="1200" dirty="0" err="1"/>
              <a:t>Politics</a:t>
            </a:r>
            <a:r>
              <a:rPr lang="nb-NO" sz="1200" dirty="0"/>
              <a:t> and </a:t>
            </a:r>
            <a:r>
              <a:rPr lang="nb-NO" sz="1200" dirty="0" err="1"/>
              <a:t>Institution</a:t>
            </a:r>
            <a:r>
              <a:rPr lang="nb-NO" sz="1200" dirty="0"/>
              <a:t> </a:t>
            </a:r>
            <a:r>
              <a:rPr lang="nb-NO" sz="1200" dirty="0" err="1"/>
              <a:t>Building</a:t>
            </a:r>
            <a:endParaRPr lang="nb-NO" sz="1200" dirty="0"/>
          </a:p>
          <a:p>
            <a:pPr lvl="0"/>
            <a:r>
              <a:rPr lang="nb-NO" sz="1200" dirty="0"/>
              <a:t>STV-3058 Ny lederskapsteori </a:t>
            </a:r>
          </a:p>
          <a:p>
            <a:pPr lvl="0"/>
            <a:r>
              <a:rPr lang="nb-NO" sz="1200" dirty="0"/>
              <a:t>STV-3072 Moderne organisasjonsteori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064" y="59579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dirty="0" smtClean="0"/>
              <a:t>Les mer om masterprogrammet ved UiT her:</a:t>
            </a:r>
          </a:p>
          <a:p>
            <a:r>
              <a:rPr lang="nb-NO" sz="1200" dirty="0">
                <a:hlinkClick r:id="rId9"/>
              </a:rPr>
              <a:t>https://</a:t>
            </a:r>
            <a:r>
              <a:rPr lang="nb-NO" sz="1200" dirty="0" smtClean="0">
                <a:hlinkClick r:id="rId9"/>
              </a:rPr>
              <a:t>uit.no/utdanning/program?p_document_id=274287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527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51720" y="145435"/>
            <a:ext cx="4608512" cy="475663"/>
          </a:xfrm>
        </p:spPr>
        <p:txBody>
          <a:bodyPr>
            <a:normAutofit/>
          </a:bodyPr>
          <a:lstStyle/>
          <a:p>
            <a:r>
              <a:rPr lang="nb-NO" sz="1400" b="1" dirty="0" smtClean="0"/>
              <a:t>Masterprogrammet i sosiologi ved UiT</a:t>
            </a:r>
            <a:endParaRPr lang="nb-NO" sz="1400" b="1" dirty="0"/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94636"/>
              </p:ext>
            </p:extLst>
          </p:nvPr>
        </p:nvGraphicFramePr>
        <p:xfrm>
          <a:off x="251520" y="663893"/>
          <a:ext cx="8424936" cy="644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2880320"/>
                <a:gridCol w="2520280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Obligatoriske emner: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sng" dirty="0" smtClean="0">
                          <a:effectLst/>
                          <a:hlinkClick r:id="rId3"/>
                        </a:rPr>
                        <a:t>SOS-3000 Sosiologisk teori</a:t>
                      </a:r>
                      <a:endParaRPr lang="nb-NO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20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Forelesninger og seminar med obligatorisk muntlig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>
                          <a:effectLst/>
                        </a:rPr>
                        <a:t>fremlegg. Obligatorisk oppmøte på både forelesninger og seminar. Studentene oppfordres til å danne kollokviegrupper.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n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Tre ukers (21 dager) hjemmeeksamen på 8000 ord (ca. 20 sider). 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1572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sng" dirty="0" smtClean="0">
                          <a:effectLst/>
                          <a:hlinkClick r:id="rId4"/>
                        </a:rPr>
                        <a:t>SVF-3003 Kvalitative forskningsmetoder</a:t>
                      </a:r>
                      <a:endParaRPr lang="nb-NO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seminar med praktiske øvelser og gruppearbeid . Obligatorisk oppmøte på forelesninger og seminar.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Mappeeksamen som består av en felles rapport fra gruppearbeid (gruppeoppgave) på 15-20 sider, og to individuelle oppgaver. Gruppeoppgaven vurderes til bestått/ikke bestått. De to individuelle oppgavene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baseline="0" dirty="0" err="1" smtClean="0">
                          <a:effectLst/>
                        </a:rPr>
                        <a:t>karakterbedømmes</a:t>
                      </a:r>
                      <a:r>
                        <a:rPr lang="nb-NO" sz="1200" baseline="0" dirty="0" smtClean="0">
                          <a:effectLst/>
                        </a:rPr>
                        <a:t> og </a:t>
                      </a:r>
                      <a:r>
                        <a:rPr lang="nb-NO" sz="1200" dirty="0" smtClean="0">
                          <a:effectLst/>
                        </a:rPr>
                        <a:t>vurderes samlet (teller 50% hver).</a:t>
                      </a:r>
                      <a:endParaRPr lang="nb-NO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</a:txBody>
                  <a:tcPr marT="54864" marB="54864"/>
                </a:tc>
              </a:tr>
              <a:tr h="597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sng" dirty="0" smtClean="0">
                          <a:effectLst/>
                          <a:hlinkClick r:id="rId5"/>
                        </a:rPr>
                        <a:t>SVF-3004 Kvantitative forskningsmetoder I</a:t>
                      </a:r>
                      <a:endParaRPr lang="nb-NO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Forelesninger og seminar med praktiske øvelser.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Eksamen: En 6 timers skoleeksamen. 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1755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sng" dirty="0" smtClean="0">
                          <a:effectLst/>
                          <a:hlinkClick r:id="rId6"/>
                        </a:rPr>
                        <a:t>SOS-3900 Masteroppgave i sosiologi</a:t>
                      </a:r>
                      <a:endParaRPr lang="nb-NO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60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aseline="0" dirty="0" smtClean="0">
                          <a:effectLst/>
                        </a:rPr>
                        <a:t>Går over 3 semestre.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Veiledningsseminarer (obligatorisk</a:t>
                      </a:r>
                      <a:r>
                        <a:rPr lang="nb-NO" sz="1200" baseline="0" dirty="0" smtClean="0">
                          <a:effectLst/>
                        </a:rPr>
                        <a:t> oppmøte 2. semester) og individuell veiledning. </a:t>
                      </a:r>
                      <a:r>
                        <a:rPr lang="nb-NO" sz="1200" dirty="0" smtClean="0">
                          <a:effectLst/>
                        </a:rPr>
                        <a:t>Prosjektbeskrivelsen utvikles i løpet av 2. semester på masterstudiet og skal leveres på slutten av dette semesteret</a:t>
                      </a:r>
                      <a:r>
                        <a:rPr lang="nb-NO" sz="1200" baseline="0" dirty="0" smtClean="0">
                          <a:effectLst/>
                        </a:rPr>
                        <a:t> (</a:t>
                      </a:r>
                      <a:r>
                        <a:rPr lang="nb-NO" sz="1200" dirty="0" smtClean="0">
                          <a:effectLst/>
                        </a:rPr>
                        <a:t>tilsvarer 10 studiepoeng, og inngår i de 60 studiepoengene i masteroppgaven).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>
                          <a:effectLst/>
                        </a:rPr>
                        <a:t>Hovedvekten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>
                          <a:effectLst/>
                        </a:rPr>
                        <a:t>av arbeidet med masteroppgaven gjøres i 3. og 4. semester i masterstudiet.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Obligatorisk</a:t>
                      </a:r>
                      <a:r>
                        <a:rPr lang="nb-NO" sz="1200" baseline="0" dirty="0" smtClean="0"/>
                        <a:t> innlevering: </a:t>
                      </a:r>
                      <a:r>
                        <a:rPr lang="nb-NO" sz="1200" dirty="0" smtClean="0">
                          <a:effectLst/>
                        </a:rPr>
                        <a:t>prosjektbeskrivelse i slutten av 2. semester. Vurderes til godkjent/ikke godkjent av veileder og faglærer.</a:t>
                      </a:r>
                      <a:r>
                        <a:rPr lang="nb-NO" sz="1200" baseline="0" dirty="0" smtClean="0">
                          <a:effectLst/>
                        </a:rPr>
                        <a:t> </a:t>
                      </a:r>
                      <a:r>
                        <a:rPr lang="nb-NO" sz="1200" dirty="0" smtClean="0"/>
                        <a:t>Eksamen: Innlevering av masteroppgave og</a:t>
                      </a:r>
                      <a:r>
                        <a:rPr lang="nb-NO" sz="1200" baseline="0" dirty="0" smtClean="0"/>
                        <a:t> muntlig eksamen, </a:t>
                      </a:r>
                      <a:r>
                        <a:rPr lang="nb-NO" sz="1200" baseline="0" dirty="0" err="1" smtClean="0"/>
                        <a:t>karakterbedømmes</a:t>
                      </a:r>
                      <a:r>
                        <a:rPr lang="nb-NO" sz="1200" baseline="0" dirty="0" smtClean="0"/>
                        <a:t>.</a:t>
                      </a:r>
                      <a:endParaRPr lang="nb-NO" sz="1200" dirty="0" smtClean="0"/>
                    </a:p>
                    <a:p>
                      <a:endParaRPr lang="nb-NO" sz="5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5435"/>
            <a:ext cx="8229600" cy="821302"/>
          </a:xfrm>
        </p:spPr>
        <p:txBody>
          <a:bodyPr>
            <a:normAutofit/>
          </a:bodyPr>
          <a:lstStyle/>
          <a:p>
            <a:r>
              <a:rPr lang="nb-NO" sz="1400" b="1" dirty="0"/>
              <a:t>Masterprogrammet i sosiologi ved </a:t>
            </a:r>
            <a:r>
              <a:rPr lang="nb-NO" sz="1400" b="1" dirty="0" smtClean="0"/>
              <a:t>UiT (fortsatt)</a:t>
            </a:r>
            <a:endParaRPr lang="nb-NO" sz="1400" b="1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499365"/>
              </p:ext>
            </p:extLst>
          </p:nvPr>
        </p:nvGraphicFramePr>
        <p:xfrm>
          <a:off x="323528" y="836712"/>
          <a:ext cx="842493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864096"/>
                <a:gridCol w="2664296"/>
                <a:gridCol w="2736304"/>
              </a:tblGrid>
              <a:tr h="518458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Emne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Antall</a:t>
                      </a:r>
                      <a:r>
                        <a:rPr lang="nb-NO" sz="1200" baseline="0" dirty="0" smtClean="0"/>
                        <a:t> studiepoeng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Undervisningsform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baseline="0" dirty="0" smtClean="0"/>
                        <a:t>Vurderingsform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Valgfrie</a:t>
                      </a:r>
                      <a:r>
                        <a:rPr lang="nb-NO" sz="1200" b="1" baseline="0" dirty="0" smtClean="0">
                          <a:effectLst/>
                          <a:latin typeface="+mj-lt"/>
                          <a:ea typeface="Times New Roman"/>
                        </a:rPr>
                        <a:t> s</a:t>
                      </a:r>
                      <a:r>
                        <a:rPr lang="nb-NO" sz="1200" b="1" dirty="0" smtClean="0">
                          <a:effectLst/>
                          <a:latin typeface="+mj-lt"/>
                          <a:ea typeface="Times New Roman"/>
                        </a:rPr>
                        <a:t>pesialiseringsemner</a:t>
                      </a:r>
                      <a:r>
                        <a:rPr lang="nb-NO" sz="1200" b="1" baseline="0" dirty="0" smtClean="0">
                          <a:effectLst/>
                          <a:latin typeface="+mj-lt"/>
                          <a:ea typeface="Times New Roman"/>
                        </a:rPr>
                        <a:t>:</a:t>
                      </a:r>
                      <a:endParaRPr lang="nb-NO" sz="1200" b="1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  <a:tr h="1755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sng" dirty="0" smtClean="0">
                          <a:hlinkClick r:id="rId3"/>
                        </a:rPr>
                        <a:t>SOS-3016 Samarbeid og fellesskap: Kollektiv handling i små grupper og på samfunnsnivå</a:t>
                      </a:r>
                      <a:r>
                        <a:rPr lang="nb-NO" sz="1200" dirty="0" smtClean="0"/>
                        <a:t> 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effectLst/>
                        </a:rPr>
                        <a:t>Forelesninger og seminarer med egenaktivitet.</a:t>
                      </a:r>
                      <a:r>
                        <a:rPr lang="nb-NO" sz="1200" baseline="0" dirty="0" smtClean="0">
                          <a:effectLst/>
                        </a:rPr>
                        <a:t> Obligatoriske krav: </a:t>
                      </a:r>
                      <a:r>
                        <a:rPr lang="nb-NO" sz="1200" dirty="0" smtClean="0">
                          <a:effectLst/>
                        </a:rPr>
                        <a:t>Studenten skal delta på to/tre spill  øvelser  eller eksperimenter som på ulike måter illustrerer konflikter mellom felles- og særinteresser (mellom kollektivt og individuelt rasjonelle handlingsvalg). Det skal skrives to korte rapporter (på ca. 2 sider) fra øvelsene. Den ene rapporten skrives alene. Den andre skrives gruppevis. 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Eksamen: </a:t>
                      </a:r>
                      <a:r>
                        <a:rPr lang="nb-NO" sz="1200" dirty="0" smtClean="0">
                          <a:effectLst/>
                        </a:rPr>
                        <a:t>En ukes hjemmeeksamen med gitte oppgaver.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1207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hlinkClick r:id="rId4"/>
                        </a:rPr>
                        <a:t>SOS-3010 Risiko og sårbarhet i det moderne samfunnet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Forelesninger.</a:t>
                      </a:r>
                      <a:r>
                        <a:rPr lang="nb-NO" sz="1200" baseline="0" dirty="0" smtClean="0"/>
                        <a:t> </a:t>
                      </a:r>
                      <a:r>
                        <a:rPr lang="nb-NO" sz="1200" dirty="0" smtClean="0">
                          <a:effectLst/>
                        </a:rPr>
                        <a:t>Etter siste forelesning arrangeres et eksamensforberedende seminar på 2 timer.</a:t>
                      </a:r>
                      <a:r>
                        <a:rPr lang="nb-NO" sz="1200" baseline="0" dirty="0" smtClean="0">
                          <a:effectLst/>
                        </a:rPr>
                        <a:t>  Obligatorisk krav: S</a:t>
                      </a:r>
                      <a:r>
                        <a:rPr lang="nb-NO" sz="1200" dirty="0" smtClean="0">
                          <a:effectLst/>
                        </a:rPr>
                        <a:t>kisse på 2-4 sider med presentasjon av et eksempel/case fra pensum eller andre kilder som kommenteres/analyseres ut fra begreper og/eller teorier i pensum. </a:t>
                      </a: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effectLst/>
                        </a:rPr>
                        <a:t>Eksamen: 6-timers skoleeksamen. </a:t>
                      </a:r>
                      <a:r>
                        <a:rPr lang="nb-NO" sz="1200" dirty="0" err="1" smtClean="0">
                          <a:effectLst/>
                        </a:rPr>
                        <a:t>Karakterbedømmes</a:t>
                      </a:r>
                      <a:r>
                        <a:rPr lang="nb-NO" sz="1200" dirty="0" smtClean="0">
                          <a:effectLst/>
                        </a:rPr>
                        <a:t>. </a:t>
                      </a:r>
                      <a:endParaRPr lang="nb-NO" sz="1200" dirty="0"/>
                    </a:p>
                  </a:txBody>
                  <a:tcPr marT="54864" marB="54864"/>
                </a:tc>
              </a:tr>
              <a:tr h="65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SOS-3003 Medisin og samfunn</a:t>
                      </a:r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10</a:t>
                      </a:r>
                      <a:endParaRPr lang="nb-NO" sz="1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/>
                        <a:t>(fant ingen emneside, emnet er muligvis nedlagt)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oppfølging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Temaer </a:t>
            </a:r>
            <a:r>
              <a:rPr lang="nb-NO" smtClean="0"/>
              <a:t>for oppfølging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Kan SOSGEO-emner tilpasses bedre til vår programstruktur på høsten?</a:t>
            </a:r>
          </a:p>
          <a:p>
            <a:r>
              <a:rPr lang="nb-NO" dirty="0" smtClean="0"/>
              <a:t>SOS4001: Kan undervisningen gjøres mindre omfattende?</a:t>
            </a:r>
          </a:p>
          <a:p>
            <a:r>
              <a:rPr lang="nb-NO" dirty="0" smtClean="0"/>
              <a:t>Spesialiseringsemner: Utarbeide konkrete forslag om nye vurderingsformer. Se nærmere på profil i sammenheng med ISS’ satsningsområder</a:t>
            </a:r>
          </a:p>
          <a:p>
            <a:r>
              <a:rPr lang="nb-NO" dirty="0" smtClean="0"/>
              <a:t>SOS4050: Kan vi innpasse dette i </a:t>
            </a:r>
            <a:r>
              <a:rPr lang="nb-NO" dirty="0" err="1" smtClean="0"/>
              <a:t>årshjulet</a:t>
            </a:r>
            <a:r>
              <a:rPr lang="nb-NO" dirty="0" smtClean="0"/>
              <a:t> på en måte hvor de kommer tidligere i gang?</a:t>
            </a:r>
          </a:p>
          <a:p>
            <a:r>
              <a:rPr lang="nb-NO" dirty="0" smtClean="0"/>
              <a:t>Metodeundervisningen: Hvordan kombinere mulighet til fordypning, hensyn til bred metodekompetanse og ikke skremme vekk studenter med for avansert statistikk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7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Små svingninger og små forskjeller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Oslo ligger litt over de andre stort sett, men våre BA-studenter</a:t>
            </a:r>
          </a:p>
          <a:p>
            <a:pPr lvl="1"/>
            <a:r>
              <a:rPr lang="nb-NO" dirty="0" smtClean="0"/>
              <a:t>er generelt litt mer fornøyd totalt (</a:t>
            </a:r>
            <a:r>
              <a:rPr lang="nb-NO" dirty="0" err="1" smtClean="0"/>
              <a:t>sml</a:t>
            </a:r>
            <a:r>
              <a:rPr lang="nb-NO" dirty="0" smtClean="0"/>
              <a:t> m andre)</a:t>
            </a:r>
          </a:p>
          <a:p>
            <a:pPr lvl="1"/>
            <a:r>
              <a:rPr lang="nb-NO" dirty="0" smtClean="0"/>
              <a:t>Vurderer læringsutbyttet som høyt på teoretiske kunnskap og vit.sk. metode; lavt på egen erfaring med forskning og på yrkes- og fagspesifikke ferdigheter</a:t>
            </a:r>
          </a:p>
          <a:p>
            <a:pPr lvl="1"/>
            <a:r>
              <a:rPr lang="nb-NO" dirty="0" smtClean="0"/>
              <a:t>er litt mindre fornøyd med eksamen</a:t>
            </a:r>
          </a:p>
          <a:p>
            <a:pPr lvl="2"/>
            <a:r>
              <a:rPr lang="nb-NO" dirty="0" smtClean="0"/>
              <a:t>Handler om sentrale deler av pensum, krever forståelse og resonnement</a:t>
            </a:r>
          </a:p>
          <a:p>
            <a:pPr lvl="2"/>
            <a:r>
              <a:rPr lang="nb-NO" dirty="0" smtClean="0"/>
              <a:t>Men scorer lavt på kreativitet, og kunnskap på tvers</a:t>
            </a:r>
          </a:p>
          <a:p>
            <a:pPr lvl="1"/>
            <a:r>
              <a:rPr lang="nb-NO" dirty="0" smtClean="0"/>
              <a:t>bruker mer tid på ikke-organisert studieinnsats (litt mindre på organisert)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Også MA-studenter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Er litt mer fornøyd enn andre sosiologistudenter</a:t>
            </a:r>
          </a:p>
          <a:p>
            <a:pPr lvl="1"/>
            <a:r>
              <a:rPr lang="nb-NO" dirty="0" smtClean="0"/>
              <a:t>Særlig med undervisningen</a:t>
            </a:r>
          </a:p>
          <a:p>
            <a:pPr lvl="1"/>
            <a:r>
              <a:rPr lang="nb-NO" dirty="0" smtClean="0"/>
              <a:t>Og med medvirkning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Vurderer læringsutbyttet som høyt på teoretiske kunnskap og vit.sk. Metode  OG på egen erfaring med forskning; lavt på yrkes- og fagspesifikke ferdigheter og samarbeidsevne</a:t>
            </a:r>
          </a:p>
          <a:p>
            <a:r>
              <a:rPr lang="nb-NO" dirty="0" smtClean="0"/>
              <a:t>Litt mindre fornøyd med eksamen</a:t>
            </a:r>
          </a:p>
          <a:p>
            <a:r>
              <a:rPr lang="nb-NO" dirty="0" smtClean="0"/>
              <a:t>Bruker mer tid på ikke-organisert studieinnsats og litt mindre på organisert</a:t>
            </a:r>
          </a:p>
          <a:p>
            <a:pPr lvl="1"/>
            <a:r>
              <a:rPr lang="nb-NO" dirty="0" smtClean="0"/>
              <a:t>Og er også mer fornøyd med egen innsats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3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Mye bra!</a:t>
            </a:r>
          </a:p>
          <a:p>
            <a:pPr lvl="1"/>
            <a:r>
              <a:rPr lang="nb-NO" dirty="0" smtClean="0"/>
              <a:t>Både med undervisning og med studenter</a:t>
            </a:r>
          </a:p>
          <a:p>
            <a:r>
              <a:rPr lang="nb-NO" dirty="0" smtClean="0"/>
              <a:t>Utfordringer</a:t>
            </a:r>
          </a:p>
          <a:p>
            <a:pPr lvl="1"/>
            <a:r>
              <a:rPr lang="nb-NO" dirty="0" smtClean="0"/>
              <a:t>Eksamen: potensial for å teste på tvers av emner, mer rom for kreativitet?</a:t>
            </a:r>
          </a:p>
          <a:p>
            <a:pPr lvl="1"/>
            <a:r>
              <a:rPr lang="nb-NO" dirty="0" smtClean="0"/>
              <a:t>Arbeidslivsrelevans: handler det om å endre læringsmål og pensum eller om å ramme inn det vi allerede gjør på nye måter?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9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Gjennomgang av masterprogrammet ved ISS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Et ønske i programrådet å gjennomgå masterprogrammet ved instituttet</a:t>
            </a:r>
          </a:p>
          <a:p>
            <a:pPr lvl="1"/>
            <a:r>
              <a:rPr lang="nb-NO" dirty="0" smtClean="0"/>
              <a:t>Omfang, antall og innretning av emner</a:t>
            </a:r>
          </a:p>
          <a:p>
            <a:pPr lvl="2"/>
            <a:r>
              <a:rPr lang="nb-NO" dirty="0" smtClean="0"/>
              <a:t>Hva slags emner bør vi tilby?</a:t>
            </a:r>
          </a:p>
          <a:p>
            <a:pPr lvl="2"/>
            <a:r>
              <a:rPr lang="nb-NO" dirty="0" smtClean="0"/>
              <a:t>Ujevn fordeling av studenter?</a:t>
            </a:r>
          </a:p>
          <a:p>
            <a:pPr lvl="1"/>
            <a:r>
              <a:rPr lang="nb-NO" dirty="0" smtClean="0"/>
              <a:t>Vurderingsformer</a:t>
            </a:r>
          </a:p>
          <a:p>
            <a:pPr lvl="2"/>
            <a:r>
              <a:rPr lang="nb-NO" dirty="0" smtClean="0"/>
              <a:t>For mye/lite? </a:t>
            </a:r>
          </a:p>
          <a:p>
            <a:pPr lvl="2"/>
            <a:r>
              <a:rPr lang="nb-NO" dirty="0" smtClean="0"/>
              <a:t>Mer pluralisme?</a:t>
            </a:r>
          </a:p>
          <a:p>
            <a:pPr lvl="1"/>
            <a:r>
              <a:rPr lang="nb-NO" dirty="0" smtClean="0"/>
              <a:t>Sammenliknende perspektiv</a:t>
            </a:r>
          </a:p>
          <a:p>
            <a:r>
              <a:rPr lang="nb-NO" dirty="0" smtClean="0"/>
              <a:t>Mål med gjennomgang</a:t>
            </a:r>
          </a:p>
          <a:p>
            <a:pPr lvl="1"/>
            <a:r>
              <a:rPr lang="nb-NO" dirty="0" smtClean="0"/>
              <a:t>Identifisere områder for videre diskusjon og arbeid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2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5464" y="2651314"/>
            <a:ext cx="71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741332" y="3429000"/>
            <a:ext cx="71389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Spesialiseringsemner som tilbys i høstsemesteret:</a:t>
            </a:r>
          </a:p>
          <a:p>
            <a:pPr lvl="0"/>
            <a:r>
              <a:rPr lang="nb-NO" sz="1400" u="sng" dirty="0">
                <a:hlinkClick r:id="rId3"/>
              </a:rPr>
              <a:t>SOS4013 - Klasse og ulikhet - sentrale debatter </a:t>
            </a:r>
            <a:endParaRPr lang="nb-NO" sz="1400" dirty="0"/>
          </a:p>
          <a:p>
            <a:pPr lvl="0"/>
            <a:r>
              <a:rPr lang="nb-NO" sz="1400" u="sng" dirty="0">
                <a:hlinkClick r:id="rId4"/>
              </a:rPr>
              <a:t>SOS4200 - Arbeidsliv og velferdsstat</a:t>
            </a:r>
            <a:endParaRPr lang="nb-NO" sz="1400" dirty="0"/>
          </a:p>
          <a:p>
            <a:pPr lvl="0"/>
            <a:r>
              <a:rPr lang="en-US" sz="1400" u="sng" dirty="0">
                <a:hlinkClick r:id="rId5"/>
              </a:rPr>
              <a:t>SOSGEO4604 - Work and workers. Global perspectives</a:t>
            </a:r>
            <a:endParaRPr lang="nb-NO" sz="1400" dirty="0"/>
          </a:p>
          <a:p>
            <a:pPr lvl="0"/>
            <a:r>
              <a:rPr lang="en-US" sz="1400" u="sng" dirty="0">
                <a:hlinkClick r:id="rId6"/>
              </a:rPr>
              <a:t>SOSGEO4301 - Global Environmental </a:t>
            </a:r>
            <a:r>
              <a:rPr lang="en-US" sz="1400" u="sng" dirty="0" smtClean="0">
                <a:hlinkClick r:id="rId6"/>
              </a:rPr>
              <a:t>Change</a:t>
            </a:r>
            <a:endParaRPr lang="en-US" sz="1400" u="sng" dirty="0" smtClean="0"/>
          </a:p>
          <a:p>
            <a:pPr lvl="0"/>
            <a:endParaRPr lang="nb-NO" sz="1400" dirty="0"/>
          </a:p>
          <a:p>
            <a:r>
              <a:rPr lang="nb-NO" sz="1400" b="1" dirty="0"/>
              <a:t>Spesialiseringsemner som tilbys i vårsemesteret:</a:t>
            </a:r>
          </a:p>
          <a:p>
            <a:pPr lvl="0"/>
            <a:r>
              <a:rPr lang="en-US" sz="1400" u="sng" dirty="0">
                <a:hlinkClick r:id="rId7"/>
              </a:rPr>
              <a:t>SOS4100 - Social Stratification: Class, Gender, and Ethnicity</a:t>
            </a:r>
            <a:endParaRPr lang="nb-NO" sz="1400" dirty="0"/>
          </a:p>
          <a:p>
            <a:pPr lvl="0"/>
            <a:r>
              <a:rPr lang="nb-NO" sz="1400" u="sng" dirty="0">
                <a:hlinkClick r:id="rId8"/>
              </a:rPr>
              <a:t>SOS4301 - Marginalisering, kriminalitet, kontroll</a:t>
            </a:r>
            <a:endParaRPr lang="nb-NO" sz="1400" dirty="0"/>
          </a:p>
          <a:p>
            <a:pPr lvl="0"/>
            <a:r>
              <a:rPr lang="nb-NO" sz="1400" u="sng" dirty="0">
                <a:hlinkClick r:id="rId9"/>
              </a:rPr>
              <a:t>SOS4402 - Familie og livsløp</a:t>
            </a:r>
            <a:endParaRPr lang="nb-NO" sz="1400" dirty="0"/>
          </a:p>
          <a:p>
            <a:pPr lvl="0"/>
            <a:r>
              <a:rPr lang="nb-NO" sz="1400" u="sng" dirty="0">
                <a:hlinkClick r:id="rId10"/>
              </a:rPr>
              <a:t>SOSGEO4800 - </a:t>
            </a:r>
            <a:r>
              <a:rPr lang="nb-NO" sz="1400" u="sng" dirty="0" err="1">
                <a:hlinkClick r:id="rId10"/>
              </a:rPr>
              <a:t>Globalisation</a:t>
            </a:r>
            <a:r>
              <a:rPr lang="nb-NO" sz="1400" u="sng" dirty="0">
                <a:hlinkClick r:id="rId10"/>
              </a:rPr>
              <a:t>, </a:t>
            </a:r>
            <a:r>
              <a:rPr lang="nb-NO" sz="1400" u="sng" dirty="0" err="1">
                <a:hlinkClick r:id="rId10"/>
              </a:rPr>
              <a:t>migration</a:t>
            </a:r>
            <a:r>
              <a:rPr lang="nb-NO" sz="1400" u="sng" dirty="0">
                <a:hlinkClick r:id="rId10"/>
              </a:rPr>
              <a:t> and religion</a:t>
            </a:r>
            <a:endParaRPr lang="nb-NO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72" y="439405"/>
            <a:ext cx="613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Oppbygging av masterprogrammet i sosiologi ved UiO</a:t>
            </a:r>
            <a:endParaRPr lang="nb-NO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69921"/>
              </p:ext>
            </p:extLst>
          </p:nvPr>
        </p:nvGraphicFramePr>
        <p:xfrm>
          <a:off x="395536" y="1107145"/>
          <a:ext cx="8229600" cy="219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848"/>
                <a:gridCol w="2174260"/>
                <a:gridCol w="2488631"/>
                <a:gridCol w="2496861"/>
              </a:tblGrid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4. semester</a:t>
                      </a:r>
                      <a:endParaRPr lang="nb-NO" sz="2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b="0" u="sng" dirty="0">
                          <a:effectLst/>
                          <a:hlinkClick r:id="rId11"/>
                        </a:rPr>
                        <a:t>SOS4090 - Masteroppgave i sosiologi</a:t>
                      </a:r>
                      <a:endParaRPr lang="nb-NO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solidFill>
                            <a:sysClr val="windowText" lastClr="000000"/>
                          </a:solidFill>
                          <a:effectLst/>
                        </a:rPr>
                        <a:t>3. semester</a:t>
                      </a:r>
                      <a:endParaRPr lang="nb-NO" sz="24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 dirty="0">
                          <a:effectLst/>
                          <a:hlinkClick r:id="rId11"/>
                        </a:rPr>
                        <a:t>SOS4090 - Masteroppgave i sosiologi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60107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solidFill>
                            <a:sysClr val="windowText" lastClr="000000"/>
                          </a:solidFill>
                          <a:effectLst/>
                        </a:rPr>
                        <a:t>2. semester</a:t>
                      </a:r>
                      <a:endParaRPr lang="nb-NO" sz="24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>
                          <a:effectLst/>
                          <a:hlinkClick r:id="rId12"/>
                        </a:rPr>
                        <a:t>SOS4020 - Kvantitativ metode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Spesialiseringsemne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>
                          <a:effectLst/>
                          <a:hlinkClick r:id="rId13"/>
                        </a:rPr>
                        <a:t>SOS4050 - Metodologi- og prosjektseminar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solidFill>
                            <a:sysClr val="windowText" lastClr="000000"/>
                          </a:solidFill>
                          <a:effectLst/>
                        </a:rPr>
                        <a:t>1. semester</a:t>
                      </a:r>
                      <a:endParaRPr lang="nb-NO" sz="24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>
                          <a:effectLst/>
                          <a:hlinkClick r:id="rId14"/>
                        </a:rPr>
                        <a:t>SOS4010 - Kvalitativ metode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u="sng">
                          <a:effectLst/>
                          <a:hlinkClick r:id="rId15"/>
                        </a:rPr>
                        <a:t>SOS4001 - Sosiologisk teori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Spesialiseringsemne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33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nb-NO" sz="2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10 studiepoeng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>
                          <a:effectLst/>
                        </a:rPr>
                        <a:t>10 studiepoeng</a:t>
                      </a:r>
                      <a:endParaRPr lang="nb-NO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nb-NO" sz="1400" dirty="0">
                          <a:effectLst/>
                        </a:rPr>
                        <a:t>10 studiepoeng</a:t>
                      </a:r>
                      <a:endParaRPr lang="nb-NO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494" marR="47247" marT="56696" marB="56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76256" y="282833"/>
            <a:ext cx="18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Antall plasser på programmet: 50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756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3372</Words>
  <Application>Microsoft Office PowerPoint</Application>
  <PresentationFormat>Skjermfremvisning (4:3)</PresentationFormat>
  <Paragraphs>642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Office Theme</vt:lpstr>
      <vt:lpstr>Programrådsmøte 4.5.2016</vt:lpstr>
      <vt:lpstr>Studiebarometer</vt:lpstr>
      <vt:lpstr>NOKUTs nasjonale studentundersøkelse</vt:lpstr>
      <vt:lpstr>Små svingninger og små forskjeller</vt:lpstr>
      <vt:lpstr>Også MA-studenter</vt:lpstr>
      <vt:lpstr>Oppsummert</vt:lpstr>
      <vt:lpstr>Gjennomgang av masterprogrammet ved ISS</vt:lpstr>
      <vt:lpstr>Bakgrunn</vt:lpstr>
      <vt:lpstr>PowerPoint-presentasjon</vt:lpstr>
      <vt:lpstr>PowerPoint-presentasjon</vt:lpstr>
      <vt:lpstr>PowerPoint-presentasjon</vt:lpstr>
      <vt:lpstr>PowerPoint-presentasjon</vt:lpstr>
      <vt:lpstr>Et typisk studieforløp på MA for en pliktoppfyllende student</vt:lpstr>
      <vt:lpstr>Grubliser</vt:lpstr>
      <vt:lpstr>Hva slags temaspesialisering?</vt:lpstr>
      <vt:lpstr>PowerPoint-presentasjon</vt:lpstr>
      <vt:lpstr>Andre spesialiseringsemner ved UiO som vi har godkjent som et alternativt til våre egne spesialiseringsemner i perioden 2010-2016</vt:lpstr>
      <vt:lpstr>PowerPoint-presentasjon</vt:lpstr>
      <vt:lpstr>Grubliser</vt:lpstr>
      <vt:lpstr>Et komparativt perspektiv</vt:lpstr>
      <vt:lpstr>Hovedstrukturen er ganske lik</vt:lpstr>
      <vt:lpstr>Skillelinjer</vt:lpstr>
      <vt:lpstr>Grubliser</vt:lpstr>
      <vt:lpstr>Kjør debatt!</vt:lpstr>
      <vt:lpstr>PowerPoint-presentasjon</vt:lpstr>
      <vt:lpstr>Masterprogrammet i sosiologi ved UiB</vt:lpstr>
      <vt:lpstr>Masterprogrammet i sosiologi ved UiB (fortsatt)</vt:lpstr>
      <vt:lpstr>Masterprogrammet i sosiologi ved NTNU</vt:lpstr>
      <vt:lpstr>Masterprogrammet i sosiologi ved NTNU</vt:lpstr>
      <vt:lpstr>Masterprogrammet i sosiologi ved NTNU (fortsatt)</vt:lpstr>
      <vt:lpstr>PowerPoint-presentasjon</vt:lpstr>
      <vt:lpstr>Masterprogrammet i sosiologi ved UiT</vt:lpstr>
      <vt:lpstr>Masterprogrammet i sosiologi ved UiT (fortsatt)</vt:lpstr>
      <vt:lpstr>oppfølging</vt:lpstr>
      <vt:lpstr>Temaer for oppfølging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Programrådsmøte 4.5.2016</dc:title>
  <dc:creator>Anniken Hagelund</dc:creator>
  <cp:lastModifiedBy>TC</cp:lastModifiedBy>
  <cp:revision>31</cp:revision>
  <dcterms:created xsi:type="dcterms:W3CDTF">2016-04-29T10:49:15Z</dcterms:created>
  <dcterms:modified xsi:type="dcterms:W3CDTF">2016-05-12T18:35:43Z</dcterms:modified>
</cp:coreProperties>
</file>