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8" r:id="rId3"/>
    <p:sldId id="269" r:id="rId4"/>
    <p:sldId id="267" r:id="rId5"/>
    <p:sldId id="266" r:id="rId6"/>
    <p:sldId id="273" r:id="rId7"/>
    <p:sldId id="257" r:id="rId8"/>
    <p:sldId id="270" r:id="rId9"/>
    <p:sldId id="263" r:id="rId10"/>
    <p:sldId id="264" r:id="rId11"/>
    <p:sldId id="271" r:id="rId12"/>
    <p:sldId id="272" r:id="rId13"/>
    <p:sldId id="274" r:id="rId14"/>
    <p:sldId id="259" r:id="rId15"/>
    <p:sldId id="260" r:id="rId16"/>
    <p:sldId id="261" r:id="rId17"/>
    <p:sldId id="262" r:id="rId18"/>
  </p:sldIdLst>
  <p:sldSz cx="12192000" cy="6858000"/>
  <p:notesSz cx="6794500" cy="9906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8" d="100"/>
          <a:sy n="88" d="100"/>
        </p:scale>
        <p:origin x="1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7020"/>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sz="quarter" idx="1"/>
          </p:nvPr>
        </p:nvSpPr>
        <p:spPr>
          <a:xfrm>
            <a:off x="3848645" y="0"/>
            <a:ext cx="2944283" cy="497020"/>
          </a:xfrm>
          <a:prstGeom prst="rect">
            <a:avLst/>
          </a:prstGeom>
        </p:spPr>
        <p:txBody>
          <a:bodyPr vert="horz" lIns="91440" tIns="45720" rIns="91440" bIns="45720" rtlCol="0"/>
          <a:lstStyle>
            <a:lvl1pPr algn="r">
              <a:defRPr sz="1200"/>
            </a:lvl1pPr>
          </a:lstStyle>
          <a:p>
            <a:fld id="{7F42277F-9EEA-41E5-A5D9-84CD66385961}" type="datetimeFigureOut">
              <a:rPr lang="nb-NO" smtClean="0"/>
              <a:t>06.09.2017</a:t>
            </a:fld>
            <a:endParaRPr lang="nb-NO"/>
          </a:p>
        </p:txBody>
      </p:sp>
      <p:sp>
        <p:nvSpPr>
          <p:cNvPr id="4" name="Footer Placeholder 3"/>
          <p:cNvSpPr>
            <a:spLocks noGrp="1"/>
          </p:cNvSpPr>
          <p:nvPr>
            <p:ph type="ftr" sz="quarter" idx="2"/>
          </p:nvPr>
        </p:nvSpPr>
        <p:spPr>
          <a:xfrm>
            <a:off x="0" y="9408981"/>
            <a:ext cx="2944283" cy="497019"/>
          </a:xfrm>
          <a:prstGeom prst="rect">
            <a:avLst/>
          </a:prstGeom>
        </p:spPr>
        <p:txBody>
          <a:bodyPr vert="horz" lIns="91440" tIns="45720" rIns="91440" bIns="45720" rtlCol="0" anchor="b"/>
          <a:lstStyle>
            <a:lvl1pPr algn="l">
              <a:defRPr sz="1200"/>
            </a:lvl1pPr>
          </a:lstStyle>
          <a:p>
            <a:endParaRPr lang="nb-NO"/>
          </a:p>
        </p:txBody>
      </p:sp>
      <p:sp>
        <p:nvSpPr>
          <p:cNvPr id="5" name="Slide Number Placeholder 4"/>
          <p:cNvSpPr>
            <a:spLocks noGrp="1"/>
          </p:cNvSpPr>
          <p:nvPr>
            <p:ph type="sldNum" sz="quarter" idx="3"/>
          </p:nvPr>
        </p:nvSpPr>
        <p:spPr>
          <a:xfrm>
            <a:off x="3848645" y="9408981"/>
            <a:ext cx="2944283" cy="497019"/>
          </a:xfrm>
          <a:prstGeom prst="rect">
            <a:avLst/>
          </a:prstGeom>
        </p:spPr>
        <p:txBody>
          <a:bodyPr vert="horz" lIns="91440" tIns="45720" rIns="91440" bIns="45720" rtlCol="0" anchor="b"/>
          <a:lstStyle>
            <a:lvl1pPr algn="r">
              <a:defRPr sz="1200"/>
            </a:lvl1pPr>
          </a:lstStyle>
          <a:p>
            <a:fld id="{59E284A1-EE07-49EC-B88F-B2AC2EEEE61D}" type="slidenum">
              <a:rPr lang="nb-NO" smtClean="0"/>
              <a:t>‹#›</a:t>
            </a:fld>
            <a:endParaRPr lang="nb-NO"/>
          </a:p>
        </p:txBody>
      </p:sp>
    </p:spTree>
    <p:extLst>
      <p:ext uri="{BB962C8B-B14F-4D97-AF65-F5344CB8AC3E}">
        <p14:creationId xmlns:p14="http://schemas.microsoft.com/office/powerpoint/2010/main" val="596456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a:lvl1pPr>
          </a:lstStyle>
          <a:p>
            <a:fld id="{C2B2448C-2758-4AD2-B6A5-D7625AAB011A}" type="datetimeFigureOut">
              <a:rPr lang="nb-NO" smtClean="0"/>
              <a:t>06.09.2017</a:t>
            </a:fld>
            <a:endParaRPr lang="nb-NO"/>
          </a:p>
        </p:txBody>
      </p:sp>
      <p:sp>
        <p:nvSpPr>
          <p:cNvPr id="4" name="Slide Image Placeholder 3"/>
          <p:cNvSpPr>
            <a:spLocks noGrp="1" noRot="1" noChangeAspect="1"/>
          </p:cNvSpPr>
          <p:nvPr>
            <p:ph type="sldImg" idx="2"/>
          </p:nvPr>
        </p:nvSpPr>
        <p:spPr>
          <a:xfrm>
            <a:off x="425450" y="1238250"/>
            <a:ext cx="5943600" cy="3343275"/>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79450" y="4767263"/>
            <a:ext cx="5435600" cy="3900487"/>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9409113"/>
            <a:ext cx="2944813" cy="496887"/>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48100" y="9409113"/>
            <a:ext cx="2944813" cy="496887"/>
          </a:xfrm>
          <a:prstGeom prst="rect">
            <a:avLst/>
          </a:prstGeom>
        </p:spPr>
        <p:txBody>
          <a:bodyPr vert="horz" lIns="91440" tIns="45720" rIns="91440" bIns="45720" rtlCol="0" anchor="b"/>
          <a:lstStyle>
            <a:lvl1pPr algn="r">
              <a:defRPr sz="1200"/>
            </a:lvl1pPr>
          </a:lstStyle>
          <a:p>
            <a:fld id="{42FB5317-2F45-4CA0-8B63-161E53914A00}" type="slidenum">
              <a:rPr lang="nb-NO" smtClean="0"/>
              <a:t>‹#›</a:t>
            </a:fld>
            <a:endParaRPr lang="nb-NO"/>
          </a:p>
        </p:txBody>
      </p:sp>
    </p:spTree>
    <p:extLst>
      <p:ext uri="{BB962C8B-B14F-4D97-AF65-F5344CB8AC3E}">
        <p14:creationId xmlns:p14="http://schemas.microsoft.com/office/powerpoint/2010/main" val="2443363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nb-NO"/>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nb-NO"/>
          </a:p>
        </p:txBody>
      </p:sp>
      <p:sp>
        <p:nvSpPr>
          <p:cNvPr id="4" name="Date Placeholder 3"/>
          <p:cNvSpPr>
            <a:spLocks noGrp="1"/>
          </p:cNvSpPr>
          <p:nvPr>
            <p:ph type="dt" sz="half" idx="10"/>
          </p:nvPr>
        </p:nvSpPr>
        <p:spPr/>
        <p:txBody>
          <a:bodyPr/>
          <a:lstStyle/>
          <a:p>
            <a:fld id="{23655EAC-3E07-4D65-BAFF-AC4CD28DCA64}" type="datetimeFigureOut">
              <a:rPr lang="nb-NO" smtClean="0"/>
              <a:t>06.09.2017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034F092-E353-4232-9C77-F3E083C01B4A}" type="slidenum">
              <a:rPr lang="nb-NO" smtClean="0"/>
              <a:t>‹#›</a:t>
            </a:fld>
            <a:endParaRPr lang="nb-NO"/>
          </a:p>
        </p:txBody>
      </p:sp>
    </p:spTree>
    <p:extLst>
      <p:ext uri="{BB962C8B-B14F-4D97-AF65-F5344CB8AC3E}">
        <p14:creationId xmlns:p14="http://schemas.microsoft.com/office/powerpoint/2010/main" val="3872090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23655EAC-3E07-4D65-BAFF-AC4CD28DCA64}" type="datetimeFigureOut">
              <a:rPr lang="nb-NO" smtClean="0"/>
              <a:t>06.09.2017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034F092-E353-4232-9C77-F3E083C01B4A}" type="slidenum">
              <a:rPr lang="nb-NO" smtClean="0"/>
              <a:t>‹#›</a:t>
            </a:fld>
            <a:endParaRPr lang="nb-NO"/>
          </a:p>
        </p:txBody>
      </p:sp>
    </p:spTree>
    <p:extLst>
      <p:ext uri="{BB962C8B-B14F-4D97-AF65-F5344CB8AC3E}">
        <p14:creationId xmlns:p14="http://schemas.microsoft.com/office/powerpoint/2010/main" val="1767366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23655EAC-3E07-4D65-BAFF-AC4CD28DCA64}" type="datetimeFigureOut">
              <a:rPr lang="nb-NO" smtClean="0"/>
              <a:t>06.09.2017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034F092-E353-4232-9C77-F3E083C01B4A}" type="slidenum">
              <a:rPr lang="nb-NO" smtClean="0"/>
              <a:t>‹#›</a:t>
            </a:fld>
            <a:endParaRPr lang="nb-NO"/>
          </a:p>
        </p:txBody>
      </p:sp>
    </p:spTree>
    <p:extLst>
      <p:ext uri="{BB962C8B-B14F-4D97-AF65-F5344CB8AC3E}">
        <p14:creationId xmlns:p14="http://schemas.microsoft.com/office/powerpoint/2010/main" val="1808701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23655EAC-3E07-4D65-BAFF-AC4CD28DCA64}" type="datetimeFigureOut">
              <a:rPr lang="nb-NO" smtClean="0"/>
              <a:t>06.09.2017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034F092-E353-4232-9C77-F3E083C01B4A}" type="slidenum">
              <a:rPr lang="nb-NO" smtClean="0"/>
              <a:t>‹#›</a:t>
            </a:fld>
            <a:endParaRPr lang="nb-NO"/>
          </a:p>
        </p:txBody>
      </p:sp>
    </p:spTree>
    <p:extLst>
      <p:ext uri="{BB962C8B-B14F-4D97-AF65-F5344CB8AC3E}">
        <p14:creationId xmlns:p14="http://schemas.microsoft.com/office/powerpoint/2010/main" val="1040994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nb-NO"/>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3655EAC-3E07-4D65-BAFF-AC4CD28DCA64}" type="datetimeFigureOut">
              <a:rPr lang="nb-NO" smtClean="0"/>
              <a:t>06.09.2017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034F092-E353-4232-9C77-F3E083C01B4A}" type="slidenum">
              <a:rPr lang="nb-NO" smtClean="0"/>
              <a:t>‹#›</a:t>
            </a:fld>
            <a:endParaRPr lang="nb-NO"/>
          </a:p>
        </p:txBody>
      </p:sp>
    </p:spTree>
    <p:extLst>
      <p:ext uri="{BB962C8B-B14F-4D97-AF65-F5344CB8AC3E}">
        <p14:creationId xmlns:p14="http://schemas.microsoft.com/office/powerpoint/2010/main" val="447109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Date Placeholder 4"/>
          <p:cNvSpPr>
            <a:spLocks noGrp="1"/>
          </p:cNvSpPr>
          <p:nvPr>
            <p:ph type="dt" sz="half" idx="10"/>
          </p:nvPr>
        </p:nvSpPr>
        <p:spPr/>
        <p:txBody>
          <a:bodyPr/>
          <a:lstStyle/>
          <a:p>
            <a:fld id="{23655EAC-3E07-4D65-BAFF-AC4CD28DCA64}" type="datetimeFigureOut">
              <a:rPr lang="nb-NO" smtClean="0"/>
              <a:t>06.09.2017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034F092-E353-4232-9C77-F3E083C01B4A}" type="slidenum">
              <a:rPr lang="nb-NO" smtClean="0"/>
              <a:t>‹#›</a:t>
            </a:fld>
            <a:endParaRPr lang="nb-NO"/>
          </a:p>
        </p:txBody>
      </p:sp>
    </p:spTree>
    <p:extLst>
      <p:ext uri="{BB962C8B-B14F-4D97-AF65-F5344CB8AC3E}">
        <p14:creationId xmlns:p14="http://schemas.microsoft.com/office/powerpoint/2010/main" val="69991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nb-NO"/>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Date Placeholder 6"/>
          <p:cNvSpPr>
            <a:spLocks noGrp="1"/>
          </p:cNvSpPr>
          <p:nvPr>
            <p:ph type="dt" sz="half" idx="10"/>
          </p:nvPr>
        </p:nvSpPr>
        <p:spPr/>
        <p:txBody>
          <a:bodyPr/>
          <a:lstStyle/>
          <a:p>
            <a:fld id="{23655EAC-3E07-4D65-BAFF-AC4CD28DCA64}" type="datetimeFigureOut">
              <a:rPr lang="nb-NO" smtClean="0"/>
              <a:t>06.09.2017</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A034F092-E353-4232-9C77-F3E083C01B4A}" type="slidenum">
              <a:rPr lang="nb-NO" smtClean="0"/>
              <a:t>‹#›</a:t>
            </a:fld>
            <a:endParaRPr lang="nb-NO"/>
          </a:p>
        </p:txBody>
      </p:sp>
    </p:spTree>
    <p:extLst>
      <p:ext uri="{BB962C8B-B14F-4D97-AF65-F5344CB8AC3E}">
        <p14:creationId xmlns:p14="http://schemas.microsoft.com/office/powerpoint/2010/main" val="3407775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Date Placeholder 2"/>
          <p:cNvSpPr>
            <a:spLocks noGrp="1"/>
          </p:cNvSpPr>
          <p:nvPr>
            <p:ph type="dt" sz="half" idx="10"/>
          </p:nvPr>
        </p:nvSpPr>
        <p:spPr/>
        <p:txBody>
          <a:bodyPr/>
          <a:lstStyle/>
          <a:p>
            <a:fld id="{23655EAC-3E07-4D65-BAFF-AC4CD28DCA64}" type="datetimeFigureOut">
              <a:rPr lang="nb-NO" smtClean="0"/>
              <a:t>06.09.2017</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A034F092-E353-4232-9C77-F3E083C01B4A}" type="slidenum">
              <a:rPr lang="nb-NO" smtClean="0"/>
              <a:t>‹#›</a:t>
            </a:fld>
            <a:endParaRPr lang="nb-NO"/>
          </a:p>
        </p:txBody>
      </p:sp>
    </p:spTree>
    <p:extLst>
      <p:ext uri="{BB962C8B-B14F-4D97-AF65-F5344CB8AC3E}">
        <p14:creationId xmlns:p14="http://schemas.microsoft.com/office/powerpoint/2010/main" val="259482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655EAC-3E07-4D65-BAFF-AC4CD28DCA64}" type="datetimeFigureOut">
              <a:rPr lang="nb-NO" smtClean="0"/>
              <a:t>06.09.2017</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A034F092-E353-4232-9C77-F3E083C01B4A}" type="slidenum">
              <a:rPr lang="nb-NO" smtClean="0"/>
              <a:t>‹#›</a:t>
            </a:fld>
            <a:endParaRPr lang="nb-NO"/>
          </a:p>
        </p:txBody>
      </p:sp>
    </p:spTree>
    <p:extLst>
      <p:ext uri="{BB962C8B-B14F-4D97-AF65-F5344CB8AC3E}">
        <p14:creationId xmlns:p14="http://schemas.microsoft.com/office/powerpoint/2010/main" val="197183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nb-NO"/>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3655EAC-3E07-4D65-BAFF-AC4CD28DCA64}" type="datetimeFigureOut">
              <a:rPr lang="nb-NO" smtClean="0"/>
              <a:t>06.09.2017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034F092-E353-4232-9C77-F3E083C01B4A}" type="slidenum">
              <a:rPr lang="nb-NO" smtClean="0"/>
              <a:t>‹#›</a:t>
            </a:fld>
            <a:endParaRPr lang="nb-NO"/>
          </a:p>
        </p:txBody>
      </p:sp>
    </p:spTree>
    <p:extLst>
      <p:ext uri="{BB962C8B-B14F-4D97-AF65-F5344CB8AC3E}">
        <p14:creationId xmlns:p14="http://schemas.microsoft.com/office/powerpoint/2010/main" val="2339625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nb-NO"/>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3655EAC-3E07-4D65-BAFF-AC4CD28DCA64}" type="datetimeFigureOut">
              <a:rPr lang="nb-NO" smtClean="0"/>
              <a:t>06.09.2017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034F092-E353-4232-9C77-F3E083C01B4A}" type="slidenum">
              <a:rPr lang="nb-NO" smtClean="0"/>
              <a:t>‹#›</a:t>
            </a:fld>
            <a:endParaRPr lang="nb-NO"/>
          </a:p>
        </p:txBody>
      </p:sp>
    </p:spTree>
    <p:extLst>
      <p:ext uri="{BB962C8B-B14F-4D97-AF65-F5344CB8AC3E}">
        <p14:creationId xmlns:p14="http://schemas.microsoft.com/office/powerpoint/2010/main" val="765415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nb-NO"/>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655EAC-3E07-4D65-BAFF-AC4CD28DCA64}" type="datetimeFigureOut">
              <a:rPr lang="nb-NO" smtClean="0"/>
              <a:t>06.09.2017</a:t>
            </a:fld>
            <a:endParaRPr lang="nb-N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34F092-E353-4232-9C77-F3E083C01B4A}" type="slidenum">
              <a:rPr lang="nb-NO" smtClean="0"/>
              <a:t>‹#›</a:t>
            </a:fld>
            <a:endParaRPr lang="nb-NO"/>
          </a:p>
        </p:txBody>
      </p:sp>
    </p:spTree>
    <p:extLst>
      <p:ext uri="{BB962C8B-B14F-4D97-AF65-F5344CB8AC3E}">
        <p14:creationId xmlns:p14="http://schemas.microsoft.com/office/powerpoint/2010/main" val="1197065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b-NO" dirty="0" smtClean="0"/>
              <a:t>BA-programmet</a:t>
            </a:r>
            <a:endParaRPr lang="nb-NO" dirty="0"/>
          </a:p>
        </p:txBody>
      </p:sp>
      <p:sp>
        <p:nvSpPr>
          <p:cNvPr id="3" name="Subtitle 2"/>
          <p:cNvSpPr>
            <a:spLocks noGrp="1"/>
          </p:cNvSpPr>
          <p:nvPr>
            <p:ph type="subTitle" idx="1"/>
          </p:nvPr>
        </p:nvSpPr>
        <p:spPr/>
        <p:txBody>
          <a:bodyPr>
            <a:normAutofit fontScale="85000" lnSpcReduction="10000"/>
          </a:bodyPr>
          <a:lstStyle/>
          <a:p>
            <a:r>
              <a:rPr lang="nb-NO" dirty="0" smtClean="0"/>
              <a:t>Hvordan ser BA-programmet vårt ut sammenliknet med de andre universitetene? Har vi bygget det opp på et fornuftig vis med tanke på gjennomføring og frafall? Er det andre tiltak vi kan og bør iverksette for å motvirke frafall?</a:t>
            </a:r>
          </a:p>
          <a:p>
            <a:endParaRPr lang="nb-NO" dirty="0"/>
          </a:p>
          <a:p>
            <a:r>
              <a:rPr lang="nb-NO" dirty="0" smtClean="0"/>
              <a:t>Innspill til programrådsmøte 30.8.2017</a:t>
            </a:r>
            <a:endParaRPr lang="nb-NO" dirty="0"/>
          </a:p>
        </p:txBody>
      </p:sp>
    </p:spTree>
    <p:extLst>
      <p:ext uri="{BB962C8B-B14F-4D97-AF65-F5344CB8AC3E}">
        <p14:creationId xmlns:p14="http://schemas.microsoft.com/office/powerpoint/2010/main" val="9909881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Verdt å merke seg</a:t>
            </a:r>
            <a:endParaRPr lang="nb-NO" dirty="0"/>
          </a:p>
        </p:txBody>
      </p:sp>
      <p:sp>
        <p:nvSpPr>
          <p:cNvPr id="3" name="Content Placeholder 2"/>
          <p:cNvSpPr>
            <a:spLocks noGrp="1"/>
          </p:cNvSpPr>
          <p:nvPr>
            <p:ph idx="1"/>
          </p:nvPr>
        </p:nvSpPr>
        <p:spPr/>
        <p:txBody>
          <a:bodyPr/>
          <a:lstStyle/>
          <a:p>
            <a:r>
              <a:rPr lang="nb-NO" dirty="0" smtClean="0"/>
              <a:t>ISS eneste som har 10 </a:t>
            </a:r>
            <a:r>
              <a:rPr lang="nb-NO" dirty="0" err="1" smtClean="0"/>
              <a:t>stp</a:t>
            </a:r>
            <a:r>
              <a:rPr lang="nb-NO" dirty="0" smtClean="0"/>
              <a:t> BA-oppgave</a:t>
            </a:r>
          </a:p>
          <a:p>
            <a:r>
              <a:rPr lang="nb-NO" dirty="0" smtClean="0"/>
              <a:t>ISS har flest </a:t>
            </a:r>
            <a:r>
              <a:rPr lang="nb-NO" dirty="0" err="1" smtClean="0"/>
              <a:t>stp</a:t>
            </a:r>
            <a:r>
              <a:rPr lang="nb-NO" dirty="0" smtClean="0"/>
              <a:t> i metodefag (30 </a:t>
            </a:r>
            <a:r>
              <a:rPr lang="nb-NO" dirty="0" err="1" smtClean="0"/>
              <a:t>vs</a:t>
            </a:r>
            <a:r>
              <a:rPr lang="nb-NO" dirty="0" smtClean="0"/>
              <a:t> 15-20)</a:t>
            </a:r>
          </a:p>
          <a:p>
            <a:r>
              <a:rPr lang="nb-NO" dirty="0" smtClean="0"/>
              <a:t>ISS har færre </a:t>
            </a:r>
            <a:r>
              <a:rPr lang="nb-NO" dirty="0" err="1" smtClean="0"/>
              <a:t>stp</a:t>
            </a:r>
            <a:r>
              <a:rPr lang="nb-NO" dirty="0" smtClean="0"/>
              <a:t> i obligatoriske «teori-</a:t>
            </a:r>
            <a:r>
              <a:rPr lang="nb-NO" dirty="0" err="1" smtClean="0"/>
              <a:t>aktige</a:t>
            </a:r>
            <a:r>
              <a:rPr lang="nb-NO" dirty="0" smtClean="0"/>
              <a:t>» fag</a:t>
            </a:r>
          </a:p>
          <a:p>
            <a:r>
              <a:rPr lang="nb-NO" dirty="0" smtClean="0"/>
              <a:t>Også de andre </a:t>
            </a:r>
            <a:r>
              <a:rPr lang="nb-NO" dirty="0" err="1" smtClean="0"/>
              <a:t>universitene</a:t>
            </a:r>
            <a:r>
              <a:rPr lang="nb-NO" dirty="0" smtClean="0"/>
              <a:t> (unntatt UiT) virker å ha en god del valgemner å velge mellom (men NTNU godt hjulpet av POL-emner)</a:t>
            </a:r>
            <a:endParaRPr lang="nb-NO" dirty="0"/>
          </a:p>
        </p:txBody>
      </p:sp>
    </p:spTree>
    <p:extLst>
      <p:ext uri="{BB962C8B-B14F-4D97-AF65-F5344CB8AC3E}">
        <p14:creationId xmlns:p14="http://schemas.microsoft.com/office/powerpoint/2010/main" val="42444007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Hva gjør vi?</a:t>
            </a:r>
            <a:endParaRPr lang="nb-NO" dirty="0"/>
          </a:p>
        </p:txBody>
      </p:sp>
      <p:sp>
        <p:nvSpPr>
          <p:cNvPr id="3" name="Content Placeholder 2"/>
          <p:cNvSpPr>
            <a:spLocks noGrp="1"/>
          </p:cNvSpPr>
          <p:nvPr>
            <p:ph idx="1"/>
          </p:nvPr>
        </p:nvSpPr>
        <p:spPr/>
        <p:txBody>
          <a:bodyPr>
            <a:normAutofit lnSpcReduction="10000"/>
          </a:bodyPr>
          <a:lstStyle/>
          <a:p>
            <a:r>
              <a:rPr lang="nb-NO" dirty="0" smtClean="0"/>
              <a:t>20% stilling dedikert til rekruttering og frafallsarbeid</a:t>
            </a:r>
          </a:p>
          <a:p>
            <a:pPr lvl="1"/>
            <a:r>
              <a:rPr lang="nb-NO" dirty="0" smtClean="0"/>
              <a:t>Sosiale medier, kommunikasjon</a:t>
            </a:r>
          </a:p>
          <a:p>
            <a:r>
              <a:rPr lang="nb-NO" dirty="0" smtClean="0"/>
              <a:t>Revidering av SOS1000</a:t>
            </a:r>
          </a:p>
          <a:p>
            <a:pPr lvl="1"/>
            <a:r>
              <a:rPr lang="nb-NO" dirty="0" smtClean="0"/>
              <a:t>Flere røde tråder</a:t>
            </a:r>
          </a:p>
          <a:p>
            <a:pPr lvl="1"/>
            <a:r>
              <a:rPr lang="nb-NO" dirty="0" smtClean="0"/>
              <a:t>Fått ekstra midler til å utvikle nytt seminaropplegg</a:t>
            </a:r>
          </a:p>
          <a:p>
            <a:r>
              <a:rPr lang="nb-NO" dirty="0" smtClean="0"/>
              <a:t>Dialog med faglærere på 1. år</a:t>
            </a:r>
          </a:p>
          <a:p>
            <a:pPr lvl="1"/>
            <a:r>
              <a:rPr lang="nb-NO" dirty="0" smtClean="0"/>
              <a:t>Bevisstgjøring på frafall, sosialt miljø og betydningen av undervisningsopplegget for studentenes opplevelse</a:t>
            </a:r>
          </a:p>
          <a:p>
            <a:r>
              <a:rPr lang="nb-NO" dirty="0" smtClean="0"/>
              <a:t>Samlinger med seminarlederne </a:t>
            </a:r>
          </a:p>
          <a:p>
            <a:r>
              <a:rPr lang="nb-NO" dirty="0" smtClean="0"/>
              <a:t>Fadderuke, hyttetur, </a:t>
            </a:r>
            <a:r>
              <a:rPr lang="nb-NO" dirty="0" err="1" smtClean="0"/>
              <a:t>fagquiz</a:t>
            </a:r>
            <a:r>
              <a:rPr lang="nb-NO" dirty="0" smtClean="0"/>
              <a:t>, støtte til studentforeningene </a:t>
            </a:r>
            <a:r>
              <a:rPr lang="nb-NO" dirty="0" err="1" smtClean="0"/>
              <a:t>osv</a:t>
            </a:r>
            <a:endParaRPr lang="nb-NO" dirty="0"/>
          </a:p>
        </p:txBody>
      </p:sp>
    </p:spTree>
    <p:extLst>
      <p:ext uri="{BB962C8B-B14F-4D97-AF65-F5344CB8AC3E}">
        <p14:creationId xmlns:p14="http://schemas.microsoft.com/office/powerpoint/2010/main" val="425369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Andre ideer</a:t>
            </a:r>
            <a:endParaRPr lang="nb-NO" dirty="0"/>
          </a:p>
        </p:txBody>
      </p:sp>
      <p:sp>
        <p:nvSpPr>
          <p:cNvPr id="3" name="Content Placeholder 2"/>
          <p:cNvSpPr>
            <a:spLocks noGrp="1"/>
          </p:cNvSpPr>
          <p:nvPr>
            <p:ph idx="1"/>
          </p:nvPr>
        </p:nvSpPr>
        <p:spPr/>
        <p:txBody>
          <a:bodyPr>
            <a:normAutofit fontScale="77500" lnSpcReduction="20000"/>
          </a:bodyPr>
          <a:lstStyle/>
          <a:p>
            <a:r>
              <a:rPr lang="nb-NO" dirty="0" smtClean="0"/>
              <a:t>Kan vi gjøre BA-oppgaven til en større gulrot?</a:t>
            </a:r>
          </a:p>
          <a:p>
            <a:pPr lvl="1"/>
            <a:r>
              <a:rPr lang="nb-NO" dirty="0" smtClean="0"/>
              <a:t>Info om tidligere oppgaver på nettet – viser hva man kan bruke det man lærer til i siste semester – gjøre stas på BA-studentene</a:t>
            </a:r>
          </a:p>
          <a:p>
            <a:pPr lvl="1"/>
            <a:r>
              <a:rPr lang="nb-NO" dirty="0" smtClean="0"/>
              <a:t>Samarbeide med studentforeningene om å invitere </a:t>
            </a:r>
            <a:r>
              <a:rPr lang="nb-NO" dirty="0" err="1" smtClean="0"/>
              <a:t>tidl</a:t>
            </a:r>
            <a:r>
              <a:rPr lang="nb-NO" dirty="0" smtClean="0"/>
              <a:t> BA-studenter til å fortelle om oppgavene sine? </a:t>
            </a:r>
          </a:p>
          <a:p>
            <a:pPr lvl="1"/>
            <a:r>
              <a:rPr lang="nb-NO" dirty="0" smtClean="0"/>
              <a:t>Fra 10 til 20 </a:t>
            </a:r>
            <a:r>
              <a:rPr lang="nb-NO" dirty="0" err="1" smtClean="0"/>
              <a:t>stp</a:t>
            </a:r>
            <a:r>
              <a:rPr lang="nb-NO" dirty="0" smtClean="0"/>
              <a:t>? (</a:t>
            </a:r>
            <a:r>
              <a:rPr lang="nb-NO" dirty="0" err="1" smtClean="0"/>
              <a:t>evt</a:t>
            </a:r>
            <a:r>
              <a:rPr lang="nb-NO" dirty="0" smtClean="0"/>
              <a:t> på bekostning av SOS3050?)</a:t>
            </a:r>
          </a:p>
          <a:p>
            <a:r>
              <a:rPr lang="nb-NO" dirty="0" smtClean="0"/>
              <a:t>Mer kullfølelse og opplevelser sammen</a:t>
            </a:r>
          </a:p>
          <a:p>
            <a:pPr lvl="1"/>
            <a:r>
              <a:rPr lang="nb-NO" dirty="0" smtClean="0"/>
              <a:t>Sosiologiske ekskursjoner? Byvandring og klassikere…</a:t>
            </a:r>
          </a:p>
          <a:p>
            <a:pPr lvl="1"/>
            <a:r>
              <a:rPr lang="nb-NO" dirty="0" smtClean="0"/>
              <a:t>SOS1000 over 2 semestre? Seminargrupper og kollokvier som varer over lenger tid</a:t>
            </a:r>
          </a:p>
          <a:p>
            <a:pPr lvl="1"/>
            <a:r>
              <a:rPr lang="nb-NO" dirty="0" smtClean="0"/>
              <a:t>SVMET i 1. semester? Praktisk erfaring med sosiologisk </a:t>
            </a:r>
            <a:r>
              <a:rPr lang="nb-NO" dirty="0"/>
              <a:t>p</a:t>
            </a:r>
            <a:r>
              <a:rPr lang="nb-NO" dirty="0" smtClean="0"/>
              <a:t>raksis tidlig</a:t>
            </a:r>
          </a:p>
          <a:p>
            <a:r>
              <a:rPr lang="nb-NO" dirty="0" smtClean="0"/>
              <a:t>Tettere koblinger til studentforeningenes aktivitet – lærere med på studietur, delta på tertetirsdag o.a. studentarrangementer</a:t>
            </a:r>
          </a:p>
          <a:p>
            <a:pPr lvl="1"/>
            <a:r>
              <a:rPr lang="nb-NO" dirty="0" smtClean="0"/>
              <a:t>Gjeninnføre kullkontakt, men på ny måte?</a:t>
            </a:r>
          </a:p>
          <a:p>
            <a:r>
              <a:rPr lang="nb-NO" dirty="0" smtClean="0"/>
              <a:t>MEN skal vi gjøre mer av noe, bør vi også spørre om vi kan gjøre mindre av noe annet. Hva???</a:t>
            </a:r>
            <a:endParaRPr lang="nb-NO" dirty="0"/>
          </a:p>
        </p:txBody>
      </p:sp>
    </p:spTree>
    <p:extLst>
      <p:ext uri="{BB962C8B-B14F-4D97-AF65-F5344CB8AC3E}">
        <p14:creationId xmlns:p14="http://schemas.microsoft.com/office/powerpoint/2010/main" val="8413718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b-NO" dirty="0" smtClean="0"/>
              <a:t>Vedlegg</a:t>
            </a:r>
            <a:endParaRPr lang="nb-NO" dirty="0"/>
          </a:p>
        </p:txBody>
      </p:sp>
      <p:sp>
        <p:nvSpPr>
          <p:cNvPr id="5" name="Text Placeholder 4"/>
          <p:cNvSpPr>
            <a:spLocks noGrp="1"/>
          </p:cNvSpPr>
          <p:nvPr>
            <p:ph type="body" idx="1"/>
          </p:nvPr>
        </p:nvSpPr>
        <p:spPr/>
        <p:txBody>
          <a:bodyPr/>
          <a:lstStyle/>
          <a:p>
            <a:endParaRPr lang="nb-NO"/>
          </a:p>
        </p:txBody>
      </p:sp>
    </p:spTree>
    <p:extLst>
      <p:ext uri="{BB962C8B-B14F-4D97-AF65-F5344CB8AC3E}">
        <p14:creationId xmlns:p14="http://schemas.microsoft.com/office/powerpoint/2010/main" val="15033591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UiO, ISS</a:t>
            </a:r>
            <a:endParaRPr lang="nb-NO" dirty="0"/>
          </a:p>
        </p:txBody>
      </p:sp>
      <p:pic>
        <p:nvPicPr>
          <p:cNvPr id="4" name="Content Placeholder 3"/>
          <p:cNvPicPr>
            <a:picLocks noGrp="1" noChangeAspect="1"/>
          </p:cNvPicPr>
          <p:nvPr>
            <p:ph idx="1"/>
          </p:nvPr>
        </p:nvPicPr>
        <p:blipFill>
          <a:blip r:embed="rId2"/>
          <a:stretch>
            <a:fillRect/>
          </a:stretch>
        </p:blipFill>
        <p:spPr>
          <a:xfrm>
            <a:off x="3717868" y="1825625"/>
            <a:ext cx="4756263" cy="4351338"/>
          </a:xfrm>
          <a:prstGeom prst="rect">
            <a:avLst/>
          </a:prstGeom>
        </p:spPr>
      </p:pic>
    </p:spTree>
    <p:extLst>
      <p:ext uri="{BB962C8B-B14F-4D97-AF65-F5344CB8AC3E}">
        <p14:creationId xmlns:p14="http://schemas.microsoft.com/office/powerpoint/2010/main" val="17540945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UiB</a:t>
            </a:r>
            <a:endParaRPr lang="nb-NO" dirty="0"/>
          </a:p>
        </p:txBody>
      </p:sp>
      <p:pic>
        <p:nvPicPr>
          <p:cNvPr id="4" name="Content Placeholder 3"/>
          <p:cNvPicPr>
            <a:picLocks noGrp="1" noChangeAspect="1"/>
          </p:cNvPicPr>
          <p:nvPr>
            <p:ph idx="1"/>
          </p:nvPr>
        </p:nvPicPr>
        <p:blipFill>
          <a:blip r:embed="rId2"/>
          <a:stretch>
            <a:fillRect/>
          </a:stretch>
        </p:blipFill>
        <p:spPr>
          <a:xfrm>
            <a:off x="2738437" y="2743994"/>
            <a:ext cx="6715125" cy="2514600"/>
          </a:xfrm>
          <a:prstGeom prst="rect">
            <a:avLst/>
          </a:prstGeom>
        </p:spPr>
      </p:pic>
    </p:spTree>
    <p:extLst>
      <p:ext uri="{BB962C8B-B14F-4D97-AF65-F5344CB8AC3E}">
        <p14:creationId xmlns:p14="http://schemas.microsoft.com/office/powerpoint/2010/main" val="8529702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NTNU</a:t>
            </a:r>
            <a:endParaRPr lang="nb-NO" dirty="0"/>
          </a:p>
        </p:txBody>
      </p:sp>
      <p:pic>
        <p:nvPicPr>
          <p:cNvPr id="4" name="Content Placeholder 3"/>
          <p:cNvPicPr>
            <a:picLocks noGrp="1" noChangeAspect="1"/>
          </p:cNvPicPr>
          <p:nvPr>
            <p:ph idx="1"/>
          </p:nvPr>
        </p:nvPicPr>
        <p:blipFill>
          <a:blip r:embed="rId2"/>
          <a:stretch>
            <a:fillRect/>
          </a:stretch>
        </p:blipFill>
        <p:spPr>
          <a:xfrm>
            <a:off x="3761874" y="20944"/>
            <a:ext cx="3609965" cy="6156019"/>
          </a:xfrm>
          <a:prstGeom prst="rect">
            <a:avLst/>
          </a:prstGeom>
        </p:spPr>
      </p:pic>
    </p:spTree>
    <p:extLst>
      <p:ext uri="{BB962C8B-B14F-4D97-AF65-F5344CB8AC3E}">
        <p14:creationId xmlns:p14="http://schemas.microsoft.com/office/powerpoint/2010/main" val="33846384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UiTø</a:t>
            </a:r>
            <a:endParaRPr lang="nb-NO" dirty="0"/>
          </a:p>
        </p:txBody>
      </p:sp>
      <p:pic>
        <p:nvPicPr>
          <p:cNvPr id="4" name="Content Placeholder 3"/>
          <p:cNvPicPr>
            <a:picLocks noGrp="1" noChangeAspect="1"/>
          </p:cNvPicPr>
          <p:nvPr>
            <p:ph idx="1"/>
          </p:nvPr>
        </p:nvPicPr>
        <p:blipFill>
          <a:blip r:embed="rId2"/>
          <a:stretch>
            <a:fillRect/>
          </a:stretch>
        </p:blipFill>
        <p:spPr>
          <a:xfrm>
            <a:off x="2257425" y="2391569"/>
            <a:ext cx="7677150" cy="3219450"/>
          </a:xfrm>
          <a:prstGeom prst="rect">
            <a:avLst/>
          </a:prstGeom>
        </p:spPr>
      </p:pic>
    </p:spTree>
    <p:extLst>
      <p:ext uri="{BB962C8B-B14F-4D97-AF65-F5344CB8AC3E}">
        <p14:creationId xmlns:p14="http://schemas.microsoft.com/office/powerpoint/2010/main" val="1111577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Formål: En gjennomgang av BA-programmet med særlig vekt på tiltak for gjennomføring</a:t>
            </a:r>
            <a:endParaRPr lang="nb-NO" dirty="0"/>
          </a:p>
        </p:txBody>
      </p:sp>
      <p:sp>
        <p:nvSpPr>
          <p:cNvPr id="3" name="Content Placeholder 2"/>
          <p:cNvSpPr>
            <a:spLocks noGrp="1"/>
          </p:cNvSpPr>
          <p:nvPr>
            <p:ph idx="1"/>
          </p:nvPr>
        </p:nvSpPr>
        <p:spPr/>
        <p:txBody>
          <a:bodyPr/>
          <a:lstStyle/>
          <a:p>
            <a:r>
              <a:rPr lang="nb-NO" dirty="0" smtClean="0"/>
              <a:t>Hva vet vi om frafall, </a:t>
            </a:r>
            <a:r>
              <a:rPr lang="nb-NO" dirty="0" err="1" smtClean="0"/>
              <a:t>fravalg</a:t>
            </a:r>
            <a:r>
              <a:rPr lang="nb-NO" dirty="0" smtClean="0"/>
              <a:t> og gjennomføring?</a:t>
            </a:r>
          </a:p>
          <a:p>
            <a:r>
              <a:rPr lang="nb-NO" dirty="0" smtClean="0"/>
              <a:t>Hvordan ser vårt program ut? – sammenliknet med andre</a:t>
            </a:r>
          </a:p>
          <a:p>
            <a:r>
              <a:rPr lang="nb-NO" dirty="0" smtClean="0"/>
              <a:t>Hva gjør vi allerede?</a:t>
            </a:r>
          </a:p>
          <a:p>
            <a:r>
              <a:rPr lang="nb-NO" dirty="0" smtClean="0"/>
              <a:t>Aktuelle nye tiltak</a:t>
            </a:r>
            <a:endParaRPr lang="nb-NO" dirty="0"/>
          </a:p>
        </p:txBody>
      </p:sp>
    </p:spTree>
    <p:extLst>
      <p:ext uri="{BB962C8B-B14F-4D97-AF65-F5344CB8AC3E}">
        <p14:creationId xmlns:p14="http://schemas.microsoft.com/office/powerpoint/2010/main" val="3770781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b-NO" dirty="0" smtClean="0"/>
              <a:t>Noen hovedpunkter fra Nicolais frafallsstudie</a:t>
            </a:r>
            <a:endParaRPr lang="en-US" dirty="0"/>
          </a:p>
        </p:txBody>
      </p:sp>
      <p:sp>
        <p:nvSpPr>
          <p:cNvPr id="5" name="Content Placeholder 4"/>
          <p:cNvSpPr>
            <a:spLocks noGrp="1"/>
          </p:cNvSpPr>
          <p:nvPr>
            <p:ph idx="1"/>
          </p:nvPr>
        </p:nvSpPr>
        <p:spPr/>
        <p:txBody>
          <a:bodyPr>
            <a:normAutofit fontScale="62500" lnSpcReduction="20000"/>
          </a:bodyPr>
          <a:lstStyle/>
          <a:p>
            <a:r>
              <a:rPr lang="nb-NO" dirty="0" smtClean="0"/>
              <a:t>Frafall hovedsakelig et problem på bachelorprogrammet. </a:t>
            </a:r>
          </a:p>
          <a:p>
            <a:pPr lvl="1"/>
            <a:r>
              <a:rPr lang="nb-NO" dirty="0" smtClean="0"/>
              <a:t>Lite frafall fra masterprogrammet og årsenheten. </a:t>
            </a:r>
          </a:p>
          <a:p>
            <a:endParaRPr lang="nb-NO" dirty="0" smtClean="0"/>
          </a:p>
          <a:p>
            <a:r>
              <a:rPr lang="nb-NO" dirty="0" smtClean="0"/>
              <a:t>Frafallet skjer tidlig i studieløpet. </a:t>
            </a:r>
          </a:p>
          <a:p>
            <a:endParaRPr lang="nb-NO" dirty="0"/>
          </a:p>
          <a:p>
            <a:r>
              <a:rPr lang="nb-NO" dirty="0" smtClean="0"/>
              <a:t>Noen studieprogram med lite frafall (SVB-KULKOM, SVB-INTER), men sosiologi er som de fleste andre studieprogram. </a:t>
            </a:r>
          </a:p>
          <a:p>
            <a:pPr lvl="1"/>
            <a:r>
              <a:rPr lang="nb-NO" dirty="0" smtClean="0"/>
              <a:t>Omtrent 60 prosent av studentene har falt fra etter 8 semester.</a:t>
            </a:r>
          </a:p>
          <a:p>
            <a:endParaRPr lang="nb-NO" dirty="0" smtClean="0"/>
          </a:p>
          <a:p>
            <a:r>
              <a:rPr lang="nb-NO" dirty="0" smtClean="0"/>
              <a:t>Studenter med få karakterpoeng fra videregående utdanning (&lt;45) har dårligere gjennomstrømning enn studenter med mange karakterpoeng (&gt;50). </a:t>
            </a:r>
          </a:p>
          <a:p>
            <a:pPr lvl="1"/>
            <a:r>
              <a:rPr lang="nb-NO" dirty="0" smtClean="0"/>
              <a:t>Avlegger færre studiepoeng per semester (18 vs. 28).</a:t>
            </a:r>
          </a:p>
          <a:p>
            <a:pPr lvl="1"/>
            <a:r>
              <a:rPr lang="nb-NO" dirty="0" smtClean="0"/>
              <a:t>Har større sannsynlighet for frafall (35 vs. 16 etter 2 semester)</a:t>
            </a:r>
          </a:p>
          <a:p>
            <a:pPr lvl="1"/>
            <a:endParaRPr lang="nb-NO" dirty="0" smtClean="0"/>
          </a:p>
          <a:p>
            <a:r>
              <a:rPr lang="nb-NO" dirty="0" smtClean="0"/>
              <a:t>Eksterne studenter ser ut til å ha større sannsynlighet for å falle fra masterprogrammet enn særlig studenter </a:t>
            </a:r>
            <a:r>
              <a:rPr lang="nb-NO" dirty="0"/>
              <a:t>med gode </a:t>
            </a:r>
            <a:r>
              <a:rPr lang="nb-NO" dirty="0" smtClean="0"/>
              <a:t>bachelorkarakter fra UiO</a:t>
            </a:r>
            <a:r>
              <a:rPr lang="nb-NO" dirty="0"/>
              <a:t>.</a:t>
            </a:r>
            <a:endParaRPr lang="nb-NO" dirty="0" smtClean="0"/>
          </a:p>
        </p:txBody>
      </p:sp>
      <p:sp>
        <p:nvSpPr>
          <p:cNvPr id="2" name="Footer Placeholder 1"/>
          <p:cNvSpPr>
            <a:spLocks noGrp="1"/>
          </p:cNvSpPr>
          <p:nvPr>
            <p:ph type="ftr" sz="quarter" idx="11"/>
          </p:nvPr>
        </p:nvSpPr>
        <p:spPr/>
        <p:txBody>
          <a:bodyPr/>
          <a:lstStyle/>
          <a:p>
            <a:pPr>
              <a:defRPr/>
            </a:pPr>
            <a:r>
              <a:rPr lang="en-US" smtClean="0"/>
              <a:t>Frafallsprosjekt ISS 2015</a:t>
            </a:r>
            <a:endParaRPr lang="en-US"/>
          </a:p>
        </p:txBody>
      </p:sp>
      <p:sp>
        <p:nvSpPr>
          <p:cNvPr id="3" name="Slide Number Placeholder 2"/>
          <p:cNvSpPr>
            <a:spLocks noGrp="1"/>
          </p:cNvSpPr>
          <p:nvPr>
            <p:ph type="sldNum" sz="quarter" idx="12"/>
          </p:nvPr>
        </p:nvSpPr>
        <p:spPr/>
        <p:txBody>
          <a:bodyPr/>
          <a:lstStyle/>
          <a:p>
            <a:pPr>
              <a:defRPr/>
            </a:pPr>
            <a:fld id="{2453EEB9-8E97-9D4E-817F-D3C3D5273AD6}" type="slidenum">
              <a:rPr lang="en-US" smtClean="0"/>
              <a:pPr>
                <a:defRPr/>
              </a:pPr>
              <a:t>3</a:t>
            </a:fld>
            <a:endParaRPr lang="en-US"/>
          </a:p>
        </p:txBody>
      </p:sp>
    </p:spTree>
    <p:extLst>
      <p:ext uri="{BB962C8B-B14F-4D97-AF65-F5344CB8AC3E}">
        <p14:creationId xmlns:p14="http://schemas.microsoft.com/office/powerpoint/2010/main" val="79649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Når i studieløpet frafallet skjer (sosiologi)</a:t>
            </a:r>
            <a:endParaRPr lang="en-US" dirty="0"/>
          </a:p>
        </p:txBody>
      </p:sp>
      <p:sp>
        <p:nvSpPr>
          <p:cNvPr id="4" name="Text Placeholder 3"/>
          <p:cNvSpPr>
            <a:spLocks noGrp="1"/>
          </p:cNvSpPr>
          <p:nvPr>
            <p:ph type="body" sz="half" idx="2"/>
          </p:nvPr>
        </p:nvSpPr>
        <p:spPr/>
        <p:txBody>
          <a:bodyPr/>
          <a:lstStyle/>
          <a:p>
            <a:r>
              <a:rPr lang="nb-NO" dirty="0"/>
              <a:t>Resultater basert på et forløpsdatasett med en observasjon for hvert semester studentene er under risiko for å falle fra</a:t>
            </a:r>
            <a:r>
              <a:rPr lang="nb-NO" dirty="0" smtClean="0"/>
              <a:t>.</a:t>
            </a:r>
            <a:endParaRPr lang="en-US" dirty="0"/>
          </a:p>
        </p:txBody>
      </p:sp>
      <p:sp>
        <p:nvSpPr>
          <p:cNvPr id="5" name="Footer Placeholder 4"/>
          <p:cNvSpPr>
            <a:spLocks noGrp="1"/>
          </p:cNvSpPr>
          <p:nvPr>
            <p:ph type="ftr" sz="quarter" idx="11"/>
          </p:nvPr>
        </p:nvSpPr>
        <p:spPr/>
        <p:txBody>
          <a:bodyPr/>
          <a:lstStyle/>
          <a:p>
            <a:pPr>
              <a:defRPr/>
            </a:pPr>
            <a:r>
              <a:rPr lang="en-US" smtClean="0"/>
              <a:t>Frafallsprosjekt ISS 2015</a:t>
            </a:r>
            <a:endParaRPr lang="en-US"/>
          </a:p>
        </p:txBody>
      </p:sp>
      <p:sp>
        <p:nvSpPr>
          <p:cNvPr id="6" name="Slide Number Placeholder 5"/>
          <p:cNvSpPr>
            <a:spLocks noGrp="1"/>
          </p:cNvSpPr>
          <p:nvPr>
            <p:ph type="sldNum" sz="quarter" idx="12"/>
          </p:nvPr>
        </p:nvSpPr>
        <p:spPr/>
        <p:txBody>
          <a:bodyPr/>
          <a:lstStyle/>
          <a:p>
            <a:pPr>
              <a:defRPr/>
            </a:pPr>
            <a:fld id="{8F093ED0-4B6A-7844-A6A6-6D9F5FEE78F7}" type="slidenum">
              <a:rPr lang="en-US" smtClean="0"/>
              <a:pPr>
                <a:defRPr/>
              </a:pPr>
              <a:t>4</a:t>
            </a:fld>
            <a:endParaRPr lang="en-US"/>
          </a:p>
        </p:txBody>
      </p:sp>
      <p:pic>
        <p:nvPicPr>
          <p:cNvPr id="5122" name="Picture 2"/>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1131" r="1131"/>
          <a:stretch>
            <a:fillRect/>
          </a:stretch>
        </p:blipFill>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25303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8456612" cy="481263"/>
          </a:xfrm>
        </p:spPr>
        <p:txBody>
          <a:bodyPr>
            <a:normAutofit fontScale="90000"/>
          </a:bodyPr>
          <a:lstStyle/>
          <a:p>
            <a:r>
              <a:rPr lang="nb-NO" dirty="0" smtClean="0"/>
              <a:t>Fra Katrines oppsummering i juni</a:t>
            </a:r>
            <a:endParaRPr lang="nb-NO" dirty="0"/>
          </a:p>
        </p:txBody>
      </p:sp>
      <p:pic>
        <p:nvPicPr>
          <p:cNvPr id="4" name="Content Placeholder 3"/>
          <p:cNvPicPr>
            <a:picLocks noGrp="1" noChangeAspect="1"/>
          </p:cNvPicPr>
          <p:nvPr>
            <p:ph idx="1"/>
          </p:nvPr>
        </p:nvPicPr>
        <p:blipFill>
          <a:blip r:embed="rId2"/>
          <a:stretch>
            <a:fillRect/>
          </a:stretch>
        </p:blipFill>
        <p:spPr>
          <a:xfrm>
            <a:off x="4055467" y="1665985"/>
            <a:ext cx="7299921" cy="3820415"/>
          </a:xfrm>
          <a:prstGeom prst="rect">
            <a:avLst/>
          </a:prstGeom>
        </p:spPr>
      </p:pic>
      <p:sp>
        <p:nvSpPr>
          <p:cNvPr id="5" name="Content Placeholder 4"/>
          <p:cNvSpPr>
            <a:spLocks noGrp="1"/>
          </p:cNvSpPr>
          <p:nvPr>
            <p:ph type="body" sz="half" idx="2"/>
          </p:nvPr>
        </p:nvSpPr>
        <p:spPr>
          <a:xfrm>
            <a:off x="839789" y="2057400"/>
            <a:ext cx="2970212" cy="3811588"/>
          </a:xfrm>
        </p:spPr>
        <p:txBody>
          <a:bodyPr/>
          <a:lstStyle/>
          <a:p>
            <a:r>
              <a:rPr lang="nb-NO" dirty="0" smtClean="0"/>
              <a:t>Hva kan forklare nedgang i frafall på SGO??</a:t>
            </a:r>
          </a:p>
          <a:p>
            <a:pPr marL="285750" indent="-285750">
              <a:buFontTx/>
              <a:buChar char="-"/>
            </a:pPr>
            <a:r>
              <a:rPr lang="nb-NO" dirty="0" smtClean="0"/>
              <a:t>Nytt innføringsemne med aktive læringsformer???</a:t>
            </a:r>
          </a:p>
          <a:p>
            <a:pPr marL="285750" indent="-285750">
              <a:buFontTx/>
              <a:buChar char="-"/>
            </a:pPr>
            <a:endParaRPr lang="nb-NO" dirty="0"/>
          </a:p>
          <a:p>
            <a:r>
              <a:rPr lang="nb-NO" dirty="0" smtClean="0"/>
              <a:t>Hvorfor økning fra 2012 til 2013??</a:t>
            </a:r>
            <a:endParaRPr lang="nb-NO" dirty="0"/>
          </a:p>
        </p:txBody>
      </p:sp>
    </p:spTree>
    <p:extLst>
      <p:ext uri="{BB962C8B-B14F-4D97-AF65-F5344CB8AC3E}">
        <p14:creationId xmlns:p14="http://schemas.microsoft.com/office/powerpoint/2010/main" val="249161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b-NO" dirty="0" smtClean="0"/>
              <a:t>Survey blant de frafalne</a:t>
            </a:r>
            <a:endParaRPr lang="nb-NO" dirty="0"/>
          </a:p>
        </p:txBody>
      </p:sp>
      <p:pic>
        <p:nvPicPr>
          <p:cNvPr id="7" name="Content Placeholder 6"/>
          <p:cNvPicPr>
            <a:picLocks noGrp="1" noChangeAspect="1"/>
          </p:cNvPicPr>
          <p:nvPr>
            <p:ph idx="1"/>
          </p:nvPr>
        </p:nvPicPr>
        <p:blipFill>
          <a:blip r:embed="rId2"/>
          <a:stretch>
            <a:fillRect/>
          </a:stretch>
        </p:blipFill>
        <p:spPr>
          <a:xfrm>
            <a:off x="5183188" y="1108424"/>
            <a:ext cx="6172200" cy="4631626"/>
          </a:xfrm>
          <a:prstGeom prst="rect">
            <a:avLst/>
          </a:prstGeom>
        </p:spPr>
      </p:pic>
      <p:sp>
        <p:nvSpPr>
          <p:cNvPr id="8" name="Text Placeholder 7"/>
          <p:cNvSpPr>
            <a:spLocks noGrp="1"/>
          </p:cNvSpPr>
          <p:nvPr>
            <p:ph type="body" sz="half" idx="2"/>
          </p:nvPr>
        </p:nvSpPr>
        <p:spPr/>
        <p:txBody>
          <a:bodyPr/>
          <a:lstStyle/>
          <a:p>
            <a:r>
              <a:rPr lang="nb-NO" dirty="0" smtClean="0"/>
              <a:t>Innspill fra fritekstfelt</a:t>
            </a:r>
          </a:p>
          <a:p>
            <a:pPr marL="285750" indent="-285750">
              <a:buFontTx/>
              <a:buChar char="-"/>
            </a:pPr>
            <a:r>
              <a:rPr lang="nb-NO" dirty="0" smtClean="0"/>
              <a:t>Bedre informasjon om jobbmuligheter (vektlegges av mange)</a:t>
            </a:r>
          </a:p>
          <a:p>
            <a:pPr marL="285750" indent="-285750">
              <a:buFontTx/>
              <a:buChar char="-"/>
            </a:pPr>
            <a:r>
              <a:rPr lang="nb-NO" dirty="0" smtClean="0"/>
              <a:t>Jeg tror at for min del og flere studenter, så er det at vi ikke forstår hva slags studie vi går til. Er egentlig ikke noe med studieprogrammet å gjøre</a:t>
            </a:r>
          </a:p>
          <a:p>
            <a:pPr marL="285750" indent="-285750">
              <a:buFontTx/>
              <a:buChar char="-"/>
            </a:pPr>
            <a:r>
              <a:rPr lang="nb-NO" dirty="0" smtClean="0"/>
              <a:t>Et bedre sosialt miljø, mindre klasser, arrangerte lesegrupper</a:t>
            </a:r>
          </a:p>
          <a:p>
            <a:pPr marL="285750" indent="-285750">
              <a:buFontTx/>
              <a:buChar char="-"/>
            </a:pPr>
            <a:r>
              <a:rPr lang="nb-NO" dirty="0" err="1" smtClean="0"/>
              <a:t>Hygglige</a:t>
            </a:r>
            <a:r>
              <a:rPr lang="nb-NO" dirty="0" smtClean="0"/>
              <a:t> samlinger mellom studentene og professorene</a:t>
            </a:r>
            <a:endParaRPr lang="nb-NO" dirty="0"/>
          </a:p>
        </p:txBody>
      </p:sp>
    </p:spTree>
    <p:extLst>
      <p:ext uri="{BB962C8B-B14F-4D97-AF65-F5344CB8AC3E}">
        <p14:creationId xmlns:p14="http://schemas.microsoft.com/office/powerpoint/2010/main" val="3978400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Bergensstudie: Et </a:t>
            </a:r>
            <a:r>
              <a:rPr lang="nb-NO" dirty="0" err="1"/>
              <a:t>fravalgsperspektiv</a:t>
            </a:r>
            <a:r>
              <a:rPr lang="nb-NO" dirty="0"/>
              <a:t/>
            </a:r>
            <a:br>
              <a:rPr lang="nb-NO" dirty="0"/>
            </a:br>
            <a:endParaRPr lang="nb-NO" dirty="0"/>
          </a:p>
        </p:txBody>
      </p:sp>
      <p:sp>
        <p:nvSpPr>
          <p:cNvPr id="3" name="Content Placeholder 2"/>
          <p:cNvSpPr>
            <a:spLocks noGrp="1"/>
          </p:cNvSpPr>
          <p:nvPr>
            <p:ph idx="1"/>
          </p:nvPr>
        </p:nvSpPr>
        <p:spPr/>
        <p:txBody>
          <a:bodyPr/>
          <a:lstStyle/>
          <a:p>
            <a:pPr lvl="1"/>
            <a:r>
              <a:rPr lang="nb-NO" dirty="0" smtClean="0"/>
              <a:t>Svært mange begynner på sosiologi for å finne ut om sosiologi «er noe for meg». </a:t>
            </a:r>
          </a:p>
          <a:p>
            <a:pPr lvl="1"/>
            <a:r>
              <a:rPr lang="nb-NO" dirty="0" smtClean="0"/>
              <a:t>Å slutte er hele tiden et aktuelt alternativ og ikke noe som oppleves som dramatisk eller som et nederlag.</a:t>
            </a:r>
          </a:p>
        </p:txBody>
      </p:sp>
    </p:spTree>
    <p:extLst>
      <p:ext uri="{BB962C8B-B14F-4D97-AF65-F5344CB8AC3E}">
        <p14:creationId xmlns:p14="http://schemas.microsoft.com/office/powerpoint/2010/main" val="3913017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Implikasjoner</a:t>
            </a:r>
            <a:endParaRPr lang="nb-NO"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nb-NO" dirty="0"/>
              <a:t>Vi må tilby noe som oppleves som så spennende, relevant og gøy at det blir lite attraktivt å slutte. Fra-velgerne må oppleve at de går glipp av </a:t>
            </a:r>
            <a:r>
              <a:rPr lang="nb-NO" dirty="0" smtClean="0"/>
              <a:t>noe </a:t>
            </a:r>
          </a:p>
          <a:p>
            <a:pPr>
              <a:buFont typeface="Wingdings" panose="05000000000000000000" pitchFamily="2" charset="2"/>
              <a:buChar char="Ø"/>
            </a:pPr>
            <a:r>
              <a:rPr lang="nb-NO" dirty="0" smtClean="0"/>
              <a:t>Rekruttere sterke og motiverte studenter</a:t>
            </a:r>
          </a:p>
          <a:p>
            <a:pPr>
              <a:buFont typeface="Wingdings" panose="05000000000000000000" pitchFamily="2" charset="2"/>
              <a:buChar char="Ø"/>
            </a:pPr>
            <a:r>
              <a:rPr lang="nb-NO" dirty="0" smtClean="0"/>
              <a:t>Rette innsats mot 1. </a:t>
            </a:r>
            <a:r>
              <a:rPr lang="nb-NO" dirty="0" err="1" smtClean="0"/>
              <a:t>årsstudenter</a:t>
            </a:r>
            <a:r>
              <a:rPr lang="nb-NO" dirty="0"/>
              <a:t> </a:t>
            </a:r>
            <a:r>
              <a:rPr lang="nb-NO" dirty="0" smtClean="0"/>
              <a:t>før de velger bort SOS</a:t>
            </a:r>
          </a:p>
          <a:p>
            <a:pPr lvl="1">
              <a:buFont typeface="Wingdings" panose="05000000000000000000" pitchFamily="2" charset="2"/>
              <a:buChar char="Ø"/>
            </a:pPr>
            <a:r>
              <a:rPr lang="nb-NO" dirty="0" smtClean="0"/>
              <a:t>Gode undervisningsopplegg som engasjerer </a:t>
            </a:r>
          </a:p>
          <a:p>
            <a:pPr lvl="1">
              <a:buFont typeface="Wingdings" panose="05000000000000000000" pitchFamily="2" charset="2"/>
              <a:buChar char="Ø"/>
            </a:pPr>
            <a:r>
              <a:rPr lang="nb-NO" dirty="0" smtClean="0"/>
              <a:t>Tydelige på målene for det vi gjør. Hvorfor dette kurset, hvorfor dette opplegget </a:t>
            </a:r>
            <a:r>
              <a:rPr lang="nb-NO" dirty="0" err="1" smtClean="0"/>
              <a:t>osv</a:t>
            </a:r>
            <a:endParaRPr lang="nb-NO" dirty="0" smtClean="0"/>
          </a:p>
          <a:p>
            <a:pPr lvl="1">
              <a:buFont typeface="Wingdings" panose="05000000000000000000" pitchFamily="2" charset="2"/>
              <a:buChar char="Ø"/>
            </a:pPr>
            <a:r>
              <a:rPr lang="nb-NO" dirty="0" smtClean="0"/>
              <a:t>Kan det tenkes at tiltak som gjør siste året mer attraktivt også vil ha effekt for disse?</a:t>
            </a:r>
            <a:endParaRPr lang="nb-NO" dirty="0"/>
          </a:p>
          <a:p>
            <a:endParaRPr lang="nb-NO" dirty="0"/>
          </a:p>
        </p:txBody>
      </p:sp>
    </p:spTree>
    <p:extLst>
      <p:ext uri="{BB962C8B-B14F-4D97-AF65-F5344CB8AC3E}">
        <p14:creationId xmlns:p14="http://schemas.microsoft.com/office/powerpoint/2010/main" val="1037068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b-NO" dirty="0" smtClean="0"/>
              <a:t>Sammenlikning av BA-programmene i sosiologi ved de «gamle» universitetene</a:t>
            </a:r>
            <a:endParaRPr lang="nb-NO" dirty="0"/>
          </a:p>
        </p:txBody>
      </p:sp>
      <p:pic>
        <p:nvPicPr>
          <p:cNvPr id="8" name="Content Placeholder 7"/>
          <p:cNvPicPr>
            <a:picLocks noGrp="1" noChangeAspect="1"/>
          </p:cNvPicPr>
          <p:nvPr>
            <p:ph idx="1"/>
          </p:nvPr>
        </p:nvPicPr>
        <p:blipFill>
          <a:blip r:embed="rId2"/>
          <a:stretch>
            <a:fillRect/>
          </a:stretch>
        </p:blipFill>
        <p:spPr>
          <a:xfrm>
            <a:off x="2833687" y="2182019"/>
            <a:ext cx="6524625" cy="3638550"/>
          </a:xfrm>
          <a:prstGeom prst="rect">
            <a:avLst/>
          </a:prstGeom>
        </p:spPr>
      </p:pic>
    </p:spTree>
    <p:extLst>
      <p:ext uri="{BB962C8B-B14F-4D97-AF65-F5344CB8AC3E}">
        <p14:creationId xmlns:p14="http://schemas.microsoft.com/office/powerpoint/2010/main" val="477259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TotalTime>
  <Words>752</Words>
  <Application>Microsoft Office PowerPoint</Application>
  <PresentationFormat>Widescreen</PresentationFormat>
  <Paragraphs>83</Paragraphs>
  <Slides>17</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17</vt:i4>
      </vt:variant>
    </vt:vector>
  </HeadingPairs>
  <TitlesOfParts>
    <vt:vector size="22" baseType="lpstr">
      <vt:lpstr>Arial</vt:lpstr>
      <vt:lpstr>Calibri</vt:lpstr>
      <vt:lpstr>Calibri Light</vt:lpstr>
      <vt:lpstr>Wingdings</vt:lpstr>
      <vt:lpstr>Office Theme</vt:lpstr>
      <vt:lpstr>BA-programmet</vt:lpstr>
      <vt:lpstr>Formål: En gjennomgang av BA-programmet med særlig vekt på tiltak for gjennomføring</vt:lpstr>
      <vt:lpstr>Noen hovedpunkter fra Nicolais frafallsstudie</vt:lpstr>
      <vt:lpstr>Når i studieløpet frafallet skjer (sosiologi)</vt:lpstr>
      <vt:lpstr>Fra Katrines oppsummering i juni</vt:lpstr>
      <vt:lpstr>Survey blant de frafalne</vt:lpstr>
      <vt:lpstr>Bergensstudie: Et fravalgsperspektiv </vt:lpstr>
      <vt:lpstr>Implikasjoner</vt:lpstr>
      <vt:lpstr>Sammenlikning av BA-programmene i sosiologi ved de «gamle» universitetene</vt:lpstr>
      <vt:lpstr>Verdt å merke seg</vt:lpstr>
      <vt:lpstr>Hva gjør vi?</vt:lpstr>
      <vt:lpstr>Andre ideer</vt:lpstr>
      <vt:lpstr>Vedlegg</vt:lpstr>
      <vt:lpstr>UiO, ISS</vt:lpstr>
      <vt:lpstr>UiB</vt:lpstr>
      <vt:lpstr>NTNU</vt:lpstr>
      <vt:lpstr>UiTø</vt:lpstr>
    </vt:vector>
  </TitlesOfParts>
  <Company>Universitetet i Oslo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BA-programmet</dc:title>
  <dc:creator>Anniken Hagelund</dc:creator>
  <cp:lastModifiedBy>Jord Nylenna</cp:lastModifiedBy>
  <cp:revision>18</cp:revision>
  <cp:lastPrinted>2017-07-27T09:31:07Z</cp:lastPrinted>
  <dcterms:created xsi:type="dcterms:W3CDTF">2017-07-26T13:15:59Z</dcterms:created>
  <dcterms:modified xsi:type="dcterms:W3CDTF">2017-09-06T07:28:31Z</dcterms:modified>
</cp:coreProperties>
</file>