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
  </p:notesMasterIdLst>
  <p:handoutMasterIdLst>
    <p:handoutMasterId r:id="rId14"/>
  </p:handoutMasterIdLst>
  <p:sldIdLst>
    <p:sldId id="273" r:id="rId2"/>
    <p:sldId id="274" r:id="rId3"/>
    <p:sldId id="275" r:id="rId4"/>
    <p:sldId id="276" r:id="rId5"/>
    <p:sldId id="277" r:id="rId6"/>
    <p:sldId id="278" r:id="rId7"/>
    <p:sldId id="279" r:id="rId8"/>
    <p:sldId id="280" r:id="rId9"/>
    <p:sldId id="281" r:id="rId10"/>
    <p:sldId id="282" r:id="rId11"/>
    <p:sldId id="283" r:id="rId12"/>
  </p:sldIdLst>
  <p:sldSz cx="9144000" cy="6858000" type="screen4x3"/>
  <p:notesSz cx="6794500" cy="9906000"/>
  <p:defaultTextStyle>
    <a:defPPr>
      <a:defRPr lang="en-US"/>
    </a:defPPr>
    <a:lvl1pPr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p:defaultTextStyle>
  <p:extLst>
    <p:ext uri="{EFAFB233-063F-42B5-8137-9DF3F51BA10A}">
      <p15:sldGuideLst xmlns:p15="http://schemas.microsoft.com/office/powerpoint/2012/main">
        <p15:guide id="1" orient="horz" pos="2160">
          <p15:clr>
            <a:srgbClr val="A4A3A4"/>
          </p15:clr>
        </p15:guide>
        <p15:guide id="2" pos="672">
          <p15:clr>
            <a:srgbClr val="A4A3A4"/>
          </p15:clr>
        </p15:guide>
        <p15:guide id="3" pos="5472">
          <p15:clr>
            <a:srgbClr val="A4A3A4"/>
          </p15:clr>
        </p15:guide>
        <p15:guide id="4" pos="1008">
          <p15:clr>
            <a:srgbClr val="A4A3A4"/>
          </p15:clr>
        </p15:guide>
        <p15:guide id="5" pos="11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65" autoAdjust="0"/>
  </p:normalViewPr>
  <p:slideViewPr>
    <p:cSldViewPr>
      <p:cViewPr varScale="1">
        <p:scale>
          <a:sx n="68" d="100"/>
          <a:sy n="68" d="100"/>
        </p:scale>
        <p:origin x="3235" y="72"/>
      </p:cViewPr>
      <p:guideLst>
        <p:guide orient="horz" pos="2160"/>
        <p:guide pos="672"/>
        <p:guide pos="5472"/>
        <p:guide pos="1008"/>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530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sz="quarter" idx="1"/>
          </p:nvPr>
        </p:nvSpPr>
        <p:spPr>
          <a:xfrm>
            <a:off x="3848646" y="0"/>
            <a:ext cx="2944283" cy="495300"/>
          </a:xfrm>
          <a:prstGeom prst="rect">
            <a:avLst/>
          </a:prstGeom>
        </p:spPr>
        <p:txBody>
          <a:bodyPr vert="horz" lIns="91440" tIns="45720" rIns="91440" bIns="45720" rtlCol="0"/>
          <a:lstStyle>
            <a:lvl1pPr algn="r">
              <a:defRPr sz="1200"/>
            </a:lvl1pPr>
          </a:lstStyle>
          <a:p>
            <a:pPr>
              <a:defRPr/>
            </a:pPr>
            <a:fld id="{84B06409-07E6-4CBC-8E54-EB5B0D97F25E}" type="datetime1">
              <a:rPr lang="nn-NO" smtClean="0"/>
              <a:t>28.02.2024</a:t>
            </a:fld>
            <a:endParaRPr lang="nb-NO"/>
          </a:p>
        </p:txBody>
      </p:sp>
      <p:sp>
        <p:nvSpPr>
          <p:cNvPr id="4" name="Footer Placeholder 3"/>
          <p:cNvSpPr>
            <a:spLocks noGrp="1"/>
          </p:cNvSpPr>
          <p:nvPr>
            <p:ph type="ftr" sz="quarter" idx="2"/>
          </p:nvPr>
        </p:nvSpPr>
        <p:spPr>
          <a:xfrm>
            <a:off x="1" y="9408980"/>
            <a:ext cx="2944283" cy="495300"/>
          </a:xfrm>
          <a:prstGeom prst="rect">
            <a:avLst/>
          </a:prstGeom>
        </p:spPr>
        <p:txBody>
          <a:bodyPr vert="horz" lIns="91440" tIns="45720" rIns="91440" bIns="45720" rtlCol="0" anchor="b"/>
          <a:lstStyle>
            <a:lvl1pPr algn="l">
              <a:defRPr sz="1200"/>
            </a:lvl1pPr>
          </a:lstStyle>
          <a:p>
            <a:pPr>
              <a:defRPr/>
            </a:pPr>
            <a:endParaRPr lang="nb-NO"/>
          </a:p>
        </p:txBody>
      </p:sp>
      <p:sp>
        <p:nvSpPr>
          <p:cNvPr id="5" name="Slide Number Placeholder 4"/>
          <p:cNvSpPr>
            <a:spLocks noGrp="1"/>
          </p:cNvSpPr>
          <p:nvPr>
            <p:ph type="sldNum" sz="quarter" idx="3"/>
          </p:nvPr>
        </p:nvSpPr>
        <p:spPr>
          <a:xfrm>
            <a:off x="3848646" y="9408980"/>
            <a:ext cx="2944283" cy="495300"/>
          </a:xfrm>
          <a:prstGeom prst="rect">
            <a:avLst/>
          </a:prstGeom>
        </p:spPr>
        <p:txBody>
          <a:bodyPr vert="horz" lIns="91440" tIns="45720" rIns="91440" bIns="45720" rtlCol="0" anchor="b"/>
          <a:lstStyle>
            <a:lvl1pPr algn="r">
              <a:defRPr sz="1200"/>
            </a:lvl1pPr>
          </a:lstStyle>
          <a:p>
            <a:pPr>
              <a:defRPr/>
            </a:pPr>
            <a:fld id="{5B03F546-8088-BC41-A296-B3ED19E1CBA1}" type="slidenum">
              <a:rPr lang="nb-NO"/>
              <a:pPr>
                <a:defRPr/>
              </a:pPr>
              <a:t>‹#›</a:t>
            </a:fld>
            <a:endParaRPr lang="nb-NO"/>
          </a:p>
        </p:txBody>
      </p:sp>
    </p:spTree>
    <p:extLst>
      <p:ext uri="{BB962C8B-B14F-4D97-AF65-F5344CB8AC3E}">
        <p14:creationId xmlns:p14="http://schemas.microsoft.com/office/powerpoint/2010/main" val="294417072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530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idx="1"/>
          </p:nvPr>
        </p:nvSpPr>
        <p:spPr>
          <a:xfrm>
            <a:off x="3848646" y="0"/>
            <a:ext cx="2944283" cy="495300"/>
          </a:xfrm>
          <a:prstGeom prst="rect">
            <a:avLst/>
          </a:prstGeom>
        </p:spPr>
        <p:txBody>
          <a:bodyPr vert="horz" lIns="91440" tIns="45720" rIns="91440" bIns="45720" rtlCol="0"/>
          <a:lstStyle>
            <a:lvl1pPr algn="r">
              <a:defRPr sz="1200"/>
            </a:lvl1pPr>
          </a:lstStyle>
          <a:p>
            <a:pPr>
              <a:defRPr/>
            </a:pPr>
            <a:fld id="{9517420D-B8FF-4CDB-A57F-D0A115C5B38F}" type="datetime1">
              <a:rPr lang="nn-NO" smtClean="0"/>
              <a:t>28.02.2024</a:t>
            </a:fld>
            <a:endParaRPr lang="nb-NO"/>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nb-NO" noProof="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6" name="Footer Placeholder 5"/>
          <p:cNvSpPr>
            <a:spLocks noGrp="1"/>
          </p:cNvSpPr>
          <p:nvPr>
            <p:ph type="ftr" sz="quarter" idx="4"/>
          </p:nvPr>
        </p:nvSpPr>
        <p:spPr>
          <a:xfrm>
            <a:off x="1" y="9408980"/>
            <a:ext cx="2944283" cy="495300"/>
          </a:xfrm>
          <a:prstGeom prst="rect">
            <a:avLst/>
          </a:prstGeom>
        </p:spPr>
        <p:txBody>
          <a:bodyPr vert="horz" lIns="91440" tIns="45720" rIns="91440" bIns="45720" rtlCol="0" anchor="b"/>
          <a:lstStyle>
            <a:lvl1pPr algn="l">
              <a:defRPr sz="1200"/>
            </a:lvl1pPr>
          </a:lstStyle>
          <a:p>
            <a:pPr>
              <a:defRPr/>
            </a:pPr>
            <a:endParaRPr lang="nb-NO"/>
          </a:p>
        </p:txBody>
      </p:sp>
      <p:sp>
        <p:nvSpPr>
          <p:cNvPr id="7" name="Slide Number Placeholder 6"/>
          <p:cNvSpPr>
            <a:spLocks noGrp="1"/>
          </p:cNvSpPr>
          <p:nvPr>
            <p:ph type="sldNum" sz="quarter" idx="5"/>
          </p:nvPr>
        </p:nvSpPr>
        <p:spPr>
          <a:xfrm>
            <a:off x="3848646" y="9408980"/>
            <a:ext cx="2944283" cy="495300"/>
          </a:xfrm>
          <a:prstGeom prst="rect">
            <a:avLst/>
          </a:prstGeom>
        </p:spPr>
        <p:txBody>
          <a:bodyPr vert="horz" lIns="91440" tIns="45720" rIns="91440" bIns="45720" rtlCol="0" anchor="b"/>
          <a:lstStyle>
            <a:lvl1pPr algn="r">
              <a:defRPr sz="1200"/>
            </a:lvl1pPr>
          </a:lstStyle>
          <a:p>
            <a:pPr>
              <a:defRPr/>
            </a:pPr>
            <a:fld id="{111DD330-B576-EF44-B0EC-BD260D7CD23A}" type="slidenum">
              <a:rPr lang="nb-NO"/>
              <a:pPr>
                <a:defRPr/>
              </a:pPr>
              <a:t>‹#›</a:t>
            </a:fld>
            <a:endParaRPr lang="nb-NO"/>
          </a:p>
        </p:txBody>
      </p:sp>
    </p:spTree>
    <p:extLst>
      <p:ext uri="{BB962C8B-B14F-4D97-AF65-F5344CB8AC3E}">
        <p14:creationId xmlns:p14="http://schemas.microsoft.com/office/powerpoint/2010/main" val="193370729"/>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Styreopplæring SV – 1. februar</a:t>
            </a:r>
          </a:p>
          <a:p>
            <a:r>
              <a:rPr lang="nb-NO" dirty="0"/>
              <a:t>Styreopplæring</a:t>
            </a:r>
            <a:r>
              <a:rPr lang="nb-NO" baseline="0" dirty="0"/>
              <a:t> OPA/UiO – 1. mars (</a:t>
            </a:r>
            <a:r>
              <a:rPr lang="nb-NO" baseline="0" dirty="0" err="1"/>
              <a:t>fullteikna</a:t>
            </a:r>
            <a:r>
              <a:rPr lang="nb-NO" baseline="0" dirty="0"/>
              <a:t>)</a:t>
            </a:r>
          </a:p>
          <a:p>
            <a:pPr marL="171450" indent="-171450" fontAlgn="base">
              <a:buFont typeface="Arial" panose="020B0604020202020204" pitchFamily="34" charset="0"/>
              <a:buChar char="•"/>
            </a:pPr>
            <a:r>
              <a:rPr lang="nb-NO" sz="1200" b="0" i="0" kern="1200" dirty="0">
                <a:solidFill>
                  <a:schemeClr val="tx1"/>
                </a:solidFill>
                <a:effectLst/>
                <a:latin typeface="+mn-lt"/>
                <a:ea typeface="ＭＳ Ｐゴシック" charset="-128"/>
                <a:cs typeface="ＭＳ Ｐゴシック" charset="-128"/>
              </a:rPr>
              <a:t>Avklare rollene "eier"/styre/ledelse/administrasjonen</a:t>
            </a:r>
          </a:p>
          <a:p>
            <a:pPr marL="171450" indent="-171450" fontAlgn="base">
              <a:buFont typeface="Arial" panose="020B0604020202020204" pitchFamily="34" charset="0"/>
              <a:buChar char="•"/>
            </a:pPr>
            <a:r>
              <a:rPr lang="nb-NO" sz="1200" b="0" i="0" kern="1200" dirty="0">
                <a:solidFill>
                  <a:schemeClr val="tx1"/>
                </a:solidFill>
                <a:effectLst/>
                <a:latin typeface="+mn-lt"/>
                <a:ea typeface="ＭＳ Ｐゴシック" charset="-128"/>
                <a:cs typeface="ＭＳ Ｐゴシック" charset="-128"/>
              </a:rPr>
              <a:t>Tydeliggjøre styrets mandat og ansvar</a:t>
            </a:r>
          </a:p>
          <a:p>
            <a:pPr marL="171450" indent="-171450" fontAlgn="base">
              <a:buFont typeface="Arial" panose="020B0604020202020204" pitchFamily="34" charset="0"/>
              <a:buChar char="•"/>
            </a:pPr>
            <a:r>
              <a:rPr lang="nb-NO" sz="1200" b="0" i="0" kern="1200" dirty="0">
                <a:solidFill>
                  <a:schemeClr val="tx1"/>
                </a:solidFill>
                <a:effectLst/>
                <a:latin typeface="+mn-lt"/>
                <a:ea typeface="ＭＳ Ｐゴシック" charset="-128"/>
                <a:cs typeface="ＭＳ Ｐゴシック" charset="-128"/>
              </a:rPr>
              <a:t>Tydeliggjøre styremedlemmets ansvar og rolle, kommunikasjon og samhandling</a:t>
            </a:r>
          </a:p>
          <a:p>
            <a:pPr marL="171450" indent="-171450" fontAlgn="base">
              <a:buFont typeface="Arial" panose="020B0604020202020204" pitchFamily="34" charset="0"/>
              <a:buChar char="•"/>
            </a:pPr>
            <a:r>
              <a:rPr lang="nb-NO" sz="1200" b="0" i="0" kern="1200" dirty="0">
                <a:solidFill>
                  <a:schemeClr val="tx1"/>
                </a:solidFill>
                <a:effectLst/>
                <a:latin typeface="+mn-lt"/>
                <a:ea typeface="ＭＳ Ｐゴシック" charset="-128"/>
                <a:cs typeface="ＭＳ Ｐゴシック" charset="-128"/>
              </a:rPr>
              <a:t>Styrke den enkelte i å muliggjøre styret som en læringsarena</a:t>
            </a:r>
          </a:p>
          <a:p>
            <a:pPr marL="171450" indent="-171450" fontAlgn="base">
              <a:buFont typeface="Arial" panose="020B0604020202020204" pitchFamily="34" charset="0"/>
              <a:buChar char="•"/>
            </a:pPr>
            <a:r>
              <a:rPr lang="nb-NO" sz="1200" b="0" i="0" kern="1200" dirty="0">
                <a:solidFill>
                  <a:schemeClr val="tx1"/>
                </a:solidFill>
                <a:effectLst/>
                <a:latin typeface="+mn-lt"/>
                <a:ea typeface="ＭＳ Ｐゴシック" charset="-128"/>
                <a:cs typeface="ＭＳ Ｐゴシック" charset="-128"/>
              </a:rPr>
              <a:t>Styrke den enkelte i hvordan styret kan være et kompetent beslutningsorgan</a:t>
            </a:r>
          </a:p>
          <a:p>
            <a:pPr marL="171450" indent="-171450" fontAlgn="base">
              <a:buFont typeface="Arial" panose="020B0604020202020204" pitchFamily="34" charset="0"/>
              <a:buChar char="•"/>
            </a:pPr>
            <a:r>
              <a:rPr lang="nb-NO" sz="1200" b="0" i="0" kern="1200" dirty="0">
                <a:solidFill>
                  <a:schemeClr val="tx1"/>
                </a:solidFill>
                <a:effectLst/>
                <a:latin typeface="+mn-lt"/>
                <a:ea typeface="ＭＳ Ｐゴシック" charset="-128"/>
                <a:cs typeface="ＭＳ Ｐゴシック" charset="-128"/>
              </a:rPr>
              <a:t>Hvordan øke styremedlemmets bidrag til styrets arbeid</a:t>
            </a:r>
          </a:p>
          <a:p>
            <a:endParaRPr lang="nb-NO" baseline="0" dirty="0"/>
          </a:p>
          <a:p>
            <a:r>
              <a:rPr lang="nb-NO" baseline="0" dirty="0"/>
              <a:t>Repetisjon?</a:t>
            </a:r>
          </a:p>
          <a:p>
            <a:endParaRPr lang="nb-NO" baseline="0" dirty="0"/>
          </a:p>
          <a:p>
            <a:r>
              <a:rPr lang="nb-NO" dirty="0"/>
              <a:t>Ny universitetslov.</a:t>
            </a:r>
          </a:p>
          <a:p>
            <a:r>
              <a:rPr lang="nb-NO" dirty="0"/>
              <a:t>- </a:t>
            </a:r>
            <a:r>
              <a:rPr lang="nb-NO" dirty="0" err="1"/>
              <a:t>bistillingar</a:t>
            </a:r>
            <a:r>
              <a:rPr lang="nb-NO" dirty="0"/>
              <a:t>/</a:t>
            </a:r>
            <a:r>
              <a:rPr lang="nb-NO" dirty="0" err="1"/>
              <a:t>siderverv</a:t>
            </a:r>
            <a:r>
              <a:rPr lang="nb-NO" dirty="0"/>
              <a:t> </a:t>
            </a:r>
            <a:r>
              <a:rPr lang="nb-NO" dirty="0" err="1"/>
              <a:t>kunngjerast</a:t>
            </a:r>
            <a:r>
              <a:rPr lang="nb-NO" dirty="0"/>
              <a:t> og </a:t>
            </a:r>
            <a:r>
              <a:rPr lang="nb-NO" dirty="0" err="1"/>
              <a:t>tilsetjast</a:t>
            </a:r>
            <a:r>
              <a:rPr lang="nb-NO" dirty="0"/>
              <a:t> av styret </a:t>
            </a:r>
            <a:r>
              <a:rPr lang="nb-NO" dirty="0" err="1"/>
              <a:t>sjølv</a:t>
            </a:r>
            <a:r>
              <a:rPr lang="nb-NO" dirty="0"/>
              <a:t> = universitetsstyret</a:t>
            </a:r>
          </a:p>
          <a:p>
            <a:r>
              <a:rPr lang="nb-NO" dirty="0"/>
              <a:t>- Andre?</a:t>
            </a:r>
          </a:p>
          <a:p>
            <a:endParaRPr lang="nb-NO" dirty="0"/>
          </a:p>
          <a:p>
            <a:endParaRPr lang="nb-NO" dirty="0"/>
          </a:p>
        </p:txBody>
      </p:sp>
      <p:sp>
        <p:nvSpPr>
          <p:cNvPr id="4" name="Date Placeholder 3"/>
          <p:cNvSpPr>
            <a:spLocks noGrp="1"/>
          </p:cNvSpPr>
          <p:nvPr>
            <p:ph type="dt" idx="1"/>
          </p:nvPr>
        </p:nvSpPr>
        <p:spPr/>
        <p:txBody>
          <a:bodyPr/>
          <a:lstStyle/>
          <a:p>
            <a:pPr>
              <a:defRPr/>
            </a:pPr>
            <a:fld id="{9517420D-B8FF-4CDB-A57F-D0A115C5B38F}" type="datetime1">
              <a:rPr lang="nn-NO" smtClean="0"/>
              <a:t>28.02.2024</a:t>
            </a:fld>
            <a:endParaRPr lang="nb-NO"/>
          </a:p>
        </p:txBody>
      </p:sp>
      <p:sp>
        <p:nvSpPr>
          <p:cNvPr id="5" name="Slide Number Placeholder 4"/>
          <p:cNvSpPr>
            <a:spLocks noGrp="1"/>
          </p:cNvSpPr>
          <p:nvPr>
            <p:ph type="sldNum" sz="quarter" idx="5"/>
          </p:nvPr>
        </p:nvSpPr>
        <p:spPr/>
        <p:txBody>
          <a:bodyPr/>
          <a:lstStyle/>
          <a:p>
            <a:pPr>
              <a:defRPr/>
            </a:pPr>
            <a:fld id="{111DD330-B576-EF44-B0EC-BD260D7CD23A}" type="slidenum">
              <a:rPr lang="nb-NO" smtClean="0"/>
              <a:pPr>
                <a:defRPr/>
              </a:pPr>
              <a:t>1</a:t>
            </a:fld>
            <a:endParaRPr lang="nb-NO"/>
          </a:p>
        </p:txBody>
      </p:sp>
    </p:spTree>
    <p:extLst>
      <p:ext uri="{BB962C8B-B14F-4D97-AF65-F5344CB8AC3E}">
        <p14:creationId xmlns:p14="http://schemas.microsoft.com/office/powerpoint/2010/main" val="2385782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0000" lnSpcReduction="20000"/>
          </a:bodyPr>
          <a:lstStyle/>
          <a:p>
            <a:pPr marL="285750" indent="-285750">
              <a:lnSpc>
                <a:spcPct val="90000"/>
              </a:lnSpc>
              <a:buFont typeface="Arial" panose="020B0604020202020204" pitchFamily="34" charset="0"/>
              <a:buChar char="•"/>
            </a:pPr>
            <a:r>
              <a:rPr lang="nb-NO" sz="1400" dirty="0"/>
              <a:t>For alle </a:t>
            </a:r>
            <a:r>
              <a:rPr lang="nb-NO" sz="1400" dirty="0" err="1"/>
              <a:t>studietilbod</a:t>
            </a:r>
            <a:r>
              <a:rPr lang="nb-NO" sz="1400" dirty="0"/>
              <a:t> som </a:t>
            </a:r>
            <a:r>
              <a:rPr lang="nb-NO" sz="1400" dirty="0" err="1"/>
              <a:t>leiar</a:t>
            </a:r>
            <a:r>
              <a:rPr lang="nb-NO" sz="1400" dirty="0"/>
              <a:t> fram til </a:t>
            </a:r>
            <a:r>
              <a:rPr lang="nb-NO" sz="1400" dirty="0" err="1"/>
              <a:t>ein</a:t>
            </a:r>
            <a:r>
              <a:rPr lang="nb-NO" sz="1400" dirty="0"/>
              <a:t> grad, skal institutta opprette programråd som er delegert det overordna og koordinerende ansvaret for </a:t>
            </a:r>
            <a:r>
              <a:rPr lang="nb-NO" sz="1400" dirty="0" err="1"/>
              <a:t>studietilbodet</a:t>
            </a:r>
            <a:r>
              <a:rPr lang="nb-NO" sz="1400" dirty="0"/>
              <a:t>. </a:t>
            </a:r>
          </a:p>
          <a:p>
            <a:pPr marL="285750" indent="-285750">
              <a:lnSpc>
                <a:spcPct val="90000"/>
              </a:lnSpc>
              <a:buFont typeface="Arial" panose="020B0604020202020204" pitchFamily="34" charset="0"/>
              <a:buChar char="•"/>
            </a:pPr>
            <a:r>
              <a:rPr lang="nb-NO" sz="1400" dirty="0"/>
              <a:t>Programråda rapporterer til </a:t>
            </a:r>
            <a:r>
              <a:rPr lang="nb-NO" sz="1400" dirty="0" err="1"/>
              <a:t>instituttleiar</a:t>
            </a:r>
            <a:r>
              <a:rPr lang="nb-NO" sz="1400" dirty="0"/>
              <a:t>, som </a:t>
            </a:r>
            <a:r>
              <a:rPr lang="nb-NO" sz="1400" dirty="0" err="1"/>
              <a:t>utnemner</a:t>
            </a:r>
            <a:r>
              <a:rPr lang="nb-NO" sz="1400" dirty="0"/>
              <a:t> </a:t>
            </a:r>
            <a:r>
              <a:rPr lang="nb-NO" sz="1400" dirty="0" err="1"/>
              <a:t>programleiar</a:t>
            </a:r>
            <a:r>
              <a:rPr lang="nb-NO" sz="1400" dirty="0"/>
              <a:t> og medlemmer av programråd </a:t>
            </a:r>
          </a:p>
          <a:p>
            <a:pPr marL="285750" indent="-285750">
              <a:lnSpc>
                <a:spcPct val="90000"/>
              </a:lnSpc>
              <a:buFont typeface="Arial" panose="020B0604020202020204" pitchFamily="34" charset="0"/>
              <a:buChar char="•"/>
            </a:pPr>
            <a:r>
              <a:rPr lang="nb-NO" sz="1400" dirty="0"/>
              <a:t>Programråda skal </a:t>
            </a:r>
            <a:r>
              <a:rPr lang="nb-NO" sz="1400" dirty="0" err="1"/>
              <a:t>settast</a:t>
            </a:r>
            <a:r>
              <a:rPr lang="nb-NO" sz="1400" dirty="0"/>
              <a:t> </a:t>
            </a:r>
            <a:r>
              <a:rPr lang="nb-NO" sz="1400" dirty="0" err="1"/>
              <a:t>saman</a:t>
            </a:r>
            <a:r>
              <a:rPr lang="nb-NO" sz="1400" dirty="0"/>
              <a:t> slik at </a:t>
            </a:r>
            <a:r>
              <a:rPr lang="nb-NO" sz="1400" dirty="0" err="1"/>
              <a:t>dei</a:t>
            </a:r>
            <a:r>
              <a:rPr lang="nb-NO" sz="1400" dirty="0"/>
              <a:t> </a:t>
            </a:r>
            <a:r>
              <a:rPr lang="nb-NO" sz="1400" dirty="0" err="1"/>
              <a:t>speglar</a:t>
            </a:r>
            <a:r>
              <a:rPr lang="nb-NO" sz="1400" dirty="0"/>
              <a:t> fagmiljøa som </a:t>
            </a:r>
            <a:r>
              <a:rPr lang="nb-NO" sz="1400" dirty="0" err="1"/>
              <a:t>deltek</a:t>
            </a:r>
            <a:r>
              <a:rPr lang="nb-NO" sz="1400" dirty="0"/>
              <a:t> i programmet og </a:t>
            </a:r>
            <a:r>
              <a:rPr lang="nb-NO" sz="1400" dirty="0" err="1"/>
              <a:t>sikrar</a:t>
            </a:r>
            <a:r>
              <a:rPr lang="nb-NO" sz="1400" dirty="0"/>
              <a:t> </a:t>
            </a:r>
            <a:r>
              <a:rPr lang="nb-NO" sz="1400" dirty="0" err="1"/>
              <a:t>studentane</a:t>
            </a:r>
            <a:r>
              <a:rPr lang="nb-NO" sz="1400" dirty="0"/>
              <a:t> representasjon</a:t>
            </a:r>
          </a:p>
          <a:p>
            <a:pPr marL="285750" indent="-285750">
              <a:lnSpc>
                <a:spcPct val="90000"/>
              </a:lnSpc>
              <a:buFont typeface="Arial" panose="020B0604020202020204" pitchFamily="34" charset="0"/>
              <a:buChar char="•"/>
            </a:pPr>
            <a:r>
              <a:rPr lang="nb-NO" sz="1400" dirty="0" err="1"/>
              <a:t>Løpande</a:t>
            </a:r>
            <a:r>
              <a:rPr lang="nb-NO" sz="1400" dirty="0"/>
              <a:t> drift av studieprogram er delegert til </a:t>
            </a:r>
            <a:r>
              <a:rPr lang="nb-NO" sz="1400" dirty="0" err="1"/>
              <a:t>programleiar</a:t>
            </a:r>
            <a:endParaRPr lang="nb-NO" sz="1400" dirty="0"/>
          </a:p>
          <a:p>
            <a:r>
              <a:rPr lang="nb-NO" sz="1400" b="1" dirty="0"/>
              <a:t>Programråda rapporterer til </a:t>
            </a:r>
            <a:r>
              <a:rPr lang="nb-NO" sz="1400" b="1" dirty="0" err="1"/>
              <a:t>instituttleiar</a:t>
            </a:r>
            <a:r>
              <a:rPr lang="nb-NO" sz="1400" b="1" dirty="0"/>
              <a:t>  (</a:t>
            </a:r>
            <a:r>
              <a:rPr lang="nb-NO" sz="1400" b="1" dirty="0" err="1"/>
              <a:t>tidl</a:t>
            </a:r>
            <a:r>
              <a:rPr lang="nb-NO" sz="1400" b="1" dirty="0"/>
              <a:t> til</a:t>
            </a:r>
            <a:r>
              <a:rPr lang="nb-NO" sz="1400" b="1" baseline="0" dirty="0"/>
              <a:t> dekan). Det vil </a:t>
            </a:r>
            <a:r>
              <a:rPr lang="nb-NO" sz="1400" b="1" baseline="0" dirty="0" err="1"/>
              <a:t>seie</a:t>
            </a:r>
            <a:r>
              <a:rPr lang="nb-NO" sz="1400" b="1" baseline="0" dirty="0"/>
              <a:t> at det er </a:t>
            </a:r>
            <a:r>
              <a:rPr lang="nb-NO" sz="1400" b="1" baseline="0" dirty="0" err="1"/>
              <a:t>instituttleiar</a:t>
            </a:r>
            <a:r>
              <a:rPr lang="nb-NO" sz="1400" b="1" baseline="0" dirty="0"/>
              <a:t> eller styret som har siste ord. MERK NY ROLLE: STUDIELEIAR</a:t>
            </a:r>
          </a:p>
          <a:p>
            <a:endParaRPr lang="nb-NO" sz="1400" b="1" baseline="0" dirty="0"/>
          </a:p>
          <a:p>
            <a:r>
              <a:rPr lang="nb-NO" sz="1400" b="1" baseline="0" dirty="0" err="1"/>
              <a:t>Defenisjon</a:t>
            </a:r>
            <a:r>
              <a:rPr lang="nb-NO" sz="1400" b="1" baseline="0" dirty="0"/>
              <a:t> av RÅD, </a:t>
            </a:r>
            <a:r>
              <a:rPr lang="nb-NO" sz="1400" b="1" baseline="0" dirty="0" err="1"/>
              <a:t>Jf</a:t>
            </a:r>
            <a:r>
              <a:rPr lang="nb-NO" sz="1400" b="1" baseline="0" dirty="0"/>
              <a:t> Veileder for Bruk av styrer i staten av Juni 2006:</a:t>
            </a:r>
          </a:p>
          <a:p>
            <a:endParaRPr lang="nb-NO" sz="1400" b="1" baseline="0" dirty="0"/>
          </a:p>
          <a:p>
            <a:r>
              <a:rPr lang="nb-NO" sz="1400" dirty="0"/>
              <a:t>1.3 Råd Et råd vil på samme måte som et styre normalt være knyttet til en enkelt institusjon eller virksomhet, men </a:t>
            </a:r>
            <a:r>
              <a:rPr lang="nb-NO" sz="1400" b="1" dirty="0"/>
              <a:t>et råd har ikke beslutningsmyndighet, med mindre det er snakk om et organ som dels fungerer som styre og dels som råd</a:t>
            </a:r>
            <a:r>
              <a:rPr lang="nb-NO" sz="1400" dirty="0"/>
              <a:t>. Et råd for en institusjon vil bare kunne fremme synspunkter vedrørende institusjonens virksomhet. </a:t>
            </a:r>
            <a:r>
              <a:rPr lang="nb-NO" sz="1400" b="1" dirty="0"/>
              <a:t>Institusjonens ledelse og overordnet myndighet vil stå fritt i om den vil legge disse synspunktene til grunn </a:t>
            </a:r>
            <a:r>
              <a:rPr lang="nb-NO" sz="1400" dirty="0"/>
              <a:t>for virksomheten. </a:t>
            </a:r>
            <a:endParaRPr lang="nb-NO" sz="1400" b="1" baseline="0" dirty="0"/>
          </a:p>
          <a:p>
            <a:endParaRPr lang="nb-NO" sz="1400" b="1" baseline="0" dirty="0"/>
          </a:p>
          <a:p>
            <a:r>
              <a:rPr lang="nb-NO" sz="1400" b="1" baseline="0" dirty="0"/>
              <a:t>Fakultetet har framleis </a:t>
            </a:r>
            <a:r>
              <a:rPr lang="nb-NO" sz="1400" b="1" baseline="0" dirty="0" err="1"/>
              <a:t>eit</a:t>
            </a:r>
            <a:r>
              <a:rPr lang="nb-NO" sz="1400" b="1" baseline="0" dirty="0"/>
              <a:t> ansvar for total studieportefølje: studiedekan – forum for studiespørsmål</a:t>
            </a:r>
          </a:p>
          <a:p>
            <a:endParaRPr lang="nb-NO" sz="1400" b="1" baseline="0" dirty="0"/>
          </a:p>
          <a:p>
            <a:r>
              <a:rPr lang="nb-NO" sz="1400" dirty="0"/>
              <a:t>Kva med </a:t>
            </a:r>
            <a:r>
              <a:rPr lang="nb-NO" sz="1400" dirty="0" err="1"/>
              <a:t>tverrfaglege</a:t>
            </a:r>
            <a:r>
              <a:rPr lang="nb-NO" sz="1400" dirty="0"/>
              <a:t> program - </a:t>
            </a:r>
            <a:r>
              <a:rPr lang="nb-NO" sz="1400" dirty="0" err="1"/>
              <a:t>korleis</a:t>
            </a:r>
            <a:r>
              <a:rPr lang="nb-NO" sz="1400" dirty="0"/>
              <a:t> sikre reell tverrfaglighet - </a:t>
            </a:r>
            <a:r>
              <a:rPr lang="nb-NO" sz="1400" dirty="0" err="1"/>
              <a:t>vidareutvikling</a:t>
            </a:r>
            <a:r>
              <a:rPr lang="nb-NO" sz="1400" dirty="0"/>
              <a:t> av </a:t>
            </a:r>
            <a:r>
              <a:rPr lang="nb-NO" sz="1400" dirty="0" err="1"/>
              <a:t>tverrfaglege</a:t>
            </a:r>
            <a:r>
              <a:rPr lang="nb-NO" sz="1400" dirty="0"/>
              <a:t> </a:t>
            </a:r>
            <a:r>
              <a:rPr lang="nb-NO" sz="1400" dirty="0" err="1"/>
              <a:t>tilbod</a:t>
            </a:r>
            <a:r>
              <a:rPr lang="nb-NO" sz="1400" dirty="0"/>
              <a:t>?</a:t>
            </a:r>
          </a:p>
          <a:p>
            <a:r>
              <a:rPr lang="nb-NO" sz="1400" dirty="0" err="1"/>
              <a:t>Korleis</a:t>
            </a:r>
            <a:r>
              <a:rPr lang="nb-NO" sz="1400" dirty="0"/>
              <a:t> sikre at </a:t>
            </a:r>
            <a:r>
              <a:rPr lang="nb-NO" sz="1400" dirty="0" err="1"/>
              <a:t>tverrfagl</a:t>
            </a:r>
            <a:r>
              <a:rPr lang="nb-NO" sz="1400" dirty="0"/>
              <a:t>. </a:t>
            </a:r>
            <a:r>
              <a:rPr lang="nb-NO" sz="1400" dirty="0" err="1"/>
              <a:t>ikkje</a:t>
            </a:r>
            <a:r>
              <a:rPr lang="nb-NO" sz="1400" dirty="0"/>
              <a:t> vert ofra straks økonomien er streng?</a:t>
            </a:r>
          </a:p>
          <a:p>
            <a:endParaRPr lang="nb-NO" sz="1400" dirty="0"/>
          </a:p>
          <a:p>
            <a:r>
              <a:rPr lang="nb-NO" sz="1400" dirty="0" err="1"/>
              <a:t>Korleis</a:t>
            </a:r>
            <a:r>
              <a:rPr lang="nb-NO" sz="1400" baseline="0" dirty="0"/>
              <a:t> er ansvarsdelinga mellom styret/</a:t>
            </a:r>
            <a:r>
              <a:rPr lang="nb-NO" sz="1400" baseline="0" dirty="0" err="1"/>
              <a:t>instuituttleiar</a:t>
            </a:r>
            <a:r>
              <a:rPr lang="nb-NO" sz="1400" baseline="0" dirty="0"/>
              <a:t> (som </a:t>
            </a:r>
            <a:r>
              <a:rPr lang="nb-NO" sz="1400" baseline="0" dirty="0" err="1"/>
              <a:t>sit</a:t>
            </a:r>
            <a:r>
              <a:rPr lang="nb-NO" sz="1400" baseline="0" dirty="0"/>
              <a:t> på </a:t>
            </a:r>
            <a:r>
              <a:rPr lang="nb-NO" sz="1400" baseline="0" dirty="0" err="1"/>
              <a:t>ressursane</a:t>
            </a:r>
            <a:r>
              <a:rPr lang="nb-NO" sz="1400" baseline="0" dirty="0"/>
              <a:t>) og programråd ?</a:t>
            </a:r>
          </a:p>
          <a:p>
            <a:endParaRPr lang="nb-NO" sz="1400" baseline="0" dirty="0"/>
          </a:p>
          <a:p>
            <a:endParaRPr lang="nb-NO" sz="1400" dirty="0"/>
          </a:p>
          <a:p>
            <a:endParaRPr lang="nb-NO" dirty="0"/>
          </a:p>
        </p:txBody>
      </p:sp>
      <p:sp>
        <p:nvSpPr>
          <p:cNvPr id="4" name="Plassholder for dato 3"/>
          <p:cNvSpPr>
            <a:spLocks noGrp="1"/>
          </p:cNvSpPr>
          <p:nvPr>
            <p:ph type="dt" idx="10"/>
          </p:nvPr>
        </p:nvSpPr>
        <p:spPr/>
        <p:txBody>
          <a:bodyPr/>
          <a:lstStyle/>
          <a:p>
            <a:pPr>
              <a:defRPr/>
            </a:pPr>
            <a:fld id="{9517420D-B8FF-4CDB-A57F-D0A115C5B38F}"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10</a:t>
            </a:fld>
            <a:endParaRPr lang="nb-NO"/>
          </a:p>
        </p:txBody>
      </p:sp>
    </p:spTree>
    <p:extLst>
      <p:ext uri="{BB962C8B-B14F-4D97-AF65-F5344CB8AC3E}">
        <p14:creationId xmlns:p14="http://schemas.microsoft.com/office/powerpoint/2010/main" val="2167862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Date Placeholder 3"/>
          <p:cNvSpPr>
            <a:spLocks noGrp="1"/>
          </p:cNvSpPr>
          <p:nvPr>
            <p:ph type="dt" idx="10"/>
          </p:nvPr>
        </p:nvSpPr>
        <p:spPr/>
        <p:txBody>
          <a:bodyPr/>
          <a:lstStyle/>
          <a:p>
            <a:pPr>
              <a:defRPr/>
            </a:pPr>
            <a:fld id="{9517420D-B8FF-4CDB-A57F-D0A115C5B38F}" type="datetime1">
              <a:rPr lang="nn-NO" smtClean="0"/>
              <a:t>28.02.2024</a:t>
            </a:fld>
            <a:endParaRPr lang="nb-NO"/>
          </a:p>
        </p:txBody>
      </p:sp>
      <p:sp>
        <p:nvSpPr>
          <p:cNvPr id="5" name="Slide Number Placeholder 4"/>
          <p:cNvSpPr>
            <a:spLocks noGrp="1"/>
          </p:cNvSpPr>
          <p:nvPr>
            <p:ph type="sldNum" sz="quarter" idx="11"/>
          </p:nvPr>
        </p:nvSpPr>
        <p:spPr/>
        <p:txBody>
          <a:bodyPr/>
          <a:lstStyle/>
          <a:p>
            <a:pPr>
              <a:defRPr/>
            </a:pPr>
            <a:fld id="{111DD330-B576-EF44-B0EC-BD260D7CD23A}" type="slidenum">
              <a:rPr lang="nb-NO" smtClean="0"/>
              <a:pPr>
                <a:defRPr/>
              </a:pPr>
              <a:t>11</a:t>
            </a:fld>
            <a:endParaRPr lang="nb-NO"/>
          </a:p>
        </p:txBody>
      </p:sp>
    </p:spTree>
    <p:extLst>
      <p:ext uri="{BB962C8B-B14F-4D97-AF65-F5344CB8AC3E}">
        <p14:creationId xmlns:p14="http://schemas.microsoft.com/office/powerpoint/2010/main" val="36135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7500" lnSpcReduction="20000"/>
          </a:bodyPr>
          <a:lstStyle/>
          <a:p>
            <a:pPr marL="228600" indent="-228600">
              <a:buAutoNum type="arabicPeriod"/>
            </a:pPr>
            <a:r>
              <a:rPr lang="nb-NO" sz="1400" dirty="0"/>
              <a:t> Gerhardsen - Første </a:t>
            </a:r>
            <a:r>
              <a:rPr lang="nb-NO" sz="1400" dirty="0" err="1"/>
              <a:t>Utgåve</a:t>
            </a:r>
            <a:r>
              <a:rPr lang="nb-NO" sz="1400" dirty="0"/>
              <a:t> i 1931: Mest til forretningsorden i</a:t>
            </a:r>
            <a:r>
              <a:rPr lang="nb-NO" sz="1400" baseline="0" dirty="0"/>
              <a:t> møte, </a:t>
            </a:r>
            <a:r>
              <a:rPr lang="nb-NO" sz="1400" baseline="0" dirty="0" err="1"/>
              <a:t>avstemningreglar</a:t>
            </a:r>
            <a:r>
              <a:rPr lang="nb-NO" sz="1400" baseline="0" dirty="0"/>
              <a:t>, for </a:t>
            </a:r>
            <a:r>
              <a:rPr lang="nb-NO" sz="1400" baseline="0" dirty="0" err="1"/>
              <a:t>tillitsvalde</a:t>
            </a:r>
            <a:r>
              <a:rPr lang="nb-NO" sz="1400" baseline="0" dirty="0"/>
              <a:t>, </a:t>
            </a:r>
            <a:r>
              <a:rPr lang="nb-NO" sz="1400" baseline="0" dirty="0" err="1"/>
              <a:t>foreiningar</a:t>
            </a:r>
            <a:r>
              <a:rPr lang="nb-NO" sz="1400" baseline="0" dirty="0"/>
              <a:t> og lag</a:t>
            </a:r>
            <a:endParaRPr lang="nb-NO" sz="1400" dirty="0"/>
          </a:p>
          <a:p>
            <a:pPr marL="228600" indent="-228600">
              <a:buAutoNum type="arabicPeriod"/>
            </a:pPr>
            <a:r>
              <a:rPr lang="nb-NO" sz="1400" dirty="0"/>
              <a:t>Gulli, Standal og </a:t>
            </a:r>
            <a:r>
              <a:rPr lang="nb-NO" sz="1400" dirty="0" err="1"/>
              <a:t>StaNDAL</a:t>
            </a:r>
            <a:r>
              <a:rPr lang="nb-NO" sz="1400" dirty="0"/>
              <a:t>. - Første </a:t>
            </a:r>
            <a:r>
              <a:rPr lang="nb-NO" sz="1400" dirty="0" err="1"/>
              <a:t>utgåve</a:t>
            </a:r>
            <a:r>
              <a:rPr lang="nb-NO" sz="1400" dirty="0"/>
              <a:t> i 2013, </a:t>
            </a:r>
            <a:r>
              <a:rPr lang="nb-NO" sz="1400" dirty="0" err="1"/>
              <a:t>no</a:t>
            </a:r>
            <a:r>
              <a:rPr lang="nb-NO" sz="1400" dirty="0"/>
              <a:t> i 6 eller 7. </a:t>
            </a:r>
            <a:r>
              <a:rPr lang="nb-NO" sz="1400" dirty="0" err="1"/>
              <a:t>utgåve</a:t>
            </a:r>
            <a:r>
              <a:rPr lang="nb-NO" sz="1400" dirty="0"/>
              <a:t>:</a:t>
            </a:r>
            <a:r>
              <a:rPr lang="nb-NO" sz="1400" baseline="0" dirty="0"/>
              <a:t> Styrearbeid generelt m/</a:t>
            </a:r>
            <a:r>
              <a:rPr lang="nb-NO" sz="1400" baseline="0" dirty="0" err="1"/>
              <a:t>utg</a:t>
            </a:r>
            <a:r>
              <a:rPr lang="nb-NO" sz="1400" baseline="0" dirty="0"/>
              <a:t> p i aksjelova – </a:t>
            </a:r>
            <a:r>
              <a:rPr lang="nb-NO" sz="1400" b="1" baseline="0" dirty="0" err="1"/>
              <a:t>referanselov</a:t>
            </a:r>
            <a:r>
              <a:rPr lang="nb-NO" sz="1400" b="1" baseline="0" dirty="0"/>
              <a:t> for organisering av styrearbeid</a:t>
            </a:r>
            <a:r>
              <a:rPr lang="nb-NO" sz="1400" baseline="0" dirty="0"/>
              <a:t>.</a:t>
            </a:r>
          </a:p>
          <a:p>
            <a:pPr marL="228600" indent="-228600">
              <a:buAutoNum type="arabicPeriod"/>
            </a:pPr>
            <a:r>
              <a:rPr lang="nb-NO" sz="1400" baseline="0" dirty="0"/>
              <a:t>Bruk av styrer i staten – en veileder – Juni 2006, Fornyings og administrasjonsdepartementet</a:t>
            </a:r>
            <a:endParaRPr lang="nb-NO" sz="1400" dirty="0"/>
          </a:p>
          <a:p>
            <a:pPr marL="228600" indent="-228600">
              <a:buAutoNum type="arabicPeriod"/>
            </a:pPr>
            <a:endParaRPr lang="nb-NO" sz="1400" dirty="0"/>
          </a:p>
          <a:p>
            <a:r>
              <a:rPr lang="nb-NO" sz="1400" dirty="0">
                <a:latin typeface="Arial" pitchFamily="34" charset="0"/>
                <a:cs typeface="Arial" pitchFamily="34" charset="0"/>
              </a:rPr>
              <a:t>I henhold til Aksjelovens §</a:t>
            </a:r>
            <a:r>
              <a:rPr lang="nb-NO" sz="1400" baseline="0" dirty="0">
                <a:latin typeface="Arial" pitchFamily="34" charset="0"/>
                <a:cs typeface="Arial" pitchFamily="34" charset="0"/>
              </a:rPr>
              <a:t> 6-14 </a:t>
            </a:r>
            <a:r>
              <a:rPr lang="nb-NO" sz="1400" dirty="0" err="1">
                <a:latin typeface="Arial" pitchFamily="34" charset="0"/>
                <a:cs typeface="Arial" pitchFamily="34" charset="0"/>
              </a:rPr>
              <a:t>forvaltar</a:t>
            </a:r>
            <a:r>
              <a:rPr lang="nb-NO" sz="1400" dirty="0">
                <a:latin typeface="Arial" pitchFamily="34" charset="0"/>
                <a:cs typeface="Arial" pitchFamily="34" charset="0"/>
              </a:rPr>
              <a:t> (</a:t>
            </a:r>
            <a:r>
              <a:rPr lang="nb-NO" sz="1400" dirty="0" err="1">
                <a:latin typeface="Arial" pitchFamily="34" charset="0"/>
                <a:cs typeface="Arial" pitchFamily="34" charset="0"/>
              </a:rPr>
              <a:t>leiar</a:t>
            </a:r>
            <a:r>
              <a:rPr lang="nb-NO" sz="1400" dirty="0">
                <a:latin typeface="Arial" pitchFamily="34" charset="0"/>
                <a:cs typeface="Arial" pitchFamily="34" charset="0"/>
              </a:rPr>
              <a:t>)</a:t>
            </a:r>
            <a:r>
              <a:rPr lang="nb-NO" sz="1400" baseline="0" dirty="0">
                <a:latin typeface="Arial" pitchFamily="34" charset="0"/>
                <a:cs typeface="Arial" pitchFamily="34" charset="0"/>
              </a:rPr>
              <a:t> styret </a:t>
            </a:r>
            <a:r>
              <a:rPr lang="nb-NO" sz="1400" baseline="0" dirty="0" err="1">
                <a:latin typeface="Arial" pitchFamily="34" charset="0"/>
                <a:cs typeface="Arial" pitchFamily="34" charset="0"/>
              </a:rPr>
              <a:t>verksemda</a:t>
            </a:r>
            <a:r>
              <a:rPr lang="nb-NO" sz="1400" baseline="0" dirty="0">
                <a:latin typeface="Arial" pitchFamily="34" charset="0"/>
                <a:cs typeface="Arial" pitchFamily="34" charset="0"/>
              </a:rPr>
              <a:t> eller selskapet og delegerer </a:t>
            </a:r>
            <a:r>
              <a:rPr lang="nb-NO" sz="1400" baseline="0" dirty="0" err="1">
                <a:latin typeface="Arial" pitchFamily="34" charset="0"/>
                <a:cs typeface="Arial" pitchFamily="34" charset="0"/>
              </a:rPr>
              <a:t>dagleg</a:t>
            </a:r>
            <a:r>
              <a:rPr lang="nb-NO" sz="1400" baseline="0" dirty="0">
                <a:latin typeface="Arial" pitchFamily="34" charset="0"/>
                <a:cs typeface="Arial" pitchFamily="34" charset="0"/>
              </a:rPr>
              <a:t> leiing til </a:t>
            </a:r>
            <a:r>
              <a:rPr lang="nb-NO" sz="1400" baseline="0" dirty="0" err="1">
                <a:latin typeface="Arial" pitchFamily="34" charset="0"/>
                <a:cs typeface="Arial" pitchFamily="34" charset="0"/>
              </a:rPr>
              <a:t>dagleg</a:t>
            </a:r>
            <a:r>
              <a:rPr lang="nb-NO" sz="1400" baseline="0" dirty="0">
                <a:latin typeface="Arial" pitchFamily="34" charset="0"/>
                <a:cs typeface="Arial" pitchFamily="34" charset="0"/>
              </a:rPr>
              <a:t> </a:t>
            </a:r>
            <a:r>
              <a:rPr lang="nb-NO" sz="1400" baseline="0" dirty="0" err="1">
                <a:latin typeface="Arial" pitchFamily="34" charset="0"/>
                <a:cs typeface="Arial" pitchFamily="34" charset="0"/>
              </a:rPr>
              <a:t>leiar</a:t>
            </a:r>
            <a:r>
              <a:rPr lang="nb-NO" sz="1400" baseline="0" dirty="0">
                <a:latin typeface="Arial" pitchFamily="34" charset="0"/>
                <a:cs typeface="Arial" pitchFamily="34" charset="0"/>
              </a:rPr>
              <a:t>. </a:t>
            </a:r>
          </a:p>
          <a:p>
            <a:r>
              <a:rPr lang="nb-NO" sz="1400" baseline="0" dirty="0">
                <a:latin typeface="Arial" pitchFamily="34" charset="0"/>
                <a:cs typeface="Arial" pitchFamily="34" charset="0"/>
              </a:rPr>
              <a:t>Ei ordning med </a:t>
            </a:r>
            <a:r>
              <a:rPr lang="nb-NO" sz="1400" baseline="0" dirty="0" err="1">
                <a:latin typeface="Arial" pitchFamily="34" charset="0"/>
                <a:cs typeface="Arial" pitchFamily="34" charset="0"/>
              </a:rPr>
              <a:t>arbeidande</a:t>
            </a:r>
            <a:r>
              <a:rPr lang="nb-NO" sz="1400" baseline="0" dirty="0">
                <a:latin typeface="Arial" pitchFamily="34" charset="0"/>
                <a:cs typeface="Arial" pitchFamily="34" charset="0"/>
              </a:rPr>
              <a:t> </a:t>
            </a:r>
            <a:r>
              <a:rPr lang="nb-NO" sz="1400" baseline="0" dirty="0" err="1">
                <a:latin typeface="Arial" pitchFamily="34" charset="0"/>
                <a:cs typeface="Arial" pitchFamily="34" charset="0"/>
              </a:rPr>
              <a:t>styreleiarar</a:t>
            </a:r>
            <a:r>
              <a:rPr lang="nb-NO" sz="1400" baseline="0" dirty="0">
                <a:latin typeface="Arial" pitchFamily="34" charset="0"/>
                <a:cs typeface="Arial" pitchFamily="34" charset="0"/>
              </a:rPr>
              <a:t> vert </a:t>
            </a:r>
            <a:r>
              <a:rPr lang="nb-NO" sz="1400" baseline="0" dirty="0" err="1">
                <a:latin typeface="Arial" pitchFamily="34" charset="0"/>
                <a:cs typeface="Arial" pitchFamily="34" charset="0"/>
              </a:rPr>
              <a:t>vanlegvis</a:t>
            </a:r>
            <a:r>
              <a:rPr lang="nb-NO" sz="1400" baseline="0" dirty="0">
                <a:latin typeface="Arial" pitchFamily="34" charset="0"/>
                <a:cs typeface="Arial" pitchFamily="34" charset="0"/>
              </a:rPr>
              <a:t> sett på som uheldig, fordi </a:t>
            </a:r>
            <a:r>
              <a:rPr lang="nb-NO" sz="1400" baseline="0" dirty="0" err="1">
                <a:latin typeface="Arial" pitchFamily="34" charset="0"/>
                <a:cs typeface="Arial" pitchFamily="34" charset="0"/>
              </a:rPr>
              <a:t>ein</a:t>
            </a:r>
            <a:r>
              <a:rPr lang="nb-NO" sz="1400" baseline="0" dirty="0">
                <a:latin typeface="Arial" pitchFamily="34" charset="0"/>
                <a:cs typeface="Arial" pitchFamily="34" charset="0"/>
              </a:rPr>
              <a:t> anser det som </a:t>
            </a:r>
            <a:r>
              <a:rPr lang="nb-NO" sz="1400" baseline="0" dirty="0" err="1">
                <a:latin typeface="Arial" pitchFamily="34" charset="0"/>
                <a:cs typeface="Arial" pitchFamily="34" charset="0"/>
              </a:rPr>
              <a:t>naudsynt</a:t>
            </a:r>
            <a:r>
              <a:rPr lang="nb-NO" sz="1400" baseline="0" dirty="0">
                <a:latin typeface="Arial" pitchFamily="34" charset="0"/>
                <a:cs typeface="Arial" pitchFamily="34" charset="0"/>
              </a:rPr>
              <a:t> at det er </a:t>
            </a:r>
            <a:r>
              <a:rPr lang="nb-NO" sz="1400" baseline="0" dirty="0" err="1">
                <a:latin typeface="Arial" pitchFamily="34" charset="0"/>
                <a:cs typeface="Arial" pitchFamily="34" charset="0"/>
              </a:rPr>
              <a:t>eit</a:t>
            </a:r>
            <a:r>
              <a:rPr lang="nb-NO" sz="1400" baseline="0" dirty="0">
                <a:latin typeface="Arial" pitchFamily="34" charset="0"/>
                <a:cs typeface="Arial" pitchFamily="34" charset="0"/>
              </a:rPr>
              <a:t> klart  </a:t>
            </a:r>
            <a:r>
              <a:rPr lang="nb-NO" sz="1400" baseline="0" dirty="0" err="1">
                <a:latin typeface="Arial" pitchFamily="34" charset="0"/>
                <a:cs typeface="Arial" pitchFamily="34" charset="0"/>
              </a:rPr>
              <a:t>skilje</a:t>
            </a:r>
            <a:r>
              <a:rPr lang="nb-NO" sz="1400" baseline="0" dirty="0">
                <a:latin typeface="Arial" pitchFamily="34" charset="0"/>
                <a:cs typeface="Arial" pitchFamily="34" charset="0"/>
              </a:rPr>
              <a:t> mellom </a:t>
            </a:r>
            <a:r>
              <a:rPr lang="nb-NO" sz="1400" baseline="0" dirty="0" err="1">
                <a:latin typeface="Arial" pitchFamily="34" charset="0"/>
                <a:cs typeface="Arial" pitchFamily="34" charset="0"/>
              </a:rPr>
              <a:t>dagleg</a:t>
            </a:r>
            <a:r>
              <a:rPr lang="nb-NO" sz="1400" baseline="0" dirty="0">
                <a:latin typeface="Arial" pitchFamily="34" charset="0"/>
                <a:cs typeface="Arial" pitchFamily="34" charset="0"/>
              </a:rPr>
              <a:t> </a:t>
            </a:r>
            <a:r>
              <a:rPr lang="nb-NO" sz="1400" baseline="0" dirty="0" err="1">
                <a:latin typeface="Arial" pitchFamily="34" charset="0"/>
                <a:cs typeface="Arial" pitchFamily="34" charset="0"/>
              </a:rPr>
              <a:t>leiar</a:t>
            </a:r>
            <a:r>
              <a:rPr lang="nb-NO" sz="1400" baseline="0" dirty="0">
                <a:latin typeface="Arial" pitchFamily="34" charset="0"/>
                <a:cs typeface="Arial" pitchFamily="34" charset="0"/>
              </a:rPr>
              <a:t> sitt driftsansvar og styret sin overvåking/kontrollfunksjon.</a:t>
            </a:r>
          </a:p>
          <a:p>
            <a:endParaRPr lang="nb-NO" sz="1400" baseline="0" dirty="0">
              <a:latin typeface="Arial" pitchFamily="34" charset="0"/>
              <a:cs typeface="Arial" pitchFamily="34" charset="0"/>
            </a:endParaRPr>
          </a:p>
          <a:p>
            <a:r>
              <a:rPr lang="nb-NO" sz="1400" baseline="0" dirty="0">
                <a:latin typeface="Arial" pitchFamily="34" charset="0"/>
                <a:cs typeface="Arial" pitchFamily="34" charset="0"/>
              </a:rPr>
              <a:t>Svært </a:t>
            </a:r>
            <a:r>
              <a:rPr lang="nb-NO" sz="1400" baseline="0" dirty="0" err="1">
                <a:latin typeface="Arial" pitchFamily="34" charset="0"/>
                <a:cs typeface="Arial" pitchFamily="34" charset="0"/>
              </a:rPr>
              <a:t>mykje</a:t>
            </a:r>
            <a:r>
              <a:rPr lang="nb-NO" sz="1400" baseline="0" dirty="0">
                <a:latin typeface="Arial" pitchFamily="34" charset="0"/>
                <a:cs typeface="Arial" pitchFamily="34" charset="0"/>
              </a:rPr>
              <a:t> av det som står i Gulli og Co om godt </a:t>
            </a:r>
            <a:r>
              <a:rPr lang="nb-NO" sz="1400" baseline="0" dirty="0" err="1">
                <a:latin typeface="Arial" pitchFamily="34" charset="0"/>
                <a:cs typeface="Arial" pitchFamily="34" charset="0"/>
              </a:rPr>
              <a:t>styreabeid</a:t>
            </a:r>
            <a:r>
              <a:rPr lang="nb-NO" sz="1400" baseline="0" dirty="0">
                <a:latin typeface="Arial" pitchFamily="34" charset="0"/>
                <a:cs typeface="Arial" pitchFamily="34" charset="0"/>
              </a:rPr>
              <a:t> er overførbart MEN</a:t>
            </a:r>
          </a:p>
          <a:p>
            <a:endParaRPr lang="nb-NO" sz="1400" baseline="0" dirty="0">
              <a:latin typeface="Arial" pitchFamily="34" charset="0"/>
              <a:cs typeface="Arial"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400" baseline="0" dirty="0">
                <a:latin typeface="Arial" pitchFamily="34" charset="0"/>
                <a:cs typeface="Arial" pitchFamily="34" charset="0"/>
              </a:rPr>
              <a:t>ISS er </a:t>
            </a:r>
            <a:r>
              <a:rPr lang="nb-NO" sz="1400" baseline="0" dirty="0" err="1">
                <a:latin typeface="Arial" pitchFamily="34" charset="0"/>
                <a:cs typeface="Arial" pitchFamily="34" charset="0"/>
              </a:rPr>
              <a:t>ikkje</a:t>
            </a:r>
            <a:r>
              <a:rPr lang="nb-NO" sz="1400" baseline="0" dirty="0">
                <a:latin typeface="Arial" pitchFamily="34" charset="0"/>
                <a:cs typeface="Arial" pitchFamily="34" charset="0"/>
              </a:rPr>
              <a:t> ei </a:t>
            </a:r>
            <a:r>
              <a:rPr lang="nb-NO" sz="1400" baseline="0" dirty="0" err="1">
                <a:latin typeface="Arial" pitchFamily="34" charset="0"/>
                <a:cs typeface="Arial" pitchFamily="34" charset="0"/>
              </a:rPr>
              <a:t>verksemd</a:t>
            </a:r>
            <a:r>
              <a:rPr lang="nb-NO" sz="1400" baseline="0" dirty="0">
                <a:latin typeface="Arial" pitchFamily="34" charset="0"/>
                <a:cs typeface="Arial" pitchFamily="34" charset="0"/>
              </a:rPr>
              <a:t> i aksjelova sin forstand. Universitetslova legg ansvaret for universitetet på universitetsstyret. Universitetslova </a:t>
            </a:r>
            <a:r>
              <a:rPr lang="nb-NO" sz="1400" baseline="0" dirty="0" err="1">
                <a:latin typeface="Arial" pitchFamily="34" charset="0"/>
                <a:cs typeface="Arial" pitchFamily="34" charset="0"/>
              </a:rPr>
              <a:t>opnar</a:t>
            </a:r>
            <a:r>
              <a:rPr lang="nb-NO" sz="1400" baseline="0" dirty="0">
                <a:latin typeface="Arial" pitchFamily="34" charset="0"/>
                <a:cs typeface="Arial" pitchFamily="34" charset="0"/>
              </a:rPr>
              <a:t> for delegasjon til «andre ved institusjonen».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sz="1400" baseline="0" dirty="0">
              <a:latin typeface="Arial" pitchFamily="34" charset="0"/>
              <a:cs typeface="Arial"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400" baseline="0" dirty="0">
                <a:latin typeface="Arial" pitchFamily="34" charset="0"/>
                <a:cs typeface="Arial" pitchFamily="34" charset="0"/>
              </a:rPr>
              <a:t>Universitetslova seier også at «</a:t>
            </a:r>
            <a:r>
              <a:rPr lang="nb-NO" sz="1400" b="0" i="0" u="none" strike="noStrike" kern="1200" dirty="0">
                <a:solidFill>
                  <a:schemeClr val="tx1"/>
                </a:solidFill>
                <a:effectLst/>
                <a:latin typeface="+mn-lt"/>
                <a:ea typeface="ＭＳ Ｐゴシック" charset="-128"/>
                <a:cs typeface="ＭＳ Ｐゴシック" charset="-128"/>
              </a:rPr>
              <a:t>Styret selv fastsetter virksomhetens interne organisering på alle nivåer. Organiseringen må sikre at studentene og de ansatte blir hørt».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sz="1400" b="0" i="0" u="none" strike="noStrike"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400" b="0" i="0" u="none" strike="noStrike" kern="1200" dirty="0">
                <a:solidFill>
                  <a:schemeClr val="tx1"/>
                </a:solidFill>
                <a:effectLst/>
                <a:latin typeface="+mn-lt"/>
                <a:ea typeface="ＭＳ Ｐゴシック" charset="-128"/>
                <a:cs typeface="ＭＳ Ｐゴシック" charset="-128"/>
              </a:rPr>
              <a:t>Universitetslova</a:t>
            </a:r>
            <a:r>
              <a:rPr lang="nb-NO" sz="1400" b="0" i="0" u="none" strike="noStrike" kern="1200" baseline="0" dirty="0">
                <a:solidFill>
                  <a:schemeClr val="tx1"/>
                </a:solidFill>
                <a:effectLst/>
                <a:latin typeface="+mn-lt"/>
                <a:ea typeface="ＭＳ Ｐゴシック" charset="-128"/>
                <a:cs typeface="ＭＳ Ｐゴシック" charset="-128"/>
              </a:rPr>
              <a:t> kjenner </a:t>
            </a:r>
            <a:r>
              <a:rPr lang="nb-NO" sz="1400" b="0" i="0" u="none" strike="noStrike" kern="1200" baseline="0" dirty="0" err="1">
                <a:solidFill>
                  <a:schemeClr val="tx1"/>
                </a:solidFill>
                <a:effectLst/>
                <a:latin typeface="+mn-lt"/>
                <a:ea typeface="ＭＳ Ｐゴシック" charset="-128"/>
                <a:cs typeface="ＭＳ Ｐゴシック" charset="-128"/>
              </a:rPr>
              <a:t>ikkje</a:t>
            </a:r>
            <a:r>
              <a:rPr lang="nb-NO" sz="1400" b="0" i="0" u="none" strike="noStrike" kern="1200" baseline="0" dirty="0">
                <a:solidFill>
                  <a:schemeClr val="tx1"/>
                </a:solidFill>
                <a:effectLst/>
                <a:latin typeface="+mn-lt"/>
                <a:ea typeface="ＭＳ Ｐゴシック" charset="-128"/>
                <a:cs typeface="ＭＳ Ｐゴシック" charset="-128"/>
              </a:rPr>
              <a:t> nivåa under universitetsstyret.</a:t>
            </a:r>
            <a:endParaRPr lang="nb-NO" sz="1400" b="0" i="0" u="none" strike="noStrike"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sz="1400" b="0" i="0" u="none" strike="noStrike"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400" b="0" i="0" u="none" strike="noStrike" kern="1200" baseline="0" dirty="0">
                <a:solidFill>
                  <a:schemeClr val="tx1"/>
                </a:solidFill>
                <a:effectLst/>
                <a:latin typeface="+mn-lt"/>
                <a:ea typeface="ＭＳ Ｐゴシック" charset="-128"/>
                <a:cs typeface="ＭＳ Ｐゴシック" charset="-128"/>
              </a:rPr>
              <a:t>Ved utforming av </a:t>
            </a:r>
            <a:r>
              <a:rPr lang="nb-NO" sz="1400" b="0" i="0" u="none" strike="noStrike" kern="1200" baseline="0" dirty="0" err="1">
                <a:solidFill>
                  <a:schemeClr val="tx1"/>
                </a:solidFill>
                <a:effectLst/>
                <a:latin typeface="+mn-lt"/>
                <a:ea typeface="ＭＳ Ｐゴシック" charset="-128"/>
                <a:cs typeface="ＭＳ Ｐゴシック" charset="-128"/>
              </a:rPr>
              <a:t>normalreglar</a:t>
            </a:r>
            <a:r>
              <a:rPr lang="nb-NO" sz="1400" b="0" i="0" u="none" strike="noStrike" kern="1200" baseline="0" dirty="0">
                <a:solidFill>
                  <a:schemeClr val="tx1"/>
                </a:solidFill>
                <a:effectLst/>
                <a:latin typeface="+mn-lt"/>
                <a:ea typeface="ＭＳ Ｐゴシック" charset="-128"/>
                <a:cs typeface="ＭＳ Ｐゴシック" charset="-128"/>
              </a:rPr>
              <a:t> for fakultet og institutt la universitetsstyret vekt på</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nb-NO" sz="1400" dirty="0">
              <a:latin typeface="Arial" pitchFamily="34" charset="0"/>
              <a:cs typeface="Arial" pitchFamily="34" charset="0"/>
            </a:endParaRPr>
          </a:p>
          <a:p>
            <a:pPr lvl="0">
              <a:buAutoNum type="arabicPeriod"/>
            </a:pPr>
            <a:r>
              <a:rPr lang="nb-NO" sz="1400" b="1" dirty="0" err="1">
                <a:latin typeface="Arial" pitchFamily="34" charset="0"/>
                <a:cs typeface="Arial" pitchFamily="34" charset="0"/>
              </a:rPr>
              <a:t>Meir</a:t>
            </a:r>
            <a:r>
              <a:rPr lang="nb-NO" sz="1400" b="1" dirty="0">
                <a:latin typeface="Arial" pitchFamily="34" charset="0"/>
                <a:cs typeface="Arial" pitchFamily="34" charset="0"/>
              </a:rPr>
              <a:t> overordna styring</a:t>
            </a:r>
          </a:p>
          <a:p>
            <a:pPr lvl="0"/>
            <a:r>
              <a:rPr lang="nn-NO" sz="1400" dirty="0">
                <a:latin typeface="Arial" pitchFamily="34" charset="0"/>
                <a:cs typeface="Arial" pitchFamily="34" charset="0"/>
              </a:rPr>
              <a:t>Styra vere strategiske organ – mål – strategi – resultat</a:t>
            </a:r>
            <a:endParaRPr lang="nb-NO" sz="1400" dirty="0">
              <a:latin typeface="Arial" pitchFamily="34" charset="0"/>
              <a:cs typeface="Arial" pitchFamily="34" charset="0"/>
            </a:endParaRPr>
          </a:p>
          <a:p>
            <a:pPr lvl="0"/>
            <a:r>
              <a:rPr lang="nn-NO" sz="1400" dirty="0">
                <a:latin typeface="Arial" pitchFamily="34" charset="0"/>
                <a:cs typeface="Arial" pitchFamily="34" charset="0"/>
              </a:rPr>
              <a:t>Ikkje</a:t>
            </a:r>
            <a:r>
              <a:rPr lang="nn-NO" sz="1400" baseline="0" dirty="0">
                <a:latin typeface="Arial" pitchFamily="34" charset="0"/>
                <a:cs typeface="Arial" pitchFamily="34" charset="0"/>
              </a:rPr>
              <a:t> for mange medlemmer - </a:t>
            </a:r>
            <a:r>
              <a:rPr lang="nn-NO" sz="1400" dirty="0">
                <a:latin typeface="Arial" pitchFamily="34" charset="0"/>
                <a:cs typeface="Arial" pitchFamily="34" charset="0"/>
              </a:rPr>
              <a:t> (9)</a:t>
            </a:r>
            <a:endParaRPr lang="nb-NO" sz="1400" dirty="0">
              <a:latin typeface="Arial" pitchFamily="34" charset="0"/>
              <a:cs typeface="Arial" pitchFamily="34" charset="0"/>
            </a:endParaRPr>
          </a:p>
          <a:p>
            <a:pPr lvl="0"/>
            <a:r>
              <a:rPr lang="nn-NO" sz="1400" dirty="0">
                <a:latin typeface="Arial" pitchFamily="34" charset="0"/>
                <a:cs typeface="Arial" pitchFamily="34" charset="0"/>
              </a:rPr>
              <a:t>Skilje mellom strategisk styring og operativ leiing/drift – </a:t>
            </a:r>
            <a:r>
              <a:rPr lang="nn-NO" sz="1400" dirty="0" err="1">
                <a:latin typeface="Arial" pitchFamily="34" charset="0"/>
                <a:cs typeface="Arial" pitchFamily="34" charset="0"/>
              </a:rPr>
              <a:t>dvs</a:t>
            </a:r>
            <a:r>
              <a:rPr lang="nn-NO" sz="1400" dirty="0">
                <a:latin typeface="Arial" pitchFamily="34" charset="0"/>
                <a:cs typeface="Arial" pitchFamily="34" charset="0"/>
              </a:rPr>
              <a:t> at mynde som ikkje er eksplisitt lagt til styret er lagt til instituttleiar</a:t>
            </a:r>
          </a:p>
          <a:p>
            <a:pPr>
              <a:buFont typeface="+mj-lt"/>
              <a:buAutoNum type="arabicPeriod" startAt="2"/>
            </a:pPr>
            <a:endParaRPr lang="nb-NO" sz="1400" dirty="0">
              <a:latin typeface="Arial" pitchFamily="34" charset="0"/>
              <a:cs typeface="Arial" pitchFamily="34" charset="0"/>
            </a:endParaRPr>
          </a:p>
          <a:p>
            <a:pPr>
              <a:buFont typeface="+mj-lt"/>
              <a:buAutoNum type="arabicPeriod" startAt="2"/>
            </a:pPr>
            <a:r>
              <a:rPr lang="nb-NO" sz="1400" b="1" dirty="0" err="1">
                <a:latin typeface="Arial" pitchFamily="34" charset="0"/>
                <a:cs typeface="Arial" pitchFamily="34" charset="0"/>
              </a:rPr>
              <a:t>Sterkare</a:t>
            </a:r>
            <a:r>
              <a:rPr lang="nb-NO" sz="1400" b="1" dirty="0">
                <a:latin typeface="Arial" pitchFamily="34" charset="0"/>
                <a:cs typeface="Arial" pitchFamily="34" charset="0"/>
              </a:rPr>
              <a:t> krav til </a:t>
            </a:r>
            <a:r>
              <a:rPr lang="nb-NO" sz="1400" b="1" dirty="0" err="1">
                <a:latin typeface="Arial" pitchFamily="34" charset="0"/>
                <a:cs typeface="Arial" pitchFamily="34" charset="0"/>
              </a:rPr>
              <a:t>fagleg</a:t>
            </a:r>
            <a:r>
              <a:rPr lang="nb-NO" sz="1400" b="1" dirty="0">
                <a:latin typeface="Arial" pitchFamily="34" charset="0"/>
                <a:cs typeface="Arial" pitchFamily="34" charset="0"/>
              </a:rPr>
              <a:t> leiing</a:t>
            </a:r>
          </a:p>
          <a:p>
            <a:pPr lvl="0"/>
            <a:r>
              <a:rPr lang="nb-NO" sz="1400" dirty="0" err="1">
                <a:latin typeface="Arial" pitchFamily="34" charset="0"/>
                <a:cs typeface="Arial" pitchFamily="34" charset="0"/>
              </a:rPr>
              <a:t>Einskapleg</a:t>
            </a:r>
            <a:r>
              <a:rPr lang="nb-NO" sz="1400" dirty="0">
                <a:latin typeface="Arial" pitchFamily="34" charset="0"/>
                <a:cs typeface="Arial" pitchFamily="34" charset="0"/>
              </a:rPr>
              <a:t> leiing på institutt og fakultet - </a:t>
            </a:r>
            <a:r>
              <a:rPr lang="nb-NO" sz="1400" dirty="0" err="1">
                <a:latin typeface="Arial" pitchFamily="34" charset="0"/>
                <a:cs typeface="Arial" pitchFamily="34" charset="0"/>
              </a:rPr>
              <a:t>dvs</a:t>
            </a:r>
            <a:r>
              <a:rPr lang="nb-NO" sz="1400" dirty="0">
                <a:latin typeface="Arial" pitchFamily="34" charset="0"/>
                <a:cs typeface="Arial" pitchFamily="34" charset="0"/>
              </a:rPr>
              <a:t> at instituttleiar er kontorsjefen sin sjef (og </a:t>
            </a:r>
            <a:r>
              <a:rPr lang="nb-NO" sz="1400" dirty="0" err="1">
                <a:latin typeface="Arial" pitchFamily="34" charset="0"/>
                <a:cs typeface="Arial" pitchFamily="34" charset="0"/>
              </a:rPr>
              <a:t>ikkje</a:t>
            </a:r>
            <a:r>
              <a:rPr lang="nb-NO" sz="1400" dirty="0">
                <a:latin typeface="Arial" pitchFamily="34" charset="0"/>
                <a:cs typeface="Arial" pitchFamily="34" charset="0"/>
              </a:rPr>
              <a:t> </a:t>
            </a:r>
            <a:r>
              <a:rPr lang="nb-NO" sz="1400" dirty="0" err="1">
                <a:latin typeface="Arial" pitchFamily="34" charset="0"/>
                <a:cs typeface="Arial" pitchFamily="34" charset="0"/>
              </a:rPr>
              <a:t>fak</a:t>
            </a:r>
            <a:r>
              <a:rPr lang="nb-NO" sz="1400" dirty="0">
                <a:latin typeface="Arial" pitchFamily="34" charset="0"/>
                <a:cs typeface="Arial" pitchFamily="34" charset="0"/>
              </a:rPr>
              <a:t> </a:t>
            </a:r>
            <a:r>
              <a:rPr lang="nb-NO" sz="1400" dirty="0" err="1">
                <a:latin typeface="Arial" pitchFamily="34" charset="0"/>
                <a:cs typeface="Arial" pitchFamily="34" charset="0"/>
              </a:rPr>
              <a:t>dir</a:t>
            </a:r>
            <a:r>
              <a:rPr lang="nb-NO" sz="1400" dirty="0">
                <a:latin typeface="Arial" pitchFamily="34" charset="0"/>
                <a:cs typeface="Arial" pitchFamily="34" charset="0"/>
              </a:rPr>
              <a:t> som før)</a:t>
            </a:r>
          </a:p>
          <a:p>
            <a:pPr lvl="0"/>
            <a:r>
              <a:rPr lang="nn-NO" sz="1400" dirty="0">
                <a:latin typeface="Arial" pitchFamily="34" charset="0"/>
                <a:cs typeface="Arial" pitchFamily="34" charset="0"/>
              </a:rPr>
              <a:t>Meir myndigheit til institutt og til instituttleiar</a:t>
            </a:r>
            <a:endParaRPr lang="nb-NO" sz="1400" dirty="0">
              <a:latin typeface="Arial" pitchFamily="34" charset="0"/>
              <a:cs typeface="Arial" pitchFamily="34" charset="0"/>
            </a:endParaRPr>
          </a:p>
          <a:p>
            <a:pPr lvl="0"/>
            <a:r>
              <a:rPr lang="nn-NO" sz="1400" dirty="0">
                <a:latin typeface="Arial" pitchFamily="34" charset="0"/>
                <a:cs typeface="Arial" pitchFamily="34" charset="0"/>
              </a:rPr>
              <a:t>Leiaropplæring og leiarstøtte</a:t>
            </a:r>
            <a:endParaRPr lang="nb-NO" sz="1400" dirty="0">
              <a:latin typeface="Arial" pitchFamily="34" charset="0"/>
              <a:cs typeface="Arial" pitchFamily="34" charset="0"/>
            </a:endParaRPr>
          </a:p>
          <a:p>
            <a:pPr lvl="0"/>
            <a:r>
              <a:rPr lang="nn-NO" sz="1400" dirty="0">
                <a:latin typeface="Arial" pitchFamily="34" charset="0"/>
                <a:cs typeface="Arial" pitchFamily="34" charset="0"/>
              </a:rPr>
              <a:t>Instituttleiar som leiar og ikkje som tillitsvald</a:t>
            </a:r>
            <a:endParaRPr lang="nb-NO" sz="1400" dirty="0">
              <a:latin typeface="Arial" pitchFamily="34" charset="0"/>
              <a:cs typeface="Arial" pitchFamily="34" charset="0"/>
            </a:endParaRPr>
          </a:p>
          <a:p>
            <a:pPr lvl="0"/>
            <a:r>
              <a:rPr lang="nn-NO" sz="1400" dirty="0">
                <a:latin typeface="Arial" pitchFamily="34" charset="0"/>
                <a:cs typeface="Arial" pitchFamily="34" charset="0"/>
              </a:rPr>
              <a:t>Sterkare samanheng mellom nivåa i organisasjon (dekanen si leiargruppe, styringsdialogar, strategiske planar, årsplanar mm)</a:t>
            </a:r>
          </a:p>
          <a:p>
            <a:pPr marL="0" indent="0">
              <a:buNone/>
            </a:pPr>
            <a:endParaRPr lang="nb-NO" sz="1400" dirty="0">
              <a:latin typeface="Arial" pitchFamily="34" charset="0"/>
              <a:cs typeface="Arial"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nb-NO" sz="1400" b="0" i="0" u="none" strike="noStrike" kern="1200" baseline="0" dirty="0">
                <a:solidFill>
                  <a:schemeClr val="tx1"/>
                </a:solidFill>
                <a:effectLst/>
                <a:latin typeface="+mn-lt"/>
                <a:ea typeface="ＭＳ Ｐゴシック" charset="-128"/>
                <a:cs typeface="ＭＳ Ｐゴシック" charset="-128"/>
              </a:rPr>
              <a:t>(</a:t>
            </a:r>
            <a:r>
              <a:rPr lang="nb-NO" sz="1400" b="0" i="0" u="none" strike="noStrike" kern="1200" baseline="0" dirty="0" err="1">
                <a:solidFill>
                  <a:schemeClr val="tx1"/>
                </a:solidFill>
                <a:effectLst/>
                <a:latin typeface="+mn-lt"/>
                <a:ea typeface="ＭＳ Ｐゴシック" charset="-128"/>
                <a:cs typeface="ＭＳ Ｐゴシック" charset="-128"/>
              </a:rPr>
              <a:t>jfr</a:t>
            </a:r>
            <a:r>
              <a:rPr lang="nb-NO" sz="1400" b="0" i="0" u="none" strike="noStrike" kern="1200" baseline="0" dirty="0">
                <a:solidFill>
                  <a:schemeClr val="tx1"/>
                </a:solidFill>
                <a:effectLst/>
                <a:latin typeface="+mn-lt"/>
                <a:ea typeface="ＭＳ Ｐゴシック" charset="-128"/>
                <a:cs typeface="ＭＳ Ｐゴシック" charset="-128"/>
              </a:rPr>
              <a:t> også at det i </a:t>
            </a:r>
            <a:r>
              <a:rPr lang="nb-NO" sz="1400" dirty="0">
                <a:latin typeface="Arial" pitchFamily="34" charset="0"/>
                <a:cs typeface="Arial" pitchFamily="34" charset="0"/>
              </a:rPr>
              <a:t>2001/2002 vart gjennomført ei </a:t>
            </a:r>
            <a:r>
              <a:rPr lang="nb-NO" sz="1400" dirty="0" err="1">
                <a:latin typeface="Arial" pitchFamily="34" charset="0"/>
                <a:cs typeface="Arial" pitchFamily="34" charset="0"/>
              </a:rPr>
              <a:t>omfattande</a:t>
            </a:r>
            <a:r>
              <a:rPr lang="nb-NO" sz="1400" dirty="0">
                <a:latin typeface="Arial" pitchFamily="34" charset="0"/>
                <a:cs typeface="Arial" pitchFamily="34" charset="0"/>
              </a:rPr>
              <a:t> ekstern institusjonsevaluering av UiO som konkluderte med at den desentrale styrings- og leiingsstruktur ved UiO var lite eigna til å møte framtidas </a:t>
            </a:r>
            <a:r>
              <a:rPr lang="nb-NO" sz="1400" dirty="0" err="1">
                <a:latin typeface="Arial" pitchFamily="34" charset="0"/>
                <a:cs typeface="Arial" pitchFamily="34" charset="0"/>
              </a:rPr>
              <a:t>utfordringar</a:t>
            </a:r>
            <a:r>
              <a:rPr lang="nb-NO" sz="1400" dirty="0">
                <a:latin typeface="Arial" pitchFamily="34" charset="0"/>
                <a:cs typeface="Arial" pitchFamily="34" charset="0"/>
              </a:rPr>
              <a:t> (m.a. evne til tilpassing og </a:t>
            </a:r>
            <a:r>
              <a:rPr lang="nb-NO" sz="1400" dirty="0" err="1">
                <a:latin typeface="Arial" pitchFamily="34" charset="0"/>
                <a:cs typeface="Arial" pitchFamily="34" charset="0"/>
              </a:rPr>
              <a:t>prioriteringar</a:t>
            </a:r>
            <a:r>
              <a:rPr lang="nb-NO" sz="1400" dirty="0">
                <a:latin typeface="Arial" pitchFamily="34" charset="0"/>
                <a:cs typeface="Arial" pitchFamily="34" charset="0"/>
              </a:rPr>
              <a:t> som følge av mindre tilgang på </a:t>
            </a:r>
            <a:r>
              <a:rPr lang="nb-NO" sz="1400" dirty="0" err="1">
                <a:latin typeface="Arial" pitchFamily="34" charset="0"/>
                <a:cs typeface="Arial" pitchFamily="34" charset="0"/>
              </a:rPr>
              <a:t>ressursar</a:t>
            </a:r>
            <a:r>
              <a:rPr lang="nb-NO" sz="1400" dirty="0">
                <a:latin typeface="Arial" pitchFamily="34" charset="0"/>
                <a:cs typeface="Arial" pitchFamily="34" charset="0"/>
              </a:rPr>
              <a:t>).</a:t>
            </a:r>
          </a:p>
          <a:p>
            <a:endParaRPr lang="nb-NO" sz="100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8B0EC70F-9806-4FA2-9EC7-E34B400399D0}"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2</a:t>
            </a:fld>
            <a:endParaRPr lang="nb-NO"/>
          </a:p>
        </p:txBody>
      </p:sp>
    </p:spTree>
    <p:extLst>
      <p:ext uri="{BB962C8B-B14F-4D97-AF65-F5344CB8AC3E}">
        <p14:creationId xmlns:p14="http://schemas.microsoft.com/office/powerpoint/2010/main" val="306602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sz="1400" b="1" baseline="0" dirty="0"/>
              <a:t>ISS sitt reglement vart </a:t>
            </a:r>
            <a:r>
              <a:rPr lang="nb-NO" sz="1400" b="1" baseline="0" dirty="0" err="1"/>
              <a:t>vedteke</a:t>
            </a:r>
            <a:r>
              <a:rPr lang="nb-NO" sz="1400" b="1" baseline="0" dirty="0"/>
              <a:t> av fakultetet 25. mai 2023:</a:t>
            </a:r>
          </a:p>
          <a:p>
            <a:pPr marL="228600" indent="-228600">
              <a:buAutoNum type="arabicParenR"/>
            </a:pPr>
            <a:r>
              <a:rPr lang="nb-NO" sz="1400" b="1" baseline="0" dirty="0"/>
              <a:t>Utdanningsleder – alle enheter skal ha </a:t>
            </a:r>
            <a:r>
              <a:rPr lang="nb-NO" sz="1400" b="1" baseline="0" dirty="0" err="1"/>
              <a:t>ein</a:t>
            </a:r>
            <a:r>
              <a:rPr lang="nb-NO" sz="1400" b="1" baseline="0" dirty="0"/>
              <a:t> </a:t>
            </a:r>
            <a:r>
              <a:rPr lang="nb-NO" sz="1400" b="1" baseline="0" dirty="0" err="1"/>
              <a:t>utdanningsleiar</a:t>
            </a:r>
            <a:r>
              <a:rPr lang="nb-NO" sz="1400" b="1" baseline="0" dirty="0"/>
              <a:t> – Nytt </a:t>
            </a:r>
            <a:r>
              <a:rPr lang="nb-NO" sz="1400" b="1" baseline="0" dirty="0" err="1"/>
              <a:t>kvalitetsystem</a:t>
            </a:r>
            <a:r>
              <a:rPr lang="nb-NO" sz="1400" b="1" baseline="0" dirty="0"/>
              <a:t> for utdanning ved UiO av 8. desember 2020 </a:t>
            </a:r>
            <a:r>
              <a:rPr lang="nb-NO" sz="1400" b="1" baseline="0" dirty="0" err="1"/>
              <a:t>fastset</a:t>
            </a:r>
            <a:r>
              <a:rPr lang="nb-NO" sz="1400" b="1" baseline="0" dirty="0"/>
              <a:t> roller og ansvar </a:t>
            </a:r>
            <a:r>
              <a:rPr lang="nb-NO" sz="1400" b="1" baseline="0" dirty="0" err="1"/>
              <a:t>innan</a:t>
            </a:r>
            <a:r>
              <a:rPr lang="nb-NO" sz="1400" b="1" baseline="0" dirty="0"/>
              <a:t> studiefeltet – </a:t>
            </a:r>
            <a:r>
              <a:rPr lang="nb-NO" sz="1400" b="1" baseline="0" dirty="0" err="1"/>
              <a:t>Jfr</a:t>
            </a:r>
            <a:r>
              <a:rPr lang="nb-NO" sz="1400" b="1" baseline="0" dirty="0"/>
              <a:t> også </a:t>
            </a:r>
            <a:r>
              <a:rPr lang="nb-NO" sz="1400" b="1" baseline="0" dirty="0" err="1"/>
              <a:t>NOKUTs</a:t>
            </a:r>
            <a:r>
              <a:rPr lang="nb-NO" sz="1400" b="1" baseline="0" dirty="0"/>
              <a:t> besøk i haust.</a:t>
            </a:r>
          </a:p>
          <a:p>
            <a:pPr marL="228600" indent="-228600">
              <a:buAutoNum type="arabicParenR"/>
            </a:pPr>
            <a:r>
              <a:rPr lang="nb-NO" sz="1400" b="1" baseline="0" dirty="0"/>
              <a:t>Delegasjonsfullmakter </a:t>
            </a:r>
            <a:r>
              <a:rPr lang="nb-NO" sz="1400" b="1" baseline="0" dirty="0" err="1"/>
              <a:t>instituttleiar</a:t>
            </a:r>
            <a:r>
              <a:rPr lang="nb-NO" sz="1400" b="1" baseline="0" dirty="0"/>
              <a:t> – 3. nivå</a:t>
            </a:r>
          </a:p>
          <a:p>
            <a:pPr marL="228600" indent="-228600">
              <a:buAutoNum type="arabicParenR"/>
            </a:pPr>
            <a:endParaRPr lang="nb-NO" sz="1400" b="1" baseline="0" dirty="0"/>
          </a:p>
          <a:p>
            <a:pPr marL="228600" indent="-228600">
              <a:buAutoNum type="arabicParenR"/>
            </a:pPr>
            <a:r>
              <a:rPr lang="nb-NO" sz="1400" b="1" baseline="0" dirty="0"/>
              <a:t>Senterreglementa harmonisert med med instituttreglement</a:t>
            </a:r>
          </a:p>
          <a:p>
            <a:pPr marL="228600" indent="-228600">
              <a:buAutoNum type="arabicParenR"/>
            </a:pPr>
            <a:endParaRPr lang="nb-NO" sz="1400" b="1" baseline="0" dirty="0"/>
          </a:p>
          <a:p>
            <a:pPr marL="0" indent="0">
              <a:buNone/>
            </a:pPr>
            <a:r>
              <a:rPr lang="nb-NO" sz="1400" b="1" baseline="0" dirty="0"/>
              <a:t>Merk særregel ISS:</a:t>
            </a:r>
          </a:p>
          <a:p>
            <a:pPr marL="0" indent="0">
              <a:buNone/>
            </a:pPr>
            <a:r>
              <a:rPr lang="nb-NO" sz="2000" dirty="0"/>
              <a:t>§ 2.2 Sammensetning Instituttstyret ledes av instituttleder med instituttleders stedfortreder som nestleder, og har ni medlemmer: • 1 instituttleder • 1 nestleder • 3 representanter, med 6 vararepresentanter for de faste vitenskapelige ansatte ved instituttet. </a:t>
            </a:r>
            <a:r>
              <a:rPr lang="nb-NO" sz="2000" b="1" dirty="0"/>
              <a:t>Minst én av de tre representantene fra de fast vitenskapelige ansatte skal være fra samfunnsgeografi og minst én fra sosiologi</a:t>
            </a:r>
            <a:endParaRPr lang="nb-NO" sz="1400" b="1" baseline="0" dirty="0"/>
          </a:p>
          <a:p>
            <a:pPr marL="0" indent="0">
              <a:buNone/>
            </a:pPr>
            <a:r>
              <a:rPr lang="nb-NO" sz="1400" b="1" baseline="0" dirty="0"/>
              <a:t>Det var </a:t>
            </a:r>
            <a:r>
              <a:rPr lang="nb-NO" sz="1400" b="1" baseline="0" dirty="0" err="1"/>
              <a:t>nyval</a:t>
            </a:r>
            <a:r>
              <a:rPr lang="nb-NO" sz="1400" b="1" baseline="0" dirty="0"/>
              <a:t> både for </a:t>
            </a:r>
            <a:r>
              <a:rPr lang="nb-NO" sz="1400" b="1" baseline="0" dirty="0" err="1"/>
              <a:t>inst</a:t>
            </a:r>
            <a:r>
              <a:rPr lang="nb-NO" sz="1400" b="1" baseline="0" dirty="0"/>
              <a:t> og </a:t>
            </a:r>
            <a:r>
              <a:rPr lang="nb-NO" sz="1400" b="1" baseline="0" dirty="0" err="1"/>
              <a:t>fak</a:t>
            </a:r>
            <a:r>
              <a:rPr lang="nb-NO" sz="1400" b="1" baseline="0" dirty="0"/>
              <a:t> i 2023 for perioden 2024-2027.</a:t>
            </a:r>
          </a:p>
          <a:p>
            <a:endParaRPr lang="nb-NO" dirty="0"/>
          </a:p>
        </p:txBody>
      </p:sp>
      <p:sp>
        <p:nvSpPr>
          <p:cNvPr id="4" name="Plassholder for dato 3"/>
          <p:cNvSpPr>
            <a:spLocks noGrp="1"/>
          </p:cNvSpPr>
          <p:nvPr>
            <p:ph type="dt" idx="10"/>
          </p:nvPr>
        </p:nvSpPr>
        <p:spPr/>
        <p:txBody>
          <a:bodyPr/>
          <a:lstStyle/>
          <a:p>
            <a:pPr>
              <a:defRPr/>
            </a:pPr>
            <a:fld id="{3923AD0A-53A4-4F7B-B628-8EC9B835E6AA}"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3</a:t>
            </a:fld>
            <a:endParaRPr lang="nb-NO"/>
          </a:p>
        </p:txBody>
      </p:sp>
    </p:spTree>
    <p:extLst>
      <p:ext uri="{BB962C8B-B14F-4D97-AF65-F5344CB8AC3E}">
        <p14:creationId xmlns:p14="http://schemas.microsoft.com/office/powerpoint/2010/main" val="198345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sz="1400" i="1" dirty="0"/>
              <a:t>"</a:t>
            </a:r>
            <a:r>
              <a:rPr lang="nb-NO" sz="1400" i="1" kern="1200" dirty="0">
                <a:ea typeface="ＭＳ Ｐゴシック" charset="-128"/>
                <a:cs typeface="ＭＳ Ｐゴシック" charset="-128"/>
              </a:rPr>
              <a:t>Instituttlederen har overordnet ansvar og myndighet med hensyn til alle oppgaver som ikke eksplisitt er tillagt instituttstyrets myndighetsområde, og har generell fullmakt til å avgjøre løpende enkeltsaker."  (§ 4)</a:t>
            </a:r>
          </a:p>
          <a:p>
            <a:endParaRPr lang="nb-NO" sz="1400" kern="1200" dirty="0">
              <a:solidFill>
                <a:schemeClr val="tx1"/>
              </a:solidFill>
              <a:latin typeface="Arial" pitchFamily="34" charset="0"/>
              <a:ea typeface="ＭＳ Ｐゴシック" charset="-128"/>
              <a:cs typeface="Arial" pitchFamily="34" charset="0"/>
            </a:endParaRPr>
          </a:p>
          <a:p>
            <a:r>
              <a:rPr lang="nb-NO" sz="1400" b="1" kern="1200" dirty="0" err="1">
                <a:solidFill>
                  <a:schemeClr val="tx1"/>
                </a:solidFill>
                <a:latin typeface="Arial" pitchFamily="34" charset="0"/>
                <a:ea typeface="ＭＳ Ｐゴシック" charset="-128"/>
                <a:cs typeface="Arial" pitchFamily="34" charset="0"/>
              </a:rPr>
              <a:t>Øvste</a:t>
            </a:r>
            <a:r>
              <a:rPr lang="nb-NO" sz="1400" b="1" kern="1200" dirty="0">
                <a:solidFill>
                  <a:schemeClr val="tx1"/>
                </a:solidFill>
                <a:latin typeface="Arial" pitchFamily="34" charset="0"/>
                <a:ea typeface="ＭＳ Ｐゴシック" charset="-128"/>
                <a:cs typeface="Arial" pitchFamily="34" charset="0"/>
              </a:rPr>
              <a:t> </a:t>
            </a:r>
            <a:r>
              <a:rPr lang="nb-NO" sz="1400" b="1" kern="1200" dirty="0" err="1">
                <a:solidFill>
                  <a:schemeClr val="tx1"/>
                </a:solidFill>
                <a:latin typeface="Arial" pitchFamily="34" charset="0"/>
                <a:ea typeface="ＭＳ Ｐゴシック" charset="-128"/>
                <a:cs typeface="Arial" pitchFamily="34" charset="0"/>
              </a:rPr>
              <a:t>leiar</a:t>
            </a:r>
            <a:r>
              <a:rPr lang="nb-NO" sz="1400" b="1" kern="1200" dirty="0">
                <a:solidFill>
                  <a:schemeClr val="tx1"/>
                </a:solidFill>
                <a:latin typeface="Arial" pitchFamily="34" charset="0"/>
                <a:ea typeface="ＭＳ Ｐゴシック" charset="-128"/>
                <a:cs typeface="Arial" pitchFamily="34" charset="0"/>
              </a:rPr>
              <a:t> ved instituttet  (</a:t>
            </a:r>
            <a:r>
              <a:rPr lang="nb-NO" sz="1400" b="1" kern="1200" dirty="0" err="1">
                <a:solidFill>
                  <a:schemeClr val="tx1"/>
                </a:solidFill>
                <a:latin typeface="Arial" pitchFamily="34" charset="0"/>
                <a:ea typeface="ＭＳ Ｐゴシック" charset="-128"/>
                <a:cs typeface="Arial" pitchFamily="34" charset="0"/>
              </a:rPr>
              <a:t>einskapleg</a:t>
            </a:r>
            <a:r>
              <a:rPr lang="nb-NO" sz="1400" b="1" kern="1200" dirty="0">
                <a:solidFill>
                  <a:schemeClr val="tx1"/>
                </a:solidFill>
                <a:latin typeface="Arial" pitchFamily="34" charset="0"/>
                <a:ea typeface="ＭＳ Ｐゴシック" charset="-128"/>
                <a:cs typeface="Arial" pitchFamily="34" charset="0"/>
              </a:rPr>
              <a:t> leiing </a:t>
            </a:r>
            <a:r>
              <a:rPr lang="nb-NO" sz="1400" b="1" kern="1200" dirty="0" err="1">
                <a:solidFill>
                  <a:schemeClr val="tx1"/>
                </a:solidFill>
                <a:latin typeface="Arial" pitchFamily="34" charset="0"/>
                <a:ea typeface="ＭＳ Ｐゴシック" charset="-128"/>
                <a:cs typeface="Arial" pitchFamily="34" charset="0"/>
              </a:rPr>
              <a:t>frå</a:t>
            </a:r>
            <a:r>
              <a:rPr lang="nb-NO" sz="1400" b="1" kern="1200" dirty="0">
                <a:solidFill>
                  <a:schemeClr val="tx1"/>
                </a:solidFill>
                <a:latin typeface="Arial" pitchFamily="34" charset="0"/>
                <a:ea typeface="ＭＳ Ｐゴシック" charset="-128"/>
                <a:cs typeface="Arial" pitchFamily="34" charset="0"/>
              </a:rPr>
              <a:t> 1. januar 2004)</a:t>
            </a:r>
          </a:p>
          <a:p>
            <a:endParaRPr lang="nb-NO" sz="1400" kern="1200" dirty="0">
              <a:solidFill>
                <a:schemeClr val="tx1"/>
              </a:solidFill>
              <a:latin typeface="Arial" pitchFamily="34" charset="0"/>
              <a:ea typeface="ＭＳ Ｐゴシック" charset="-128"/>
              <a:cs typeface="Arial" pitchFamily="34" charset="0"/>
            </a:endParaRPr>
          </a:p>
          <a:p>
            <a:pPr marL="171450" indent="-171450">
              <a:buFont typeface="Arial" panose="020B0604020202020204" pitchFamily="34" charset="0"/>
              <a:buChar char="•"/>
            </a:pPr>
            <a:r>
              <a:rPr lang="nb-NO" sz="1400" b="1" kern="1200" dirty="0">
                <a:solidFill>
                  <a:schemeClr val="tx1"/>
                </a:solidFill>
                <a:latin typeface="Arial" pitchFamily="34" charset="0"/>
                <a:ea typeface="ＭＳ Ｐゴシック" charset="-128"/>
                <a:cs typeface="Arial" pitchFamily="34" charset="0"/>
              </a:rPr>
              <a:t>Overordna ansvar og mynde for alt som ikke eksplisitt er lagt til instituttstyret og generell fullmakt til å </a:t>
            </a:r>
            <a:r>
              <a:rPr lang="nb-NO" sz="1400" b="1" kern="1200" dirty="0" err="1">
                <a:solidFill>
                  <a:schemeClr val="tx1"/>
                </a:solidFill>
                <a:latin typeface="Arial" pitchFamily="34" charset="0"/>
                <a:ea typeface="ＭＳ Ｐゴシック" charset="-128"/>
                <a:cs typeface="Arial" pitchFamily="34" charset="0"/>
              </a:rPr>
              <a:t>avgjere</a:t>
            </a:r>
            <a:r>
              <a:rPr lang="nb-NO" sz="1400" b="1" kern="1200" dirty="0">
                <a:solidFill>
                  <a:schemeClr val="tx1"/>
                </a:solidFill>
                <a:latin typeface="Arial" pitchFamily="34" charset="0"/>
                <a:ea typeface="ＭＳ Ｐゴシック" charset="-128"/>
                <a:cs typeface="Arial" pitchFamily="34" charset="0"/>
              </a:rPr>
              <a:t> </a:t>
            </a:r>
            <a:r>
              <a:rPr lang="nb-NO" sz="1400" b="1" kern="1200" dirty="0" err="1">
                <a:solidFill>
                  <a:schemeClr val="tx1"/>
                </a:solidFill>
                <a:latin typeface="Arial" pitchFamily="34" charset="0"/>
                <a:ea typeface="ＭＳ Ｐゴシック" charset="-128"/>
                <a:cs typeface="Arial" pitchFamily="34" charset="0"/>
              </a:rPr>
              <a:t>løpande</a:t>
            </a:r>
            <a:r>
              <a:rPr lang="nb-NO" sz="1400" b="1" kern="1200" dirty="0">
                <a:solidFill>
                  <a:schemeClr val="tx1"/>
                </a:solidFill>
                <a:latin typeface="Arial" pitchFamily="34" charset="0"/>
                <a:ea typeface="ＭＳ Ｐゴシック" charset="-128"/>
                <a:cs typeface="Arial" pitchFamily="34" charset="0"/>
              </a:rPr>
              <a:t> enkeltsaker</a:t>
            </a:r>
          </a:p>
          <a:p>
            <a:pPr marL="171450" indent="-171450">
              <a:buFont typeface="Arial" panose="020B0604020202020204" pitchFamily="34" charset="0"/>
              <a:buChar char="•"/>
            </a:pPr>
            <a:r>
              <a:rPr lang="nb-NO" sz="1400" b="1" kern="1200" dirty="0" err="1">
                <a:solidFill>
                  <a:schemeClr val="tx1"/>
                </a:solidFill>
                <a:latin typeface="Arial" pitchFamily="34" charset="0"/>
                <a:ea typeface="ＭＳ Ｐゴシック" charset="-128"/>
                <a:cs typeface="Arial" pitchFamily="34" charset="0"/>
              </a:rPr>
              <a:t>Leiar</a:t>
            </a:r>
            <a:r>
              <a:rPr lang="nb-NO" sz="1400" b="1" kern="1200" dirty="0">
                <a:solidFill>
                  <a:schemeClr val="tx1"/>
                </a:solidFill>
                <a:latin typeface="Arial" pitchFamily="34" charset="0"/>
                <a:ea typeface="ＭＳ Ｐゴシック" charset="-128"/>
                <a:cs typeface="Arial" pitchFamily="34" charset="0"/>
              </a:rPr>
              <a:t> for instituttstyret og </a:t>
            </a:r>
            <a:r>
              <a:rPr lang="nb-NO" sz="1400" b="1" kern="1200" dirty="0" err="1">
                <a:solidFill>
                  <a:schemeClr val="tx1"/>
                </a:solidFill>
                <a:latin typeface="Arial" pitchFamily="34" charset="0"/>
                <a:ea typeface="ＭＳ Ｐゴシック" charset="-128"/>
                <a:cs typeface="Arial" pitchFamily="34" charset="0"/>
              </a:rPr>
              <a:t>ansvarleg</a:t>
            </a:r>
            <a:r>
              <a:rPr lang="nb-NO" sz="1400" b="1" kern="1200" dirty="0">
                <a:solidFill>
                  <a:schemeClr val="tx1"/>
                </a:solidFill>
                <a:latin typeface="Arial" pitchFamily="34" charset="0"/>
                <a:ea typeface="ＭＳ Ｐゴシック" charset="-128"/>
                <a:cs typeface="Arial" pitchFamily="34" charset="0"/>
              </a:rPr>
              <a:t> for at det vert utarbeidd saksframlegg med forslag til vedtak </a:t>
            </a:r>
          </a:p>
          <a:p>
            <a:pPr marL="171450" indent="-171450">
              <a:buFont typeface="Arial" panose="020B0604020202020204" pitchFamily="34" charset="0"/>
              <a:buChar char="•"/>
            </a:pPr>
            <a:r>
              <a:rPr lang="nb-NO" sz="1400" b="1" kern="1200" dirty="0">
                <a:solidFill>
                  <a:schemeClr val="tx1"/>
                </a:solidFill>
                <a:latin typeface="Arial" pitchFamily="34" charset="0"/>
                <a:ea typeface="ＭＳ Ｐゴシック" charset="-128"/>
                <a:cs typeface="Arial" pitchFamily="34" charset="0"/>
              </a:rPr>
              <a:t>Ansvar for å iverksette vedtak fatta av instituttstyret</a:t>
            </a:r>
          </a:p>
          <a:p>
            <a:pPr marL="171450" indent="-171450">
              <a:buFont typeface="Arial" panose="020B0604020202020204" pitchFamily="34" charset="0"/>
              <a:buChar char="•"/>
            </a:pPr>
            <a:r>
              <a:rPr lang="nn-NO" sz="1400" b="1" kern="1200" dirty="0">
                <a:solidFill>
                  <a:schemeClr val="tx1"/>
                </a:solidFill>
                <a:latin typeface="Arial" pitchFamily="34" charset="0"/>
                <a:ea typeface="ＭＳ Ｐゴシック" charset="-128"/>
                <a:cs typeface="Arial" pitchFamily="34" charset="0"/>
              </a:rPr>
              <a:t>Kontorsjefen </a:t>
            </a:r>
            <a:r>
              <a:rPr lang="nn-NO" sz="1400" b="1" kern="1200" dirty="0" err="1">
                <a:solidFill>
                  <a:schemeClr val="tx1"/>
                </a:solidFill>
                <a:latin typeface="Arial" pitchFamily="34" charset="0"/>
                <a:ea typeface="ＭＳ Ｐゴシック" charset="-128"/>
                <a:cs typeface="Arial" pitchFamily="34" charset="0"/>
              </a:rPr>
              <a:t>bistår</a:t>
            </a:r>
            <a:r>
              <a:rPr lang="nn-NO" sz="1400" b="1" kern="1200" dirty="0">
                <a:solidFill>
                  <a:schemeClr val="tx1"/>
                </a:solidFill>
                <a:latin typeface="Arial" pitchFamily="34" charset="0"/>
                <a:ea typeface="ＭＳ Ｐゴシック" charset="-128"/>
                <a:cs typeface="Arial" pitchFamily="34" charset="0"/>
              </a:rPr>
              <a:t> inst leiar</a:t>
            </a:r>
            <a:r>
              <a:rPr lang="nn-NO" sz="1400" b="1" kern="1200" baseline="0" dirty="0">
                <a:solidFill>
                  <a:schemeClr val="tx1"/>
                </a:solidFill>
                <a:latin typeface="Arial" pitchFamily="34" charset="0"/>
                <a:ea typeface="ＭＳ Ｐゴシック" charset="-128"/>
                <a:cs typeface="Arial" pitchFamily="34" charset="0"/>
              </a:rPr>
              <a:t> med førebuing av</a:t>
            </a:r>
            <a:r>
              <a:rPr lang="nn-NO" sz="1400" b="1" kern="1200" dirty="0">
                <a:solidFill>
                  <a:schemeClr val="tx1"/>
                </a:solidFill>
                <a:latin typeface="Arial" pitchFamily="34" charset="0"/>
                <a:ea typeface="ＭＳ Ｐゴシック" charset="-128"/>
                <a:cs typeface="Arial" pitchFamily="34" charset="0"/>
              </a:rPr>
              <a:t> saker for styret og </a:t>
            </a:r>
            <a:r>
              <a:rPr lang="nn-NO" sz="1400" b="1" kern="1200" dirty="0" err="1">
                <a:solidFill>
                  <a:schemeClr val="tx1"/>
                </a:solidFill>
                <a:latin typeface="Arial" pitchFamily="34" charset="0"/>
                <a:ea typeface="ＭＳ Ｐゴシック" charset="-128"/>
                <a:cs typeface="Arial" pitchFamily="34" charset="0"/>
              </a:rPr>
              <a:t>ivaretek</a:t>
            </a:r>
            <a:r>
              <a:rPr lang="nn-NO" sz="1400" b="1" kern="1200" dirty="0">
                <a:solidFill>
                  <a:schemeClr val="tx1"/>
                </a:solidFill>
                <a:latin typeface="Arial" pitchFamily="34" charset="0"/>
                <a:ea typeface="ＭＳ Ｐゴシック" charset="-128"/>
                <a:cs typeface="Arial" pitchFamily="34" charset="0"/>
              </a:rPr>
              <a:t> leiinga av instituttet sitt administrative og forvaltningsmessige arbeid i samråd med og på delegasjon frå instituttleiar.</a:t>
            </a:r>
            <a:endParaRPr lang="nb-NO" sz="1400" b="1" kern="1200" dirty="0">
              <a:solidFill>
                <a:schemeClr val="tx1"/>
              </a:solidFill>
              <a:latin typeface="Arial" pitchFamily="34" charset="0"/>
              <a:ea typeface="ＭＳ Ｐゴシック" charset="-128"/>
              <a:cs typeface="Arial" pitchFamily="34" charset="0"/>
            </a:endParaRPr>
          </a:p>
          <a:p>
            <a:pPr marL="171450" indent="-171450">
              <a:buFont typeface="Arial" panose="020B0604020202020204" pitchFamily="34" charset="0"/>
              <a:buChar char="•"/>
            </a:pPr>
            <a:r>
              <a:rPr lang="nn-NO" sz="1400" b="1" kern="1200" dirty="0">
                <a:solidFill>
                  <a:schemeClr val="tx1"/>
                </a:solidFill>
                <a:latin typeface="Arial" pitchFamily="34" charset="0"/>
                <a:ea typeface="ＭＳ Ｐゴシック" charset="-128"/>
                <a:cs typeface="Arial" pitchFamily="34" charset="0"/>
              </a:rPr>
              <a:t>Det kan vere lurt å ha eit delegasjonsvedtak som seier noko om korleis arbeidsdelinga skal vere mellom instituttleiar og kontorsjef. Mal for dette finnast alt ved andre institutt.</a:t>
            </a:r>
          </a:p>
          <a:p>
            <a:pPr marL="171450" indent="-171450">
              <a:buFont typeface="Arial" panose="020B0604020202020204" pitchFamily="34" charset="0"/>
              <a:buChar char="•"/>
            </a:pPr>
            <a:endParaRPr lang="nn-NO" sz="1400" b="1" kern="1200" dirty="0">
              <a:solidFill>
                <a:schemeClr val="tx1"/>
              </a:solidFill>
              <a:latin typeface="Arial" pitchFamily="34" charset="0"/>
              <a:ea typeface="ＭＳ Ｐゴシック" charset="-128"/>
              <a:cs typeface="Arial" pitchFamily="34" charset="0"/>
            </a:endParaRPr>
          </a:p>
          <a:p>
            <a:pPr marL="171450" indent="-171450">
              <a:buFont typeface="Arial" panose="020B0604020202020204" pitchFamily="34" charset="0"/>
              <a:buChar char="•"/>
            </a:pPr>
            <a:r>
              <a:rPr lang="nb-NO" sz="1400" b="1" dirty="0"/>
              <a:t>Faglig ledelse innebærer overordnet ledelse av drift og utvikling av enhetens forskning, undervisning, forskningsformidling og øvrig faglig basert virksomhet, herunder oppnevning av råd og utvalg. </a:t>
            </a:r>
          </a:p>
          <a:p>
            <a:pPr marL="171450" indent="-171450">
              <a:buFont typeface="Arial" panose="020B0604020202020204" pitchFamily="34" charset="0"/>
              <a:buChar char="•"/>
            </a:pPr>
            <a:r>
              <a:rPr lang="nb-NO" sz="1400" b="1" dirty="0"/>
              <a:t>Det omfatter blant annet langsiktig planlegging, faglig målformulering, prioritering, kvalitetssikring og profilering. Likeledes utadrettet nettverksbygging, markedsføring og kontakt med eksterne samarbeidspartnere. </a:t>
            </a:r>
          </a:p>
          <a:p>
            <a:pPr marL="171450" indent="-171450">
              <a:buFont typeface="Arial" panose="020B0604020202020204" pitchFamily="34" charset="0"/>
              <a:buChar char="•"/>
            </a:pPr>
            <a:r>
              <a:rPr lang="nb-NO" sz="1400" b="1" dirty="0"/>
              <a:t>►Ansvarlig for tilrettelegging av materielle vilkår og organisatoriske forhold. </a:t>
            </a:r>
          </a:p>
          <a:p>
            <a:pPr marL="171450" indent="-171450">
              <a:buFont typeface="Arial" panose="020B0604020202020204" pitchFamily="34" charset="0"/>
              <a:buChar char="•"/>
            </a:pPr>
            <a:r>
              <a:rPr lang="nb-NO" sz="1400" b="1" dirty="0"/>
              <a:t>►Gjennom overordnet personalledelse skal dekan/</a:t>
            </a:r>
            <a:r>
              <a:rPr lang="nb-NO" sz="1400" b="1" dirty="0" err="1"/>
              <a:t>inst</a:t>
            </a:r>
            <a:r>
              <a:rPr lang="nb-NO" sz="1400" b="1" dirty="0"/>
              <a:t> leder sørge for oppfølging av UiOs og fakultetets/instituttets lokale lønns- og personalpolitikk, rekruttering og personalutvikling, HMS-arbeid og etablering/ oppfølging av internkontrollsystemer</a:t>
            </a:r>
            <a:endParaRPr lang="nb-NO" sz="1400" b="1" kern="1200" dirty="0">
              <a:solidFill>
                <a:schemeClr val="tx1"/>
              </a:solidFill>
              <a:latin typeface="Arial" pitchFamily="34" charset="0"/>
              <a:ea typeface="ＭＳ Ｐゴシック" charset="-128"/>
              <a:cs typeface="Arial" pitchFamily="34" charset="0"/>
            </a:endParaRPr>
          </a:p>
          <a:p>
            <a:endParaRPr lang="nb-NO" sz="1400" b="1" dirty="0">
              <a:latin typeface="Arial" pitchFamily="34" charset="0"/>
              <a:cs typeface="Arial" pitchFamily="34" charset="0"/>
            </a:endParaRPr>
          </a:p>
          <a:p>
            <a:endParaRPr lang="nb-NO" sz="100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FCCE349D-0BE7-42BE-B776-FD882CB2AACD}"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4</a:t>
            </a:fld>
            <a:endParaRPr lang="nb-NO"/>
          </a:p>
        </p:txBody>
      </p:sp>
    </p:spTree>
    <p:extLst>
      <p:ext uri="{BB962C8B-B14F-4D97-AF65-F5344CB8AC3E}">
        <p14:creationId xmlns:p14="http://schemas.microsoft.com/office/powerpoint/2010/main" val="352364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7500" lnSpcReduction="20000"/>
          </a:bodyPr>
          <a:lstStyle/>
          <a:p>
            <a:pPr>
              <a:lnSpc>
                <a:spcPct val="90000"/>
              </a:lnSpc>
              <a:buFont typeface="+mj-lt"/>
              <a:buAutoNum type="arabicPeriod"/>
            </a:pPr>
            <a:r>
              <a:rPr lang="nn-NO" sz="1400" b="1" dirty="0"/>
              <a:t>Instituttstyret engasjerer seg sterkt i dei strategiske vala og dei sakene som eksplisitt er lagt til styret</a:t>
            </a:r>
          </a:p>
          <a:p>
            <a:pPr>
              <a:lnSpc>
                <a:spcPct val="90000"/>
              </a:lnSpc>
              <a:buFont typeface="+mj-lt"/>
              <a:buAutoNum type="arabicPeriod"/>
            </a:pPr>
            <a:r>
              <a:rPr lang="nn-NO" sz="1400" b="1" dirty="0"/>
              <a:t>Når det gjeld enkeltsaker og dagleg drift (alt som ikkje eksplisitt er lagt til styret) er både ansvar og mynde lagt til instituttleiar </a:t>
            </a:r>
          </a:p>
          <a:p>
            <a:pPr>
              <a:lnSpc>
                <a:spcPct val="90000"/>
              </a:lnSpc>
              <a:buFont typeface="+mj-lt"/>
              <a:buAutoNum type="arabicPeriod"/>
            </a:pPr>
            <a:r>
              <a:rPr lang="nn-NO" sz="1400" b="1" dirty="0"/>
              <a:t>Instituttleiar presenterer styret for vesentlege vegval og engasjerer styret i overordna diskusjonar (enkelheit/</a:t>
            </a:r>
            <a:r>
              <a:rPr lang="nn-NO" sz="1400" b="1" dirty="0" err="1"/>
              <a:t>vesentlegheit</a:t>
            </a:r>
            <a:r>
              <a:rPr lang="nn-NO" sz="1400" b="1" dirty="0"/>
              <a:t>)</a:t>
            </a:r>
          </a:p>
          <a:p>
            <a:pPr>
              <a:lnSpc>
                <a:spcPct val="90000"/>
              </a:lnSpc>
              <a:buFont typeface="+mj-lt"/>
              <a:buAutoNum type="arabicPeriod"/>
            </a:pPr>
            <a:r>
              <a:rPr lang="nn-NO" sz="1400" b="1" dirty="0"/>
              <a:t>Instituttleiar er den som driv prosessane, men styret må kunne forvente at desse vert lagt fram til diskusjon i styret.</a:t>
            </a:r>
            <a:endParaRPr lang="nb-NO" sz="1400" b="1" dirty="0"/>
          </a:p>
          <a:p>
            <a:pPr>
              <a:lnSpc>
                <a:spcPct val="90000"/>
              </a:lnSpc>
              <a:buFont typeface="+mj-lt"/>
              <a:buAutoNum type="arabicPeriod"/>
            </a:pPr>
            <a:r>
              <a:rPr lang="nn-NO" sz="1400" b="1" dirty="0"/>
              <a:t>Styret har eit ansvar for økonomien til instituttet og bør engasjere seg i budsjettarbeidet, men ikkje i detaljar og enkeltpostar. </a:t>
            </a:r>
          </a:p>
          <a:p>
            <a:pPr>
              <a:lnSpc>
                <a:spcPct val="90000"/>
              </a:lnSpc>
              <a:buFont typeface="+mj-lt"/>
              <a:buAutoNum type="arabicPeriod"/>
            </a:pPr>
            <a:r>
              <a:rPr lang="nn-NO" sz="1400" b="1" dirty="0"/>
              <a:t>Instituttleiar bør halde styret orientert om saker det vert arbeidd med som kan verte styresaker</a:t>
            </a:r>
          </a:p>
          <a:p>
            <a:pPr>
              <a:lnSpc>
                <a:spcPct val="90000"/>
              </a:lnSpc>
              <a:buFont typeface="+mj-lt"/>
              <a:buAutoNum type="arabicPeriod"/>
            </a:pPr>
            <a:endParaRPr lang="nn-NO" sz="1400" dirty="0"/>
          </a:p>
          <a:p>
            <a:endParaRPr lang="nn-NO" sz="1400" dirty="0">
              <a:latin typeface="Arial" pitchFamily="34" charset="0"/>
              <a:cs typeface="Arial" pitchFamily="34" charset="0"/>
            </a:endParaRPr>
          </a:p>
          <a:p>
            <a:r>
              <a:rPr lang="nn-NO" sz="1400" dirty="0">
                <a:latin typeface="Arial" pitchFamily="34" charset="0"/>
                <a:cs typeface="Arial" pitchFamily="34" charset="0"/>
              </a:rPr>
              <a:t>1. Har styret ei felles og klar forståing av </a:t>
            </a:r>
          </a:p>
          <a:p>
            <a:r>
              <a:rPr lang="nn-NO" sz="1400" dirty="0">
                <a:latin typeface="Arial" pitchFamily="34" charset="0"/>
                <a:cs typeface="Arial" pitchFamily="34" charset="0"/>
              </a:rPr>
              <a:t>-</a:t>
            </a:r>
            <a:r>
              <a:rPr lang="nn-NO" sz="1400" baseline="0" dirty="0">
                <a:latin typeface="Arial" pitchFamily="34" charset="0"/>
                <a:cs typeface="Arial" pitchFamily="34" charset="0"/>
              </a:rPr>
              <a:t> </a:t>
            </a:r>
            <a:r>
              <a:rPr lang="nn-NO" sz="1400" dirty="0">
                <a:latin typeface="Arial" pitchFamily="34" charset="0"/>
                <a:cs typeface="Arial" pitchFamily="34" charset="0"/>
              </a:rPr>
              <a:t>kva som går godt og kva går dårleg (har styret mekanismar som sikrar at slik informasjon når styremedlemmene)</a:t>
            </a:r>
            <a:endParaRPr lang="nb-NO" sz="1400" dirty="0">
              <a:latin typeface="Arial" pitchFamily="34" charset="0"/>
              <a:cs typeface="Arial" pitchFamily="34" charset="0"/>
            </a:endParaRPr>
          </a:p>
          <a:p>
            <a:r>
              <a:rPr lang="nb-NO" sz="1400" dirty="0">
                <a:latin typeface="Arial" pitchFamily="34" charset="0"/>
                <a:cs typeface="Arial" pitchFamily="34" charset="0"/>
              </a:rPr>
              <a:t>-</a:t>
            </a:r>
            <a:r>
              <a:rPr lang="nb-NO" sz="1400" baseline="0" dirty="0">
                <a:latin typeface="Arial" pitchFamily="34" charset="0"/>
                <a:cs typeface="Arial" pitchFamily="34" charset="0"/>
              </a:rPr>
              <a:t> </a:t>
            </a:r>
            <a:r>
              <a:rPr lang="nn-NO" sz="1400" dirty="0">
                <a:latin typeface="Arial" pitchFamily="34" charset="0"/>
                <a:cs typeface="Arial" pitchFamily="34" charset="0"/>
              </a:rPr>
              <a:t>kva som er dei store utfordringane og moglegheitene for instituttet dei neste åra?</a:t>
            </a:r>
          </a:p>
          <a:p>
            <a:endParaRPr lang="nb-NO" sz="1400" dirty="0">
              <a:latin typeface="Arial" pitchFamily="34" charset="0"/>
              <a:cs typeface="Arial" pitchFamily="34" charset="0"/>
            </a:endParaRPr>
          </a:p>
          <a:p>
            <a:r>
              <a:rPr lang="nn-NO" sz="1400" dirty="0">
                <a:latin typeface="Arial" pitchFamily="34" charset="0"/>
                <a:cs typeface="Arial" pitchFamily="34" charset="0"/>
              </a:rPr>
              <a:t>Kva er det viktigaste målet instituttet vil arbeide for i komande planperiode (dei neste tre åra) - årsplan</a:t>
            </a:r>
          </a:p>
          <a:p>
            <a:endParaRPr lang="nb-NO" sz="1400" dirty="0">
              <a:latin typeface="Arial" pitchFamily="34" charset="0"/>
              <a:cs typeface="Arial" pitchFamily="34" charset="0"/>
            </a:endParaRPr>
          </a:p>
          <a:p>
            <a:r>
              <a:rPr lang="nn-NO" sz="1400" dirty="0">
                <a:latin typeface="Arial" pitchFamily="34" charset="0"/>
                <a:cs typeface="Arial" pitchFamily="34" charset="0"/>
              </a:rPr>
              <a:t>Korleis kan instituttstyret bidra til at instituttet lukkast med å nå dette og andre mål ein har sett seg ?</a:t>
            </a:r>
            <a:endParaRPr lang="nb-NO" sz="1400" dirty="0">
              <a:latin typeface="Arial" pitchFamily="34" charset="0"/>
              <a:cs typeface="Arial" pitchFamily="34" charset="0"/>
            </a:endParaRPr>
          </a:p>
          <a:p>
            <a:r>
              <a:rPr lang="nn-NO" sz="1400" dirty="0">
                <a:latin typeface="Arial" pitchFamily="34" charset="0"/>
                <a:cs typeface="Arial" pitchFamily="34" charset="0"/>
              </a:rPr>
              <a:t>Er det det vi brukar faktisk brukar tida og kreftene på - eller noko heilt anna?</a:t>
            </a:r>
          </a:p>
          <a:p>
            <a:endParaRPr lang="nn-NO" sz="1400" dirty="0">
              <a:latin typeface="Arial" pitchFamily="34" charset="0"/>
              <a:cs typeface="Arial" pitchFamily="34" charset="0"/>
            </a:endParaRPr>
          </a:p>
          <a:p>
            <a:r>
              <a:rPr lang="nn-NO" sz="1400" dirty="0">
                <a:latin typeface="Arial" pitchFamily="34" charset="0"/>
                <a:cs typeface="Arial" pitchFamily="34" charset="0"/>
              </a:rPr>
              <a:t>Kan strategiarbeidet koplast til eit årshjul slik at arbeidet i styret vert meir føreseieleg?</a:t>
            </a:r>
            <a:endParaRPr lang="nb-NO" sz="1400" dirty="0">
              <a:latin typeface="Arial" pitchFamily="34" charset="0"/>
              <a:cs typeface="Arial" pitchFamily="34" charset="0"/>
            </a:endParaRPr>
          </a:p>
          <a:p>
            <a:endParaRPr lang="nn-NO" sz="1400" dirty="0">
              <a:latin typeface="Arial" pitchFamily="34" charset="0"/>
              <a:cs typeface="Arial" pitchFamily="34" charset="0"/>
            </a:endParaRPr>
          </a:p>
          <a:p>
            <a:r>
              <a:rPr lang="nn-NO" sz="1400" dirty="0">
                <a:latin typeface="Arial" pitchFamily="34" charset="0"/>
                <a:cs typeface="Arial" pitchFamily="34" charset="0"/>
              </a:rPr>
              <a:t>2.</a:t>
            </a:r>
            <a:r>
              <a:rPr lang="nn-NO" sz="1400" baseline="0" dirty="0">
                <a:latin typeface="Arial" pitchFamily="34" charset="0"/>
                <a:cs typeface="Arial" pitchFamily="34" charset="0"/>
              </a:rPr>
              <a:t> </a:t>
            </a:r>
            <a:r>
              <a:rPr lang="nn-NO" sz="1400" dirty="0">
                <a:latin typeface="Arial" pitchFamily="34" charset="0"/>
                <a:cs typeface="Arial" pitchFamily="34" charset="0"/>
              </a:rPr>
              <a:t>Unngå å undergrave instituttleiaren sin autoritet gjennom innblanding i enkeltsaker  (</a:t>
            </a:r>
            <a:r>
              <a:rPr lang="nn-NO" sz="1400" u="sng" dirty="0">
                <a:latin typeface="Arial" pitchFamily="34" charset="0"/>
                <a:cs typeface="Arial" pitchFamily="34" charset="0"/>
              </a:rPr>
              <a:t>så sant ikkje enkeltsakene bryt med dei prinsippa styret har vorte samde om</a:t>
            </a:r>
            <a:r>
              <a:rPr lang="nn-NO" sz="1400" dirty="0">
                <a:latin typeface="Arial" pitchFamily="34" charset="0"/>
                <a:cs typeface="Arial" pitchFamily="34" charset="0"/>
              </a:rPr>
              <a:t>).</a:t>
            </a:r>
          </a:p>
          <a:p>
            <a:endParaRPr lang="nb-NO" sz="1400" dirty="0">
              <a:latin typeface="Arial" pitchFamily="34"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400" dirty="0">
                <a:latin typeface="Arial" pitchFamily="34" charset="0"/>
                <a:cs typeface="Arial" pitchFamily="34" charset="0"/>
              </a:rPr>
              <a:t>3. Det stiller krav til at saker vert lagt fram for styret på ein måte som inviterer til diskusjon. I </a:t>
            </a:r>
            <a:r>
              <a:rPr lang="nn-NO" sz="1400" dirty="0" err="1">
                <a:latin typeface="Arial" pitchFamily="34" charset="0"/>
                <a:cs typeface="Arial" pitchFamily="34" charset="0"/>
              </a:rPr>
              <a:t>fak</a:t>
            </a:r>
            <a:r>
              <a:rPr lang="nn-NO" sz="1400" dirty="0">
                <a:latin typeface="Arial" pitchFamily="34" charset="0"/>
                <a:cs typeface="Arial" pitchFamily="34" charset="0"/>
              </a:rPr>
              <a:t> styret prøver vi å formulere</a:t>
            </a:r>
            <a:r>
              <a:rPr lang="nn-NO" sz="1400" baseline="0" dirty="0">
                <a:latin typeface="Arial" pitchFamily="34" charset="0"/>
                <a:cs typeface="Arial" pitchFamily="34" charset="0"/>
              </a:rPr>
              <a:t> </a:t>
            </a:r>
            <a:r>
              <a:rPr lang="nn-NO" sz="1400" baseline="0" dirty="0" err="1">
                <a:latin typeface="Arial" pitchFamily="34" charset="0"/>
                <a:cs typeface="Arial" pitchFamily="34" charset="0"/>
              </a:rPr>
              <a:t>sprøsmål</a:t>
            </a:r>
            <a:r>
              <a:rPr lang="nn-NO" sz="1400" baseline="0" dirty="0">
                <a:latin typeface="Arial" pitchFamily="34" charset="0"/>
                <a:cs typeface="Arial" pitchFamily="34" charset="0"/>
              </a:rPr>
              <a:t> som vi treng/vil ha innspel frå styremedlememne på.</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400" baseline="0" dirty="0">
              <a:latin typeface="Arial" pitchFamily="34"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400" baseline="0" dirty="0">
                <a:latin typeface="Arial" pitchFamily="34" charset="0"/>
                <a:cs typeface="Arial" pitchFamily="34" charset="0"/>
              </a:rPr>
              <a:t>5. </a:t>
            </a:r>
            <a:r>
              <a:rPr lang="nn-NO" sz="1400" dirty="0">
                <a:latin typeface="Arial" pitchFamily="34" charset="0"/>
                <a:cs typeface="Arial" pitchFamily="34" charset="0"/>
              </a:rPr>
              <a:t>Er budsjettet i tråd med dei mål og strategiar styret har diskutert tidlegare? Det er viktig for styret sin tillit til instituttleiar at tilbakemeldingar det har vore semje om i styret sine diskusjonar kan finnast att når saka vert lagt fram for styret til slutthandsaming og endeleg vedtak.</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400" dirty="0">
              <a:latin typeface="Arial" pitchFamily="34"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n-NO" sz="1400" dirty="0">
                <a:latin typeface="Arial" pitchFamily="34" charset="0"/>
                <a:cs typeface="Arial" pitchFamily="34" charset="0"/>
              </a:rPr>
              <a:t>6. Det</a:t>
            </a:r>
            <a:r>
              <a:rPr lang="nn-NO" sz="1400" baseline="0" dirty="0">
                <a:latin typeface="Arial" pitchFamily="34" charset="0"/>
                <a:cs typeface="Arial" pitchFamily="34" charset="0"/>
              </a:rPr>
              <a:t> er lettare for styremedlemmene å bidra dersom dei kjenner forhistorie, motiv mm </a:t>
            </a:r>
            <a:r>
              <a:rPr lang="nn-NO" sz="1400" baseline="0" dirty="0" err="1">
                <a:latin typeface="Arial" pitchFamily="34" charset="0"/>
                <a:cs typeface="Arial" pitchFamily="34" charset="0"/>
              </a:rPr>
              <a:t>fro</a:t>
            </a:r>
            <a:r>
              <a:rPr lang="nn-NO" sz="1400" baseline="0" dirty="0">
                <a:latin typeface="Arial" pitchFamily="34" charset="0"/>
                <a:cs typeface="Arial" pitchFamily="34" charset="0"/>
              </a:rPr>
              <a:t> ei sak som kjem til handsaming </a:t>
            </a:r>
            <a:r>
              <a:rPr lang="nn-NO" sz="1400" baseline="0" dirty="0" err="1">
                <a:latin typeface="Arial" pitchFamily="34" charset="0"/>
                <a:cs typeface="Arial" pitchFamily="34" charset="0"/>
              </a:rPr>
              <a:t>sdinare</a:t>
            </a:r>
            <a:endParaRPr lang="nn-NO" sz="1400" dirty="0">
              <a:latin typeface="Arial" pitchFamily="34"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nn-NO" sz="1400" dirty="0">
              <a:latin typeface="Arial" pitchFamily="34" charset="0"/>
              <a:cs typeface="Arial" pitchFamily="34" charset="0"/>
            </a:endParaRPr>
          </a:p>
          <a:p>
            <a:r>
              <a:rPr lang="nn-NO" sz="1400" dirty="0">
                <a:latin typeface="Arial" pitchFamily="34" charset="0"/>
                <a:cs typeface="Arial" pitchFamily="34" charset="0"/>
              </a:rPr>
              <a:t>Instituttleiar bør presentere styret for vesentlege vegval og engasjere styret i overordna diskusjonar. Det stiller krav til at saker vert lagt fram for styret på ein måte som inviterer til diskusjon.</a:t>
            </a:r>
            <a:endParaRPr lang="nb-NO" sz="1400" dirty="0">
              <a:latin typeface="Arial" pitchFamily="34" charset="0"/>
              <a:cs typeface="Arial" pitchFamily="34" charset="0"/>
            </a:endParaRPr>
          </a:p>
          <a:p>
            <a:r>
              <a:rPr lang="nn-NO" sz="1400" dirty="0">
                <a:latin typeface="Arial" pitchFamily="34" charset="0"/>
                <a:cs typeface="Arial" pitchFamily="34" charset="0"/>
              </a:rPr>
              <a:t>Instituttleiar er den som bør drive prosessane, men styret må kunne forvente at desse vert lagt fram til diskusjon i styret.</a:t>
            </a:r>
            <a:endParaRPr lang="nb-NO" sz="1400" dirty="0">
              <a:latin typeface="Arial" pitchFamily="34" charset="0"/>
              <a:cs typeface="Arial" pitchFamily="34" charset="0"/>
            </a:endParaRPr>
          </a:p>
          <a:p>
            <a:r>
              <a:rPr lang="nn-NO" sz="1400" dirty="0">
                <a:latin typeface="Arial" pitchFamily="34" charset="0"/>
                <a:cs typeface="Arial" pitchFamily="34" charset="0"/>
              </a:rPr>
              <a:t>Styret har eit ansvar for økonomien til instituttet og bør engasjere seg i budsjettarbeidet, men ikkje i detaljar og enkeltpostar. Er budsjettet i tråd med dei mål og strategiar styret har diskutert tidlegare? </a:t>
            </a:r>
          </a:p>
          <a:p>
            <a:r>
              <a:rPr lang="nn-NO" sz="1400" dirty="0">
                <a:latin typeface="Arial" pitchFamily="34" charset="0"/>
                <a:cs typeface="Arial" pitchFamily="34" charset="0"/>
              </a:rPr>
              <a:t>Det er viktig for tilliten mellom instituttleiar og styre at tilbakemeldingar det har vore semje om i styret sine diskusjonar kan finnast att når saka vert lagt fram for styret til slutthandsaming og endeleg vedtak.</a:t>
            </a:r>
          </a:p>
          <a:p>
            <a:r>
              <a:rPr lang="nn-NO" sz="1400" dirty="0">
                <a:latin typeface="Arial" pitchFamily="34" charset="0"/>
                <a:cs typeface="Arial" pitchFamily="34" charset="0"/>
              </a:rPr>
              <a:t>Instituttleiar bør halde styret orientert om saker det vert arbeidd med som kan verte styresaker</a:t>
            </a:r>
          </a:p>
          <a:p>
            <a:endParaRPr lang="nb-NO" sz="140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5882C6DE-4109-44AD-B816-E9C2CCDA2D28}"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5</a:t>
            </a:fld>
            <a:endParaRPr lang="nb-NO"/>
          </a:p>
        </p:txBody>
      </p:sp>
    </p:spTree>
    <p:extLst>
      <p:ext uri="{BB962C8B-B14F-4D97-AF65-F5344CB8AC3E}">
        <p14:creationId xmlns:p14="http://schemas.microsoft.com/office/powerpoint/2010/main" val="2471039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55000" lnSpcReduction="20000"/>
          </a:bodyPr>
          <a:lstStyle/>
          <a:p>
            <a:r>
              <a:rPr lang="nb-NO" sz="1400" dirty="0">
                <a:latin typeface="Arial" pitchFamily="34" charset="0"/>
                <a:cs typeface="Arial" pitchFamily="34" charset="0"/>
              </a:rPr>
              <a:t>Når </a:t>
            </a:r>
            <a:r>
              <a:rPr lang="nb-NO" sz="1400" dirty="0" err="1">
                <a:latin typeface="Arial" pitchFamily="34" charset="0"/>
                <a:cs typeface="Arial" pitchFamily="34" charset="0"/>
              </a:rPr>
              <a:t>ein</a:t>
            </a:r>
            <a:r>
              <a:rPr lang="nb-NO" sz="1400" baseline="0" dirty="0">
                <a:latin typeface="Arial" pitchFamily="34" charset="0"/>
                <a:cs typeface="Arial" pitchFamily="34" charset="0"/>
              </a:rPr>
              <a:t> først er vald har </a:t>
            </a:r>
            <a:r>
              <a:rPr lang="nb-NO" sz="1400" baseline="0" dirty="0" err="1">
                <a:latin typeface="Arial" pitchFamily="34" charset="0"/>
                <a:cs typeface="Arial" pitchFamily="34" charset="0"/>
              </a:rPr>
              <a:t>ein</a:t>
            </a:r>
            <a:r>
              <a:rPr lang="nb-NO" sz="1400" baseline="0" dirty="0">
                <a:latin typeface="Arial" pitchFamily="34" charset="0"/>
                <a:cs typeface="Arial" pitchFamily="34" charset="0"/>
              </a:rPr>
              <a:t> ansvar for heilskapen.</a:t>
            </a:r>
          </a:p>
          <a:p>
            <a:endParaRPr lang="nb-NO" sz="1400" baseline="0" dirty="0">
              <a:latin typeface="Arial" pitchFamily="34" charset="0"/>
              <a:cs typeface="Arial" pitchFamily="34" charset="0"/>
            </a:endParaRPr>
          </a:p>
          <a:p>
            <a:pPr marL="171450" indent="-171450">
              <a:lnSpc>
                <a:spcPct val="90000"/>
              </a:lnSpc>
              <a:buFont typeface="Arial" panose="020B0604020202020204" pitchFamily="34" charset="0"/>
              <a:buChar char="•"/>
            </a:pPr>
            <a:r>
              <a:rPr lang="nn-NO" sz="1400" b="1" dirty="0"/>
              <a:t>Når ein aksepterer å bli vald til styremedlem aksepterer ein samstundes </a:t>
            </a:r>
          </a:p>
          <a:p>
            <a:pPr marL="628650" lvl="1" indent="-171450">
              <a:lnSpc>
                <a:spcPct val="90000"/>
              </a:lnSpc>
              <a:buFont typeface="Arial" panose="020B0604020202020204" pitchFamily="34" charset="0"/>
              <a:buChar char="•"/>
            </a:pPr>
            <a:r>
              <a:rPr lang="nn-NO" sz="1400" b="1" dirty="0"/>
              <a:t>Å utføre oppgåva innanfor gjeldande regelverk </a:t>
            </a:r>
          </a:p>
          <a:p>
            <a:pPr marL="628650" lvl="1" indent="-171450">
              <a:lnSpc>
                <a:spcPct val="90000"/>
              </a:lnSpc>
              <a:buFont typeface="Arial" panose="020B0604020202020204" pitchFamily="34" charset="0"/>
              <a:buChar char="•"/>
            </a:pPr>
            <a:r>
              <a:rPr lang="nn-NO" sz="1400" b="1" dirty="0"/>
              <a:t>Å vere lojal til føresetnaden å verke for instituttet sitt felles beste</a:t>
            </a:r>
          </a:p>
          <a:p>
            <a:pPr marL="171450" indent="-171450">
              <a:lnSpc>
                <a:spcPct val="90000"/>
              </a:lnSpc>
              <a:buFont typeface="Arial" panose="020B0604020202020204" pitchFamily="34" charset="0"/>
              <a:buChar char="•"/>
            </a:pPr>
            <a:r>
              <a:rPr lang="nn-NO" sz="1400" b="1" dirty="0"/>
              <a:t>Styremedlemmene er valde frå ulike røysterettsgrupper, ikkje for å representere særinteresser, men for å bidra med sin kunnskap om ulike sider ved instituttet si verksemd</a:t>
            </a:r>
          </a:p>
          <a:p>
            <a:pPr marL="171450" indent="-171450">
              <a:lnSpc>
                <a:spcPct val="90000"/>
              </a:lnSpc>
              <a:buFont typeface="Arial" panose="020B0604020202020204" pitchFamily="34" charset="0"/>
              <a:buChar char="•"/>
            </a:pPr>
            <a:r>
              <a:rPr lang="nn-NO" sz="1400" b="1" dirty="0"/>
              <a:t>Alle røyster veg like tungt</a:t>
            </a:r>
            <a:r>
              <a:rPr lang="nb-NO" sz="1400" b="1" dirty="0"/>
              <a:t> (ingen dyr er likere</a:t>
            </a:r>
            <a:r>
              <a:rPr lang="nb-NO" sz="1400" b="1" baseline="0" dirty="0"/>
              <a:t> enn andre, for å </a:t>
            </a:r>
            <a:r>
              <a:rPr lang="nb-NO" sz="1400" b="1" baseline="0" dirty="0" err="1"/>
              <a:t>feilsitere</a:t>
            </a:r>
            <a:r>
              <a:rPr lang="nb-NO" sz="1400" b="1" baseline="0" dirty="0"/>
              <a:t> G. Orwells Animal Farm) – mulig unnatak for </a:t>
            </a:r>
            <a:r>
              <a:rPr lang="nb-NO" sz="1400" b="1" baseline="0" dirty="0" err="1"/>
              <a:t>leiars</a:t>
            </a:r>
            <a:r>
              <a:rPr lang="nb-NO" sz="1400" b="1" baseline="0" dirty="0"/>
              <a:t> dobbeltrøyst</a:t>
            </a:r>
            <a:endParaRPr lang="nb-NO" sz="1400" b="1" dirty="0"/>
          </a:p>
          <a:p>
            <a:pPr marL="171450" indent="-171450">
              <a:lnSpc>
                <a:spcPct val="90000"/>
              </a:lnSpc>
              <a:buFont typeface="Arial" panose="020B0604020202020204" pitchFamily="34" charset="0"/>
              <a:buChar char="•"/>
            </a:pPr>
            <a:r>
              <a:rPr lang="nb-NO" sz="1400" b="1" dirty="0"/>
              <a:t>Styremøtet er møterom for styret – </a:t>
            </a:r>
            <a:r>
              <a:rPr lang="nb-NO" sz="1400" b="1" dirty="0" err="1"/>
              <a:t>ikkje</a:t>
            </a:r>
            <a:r>
              <a:rPr lang="nb-NO" sz="1400" b="1" dirty="0"/>
              <a:t> administrasjonen</a:t>
            </a:r>
          </a:p>
          <a:p>
            <a:pPr marL="171450" indent="-171450">
              <a:lnSpc>
                <a:spcPct val="90000"/>
              </a:lnSpc>
              <a:buFont typeface="Arial" panose="020B0604020202020204" pitchFamily="34" charset="0"/>
              <a:buChar char="•"/>
            </a:pPr>
            <a:r>
              <a:rPr lang="nb-NO" sz="1400" b="1" dirty="0"/>
              <a:t>Alle i styret bør få lik informasjon</a:t>
            </a:r>
          </a:p>
          <a:p>
            <a:pPr marL="171450" indent="-171450">
              <a:lnSpc>
                <a:spcPct val="90000"/>
              </a:lnSpc>
              <a:buFont typeface="Arial" panose="020B0604020202020204" pitchFamily="34" charset="0"/>
              <a:buChar char="•"/>
            </a:pPr>
            <a:r>
              <a:rPr lang="nb-NO" sz="1400" b="1" dirty="0" err="1"/>
              <a:t>Styresakane</a:t>
            </a:r>
            <a:r>
              <a:rPr lang="nb-NO" sz="1400" b="1" dirty="0"/>
              <a:t> skal </a:t>
            </a:r>
            <a:r>
              <a:rPr lang="nb-NO" sz="1400" b="1" dirty="0" err="1"/>
              <a:t>handsamast</a:t>
            </a:r>
            <a:r>
              <a:rPr lang="nb-NO" sz="1400" b="1" dirty="0"/>
              <a:t> i styrerommet – </a:t>
            </a:r>
            <a:r>
              <a:rPr lang="nb-NO" sz="1400" b="1" dirty="0" err="1"/>
              <a:t>ikkje</a:t>
            </a:r>
            <a:r>
              <a:rPr lang="nb-NO" sz="1400" b="1" dirty="0"/>
              <a:t> </a:t>
            </a:r>
            <a:r>
              <a:rPr lang="nb-NO" sz="1400" b="1" dirty="0" err="1"/>
              <a:t>utanfor</a:t>
            </a:r>
            <a:r>
              <a:rPr lang="nb-NO" sz="1400" b="1" dirty="0"/>
              <a:t> (</a:t>
            </a:r>
            <a:r>
              <a:rPr lang="nb-NO" sz="1400" b="1" dirty="0" err="1"/>
              <a:t>eit</a:t>
            </a:r>
            <a:r>
              <a:rPr lang="nb-NO" sz="1400" b="1" dirty="0"/>
              <a:t> absolutt krav i personalsaker)</a:t>
            </a:r>
          </a:p>
          <a:p>
            <a:pPr marL="171450" indent="-171450">
              <a:lnSpc>
                <a:spcPct val="90000"/>
              </a:lnSpc>
              <a:buFont typeface="Arial" panose="020B0604020202020204" pitchFamily="34" charset="0"/>
              <a:buChar char="•"/>
            </a:pPr>
            <a:r>
              <a:rPr lang="nb-NO" sz="1400" b="1" dirty="0"/>
              <a:t>Styremedlemmene </a:t>
            </a:r>
            <a:r>
              <a:rPr lang="nb-NO" sz="1400" b="1" dirty="0" err="1"/>
              <a:t>pliktar</a:t>
            </a:r>
            <a:r>
              <a:rPr lang="nb-NO" sz="1400" b="1" dirty="0"/>
              <a:t> å vise lojalitet til vedtak fatta i styret – og bidra til iverksetting</a:t>
            </a:r>
          </a:p>
          <a:p>
            <a:pPr marL="171450" indent="-171450">
              <a:lnSpc>
                <a:spcPct val="90000"/>
              </a:lnSpc>
              <a:buFont typeface="Arial" panose="020B0604020202020204" pitchFamily="34" charset="0"/>
              <a:buChar char="•"/>
            </a:pPr>
            <a:r>
              <a:rPr lang="nb-NO" sz="1400" b="1" dirty="0" err="1"/>
              <a:t>Årleg</a:t>
            </a:r>
            <a:r>
              <a:rPr lang="nb-NO" sz="1400" b="1" dirty="0"/>
              <a:t> </a:t>
            </a:r>
            <a:r>
              <a:rPr lang="nb-NO" sz="1400" b="1" dirty="0" err="1"/>
              <a:t>eigenevaluering</a:t>
            </a:r>
            <a:r>
              <a:rPr lang="nb-NO" sz="1400" b="1" dirty="0"/>
              <a:t> av styrearbeidet er nyttig (arbeider vi med </a:t>
            </a:r>
            <a:r>
              <a:rPr lang="nb-NO" sz="1400" b="1" dirty="0" err="1"/>
              <a:t>dei</a:t>
            </a:r>
            <a:r>
              <a:rPr lang="nb-NO" sz="1400" b="1" dirty="0"/>
              <a:t> rette sakene?)</a:t>
            </a:r>
          </a:p>
          <a:p>
            <a:pPr>
              <a:lnSpc>
                <a:spcPct val="90000"/>
              </a:lnSpc>
            </a:pPr>
            <a:endParaRPr lang="nb-NO" sz="1400" dirty="0"/>
          </a:p>
          <a:p>
            <a:endParaRPr lang="nb-NO" sz="1400" baseline="0" dirty="0">
              <a:latin typeface="Arial" pitchFamily="34" charset="0"/>
              <a:cs typeface="Arial" pitchFamily="34" charset="0"/>
            </a:endParaRPr>
          </a:p>
          <a:p>
            <a:endParaRPr lang="nb-NO" sz="1400" baseline="0" dirty="0">
              <a:latin typeface="Arial" pitchFamily="34" charset="0"/>
              <a:cs typeface="Arial" pitchFamily="34" charset="0"/>
            </a:endParaRPr>
          </a:p>
          <a:p>
            <a:r>
              <a:rPr lang="nb-NO" sz="1400" dirty="0">
                <a:latin typeface="Arial" pitchFamily="34" charset="0"/>
                <a:cs typeface="Arial" pitchFamily="34" charset="0"/>
              </a:rPr>
              <a:t>Felles</a:t>
            </a:r>
            <a:r>
              <a:rPr lang="nb-NO" sz="1400" baseline="0" dirty="0">
                <a:latin typeface="Arial" pitchFamily="34" charset="0"/>
                <a:cs typeface="Arial" pitchFamily="34" charset="0"/>
              </a:rPr>
              <a:t> beste - det kan sjølvsagt </a:t>
            </a:r>
            <a:r>
              <a:rPr lang="nb-NO" sz="1400" baseline="0" dirty="0" err="1">
                <a:latin typeface="Arial" pitchFamily="34" charset="0"/>
                <a:cs typeface="Arial" pitchFamily="34" charset="0"/>
              </a:rPr>
              <a:t>vere</a:t>
            </a:r>
            <a:r>
              <a:rPr lang="nb-NO" sz="1400" baseline="0" dirty="0">
                <a:latin typeface="Arial" pitchFamily="34" charset="0"/>
                <a:cs typeface="Arial" pitchFamily="34" charset="0"/>
              </a:rPr>
              <a:t> ulike syn på kva som </a:t>
            </a:r>
            <a:r>
              <a:rPr lang="nb-NO" sz="1400" baseline="0" dirty="0" err="1">
                <a:latin typeface="Arial" pitchFamily="34" charset="0"/>
                <a:cs typeface="Arial" pitchFamily="34" charset="0"/>
              </a:rPr>
              <a:t>tener</a:t>
            </a:r>
            <a:r>
              <a:rPr lang="nb-NO" sz="1400" baseline="0" dirty="0">
                <a:latin typeface="Arial" pitchFamily="34" charset="0"/>
                <a:cs typeface="Arial" pitchFamily="34" charset="0"/>
              </a:rPr>
              <a:t> instituttet best</a:t>
            </a:r>
          </a:p>
          <a:p>
            <a:endParaRPr lang="nb-NO" sz="1400" baseline="0" dirty="0">
              <a:latin typeface="Arial" pitchFamily="34" charset="0"/>
              <a:cs typeface="Arial" pitchFamily="34" charset="0"/>
            </a:endParaRPr>
          </a:p>
          <a:p>
            <a:r>
              <a:rPr lang="nb-NO" sz="1400" b="1" dirty="0">
                <a:latin typeface="Arial" pitchFamily="34" charset="0"/>
                <a:cs typeface="Arial" pitchFamily="34" charset="0"/>
              </a:rPr>
              <a:t>Om forretningsorden:</a:t>
            </a:r>
          </a:p>
          <a:p>
            <a:r>
              <a:rPr lang="nb-NO" sz="1400" dirty="0">
                <a:latin typeface="Arial" pitchFamily="34" charset="0"/>
                <a:cs typeface="Arial" pitchFamily="34" charset="0"/>
              </a:rPr>
              <a:t>Møteinnkalling ut ei veke før</a:t>
            </a:r>
          </a:p>
          <a:p>
            <a:r>
              <a:rPr lang="nb-NO" sz="1400" dirty="0" err="1">
                <a:latin typeface="Arial" pitchFamily="34" charset="0"/>
                <a:cs typeface="Arial" pitchFamily="34" charset="0"/>
              </a:rPr>
              <a:t>Innehalde</a:t>
            </a:r>
            <a:r>
              <a:rPr lang="nb-NO" sz="1400" dirty="0">
                <a:latin typeface="Arial" pitchFamily="34" charset="0"/>
                <a:cs typeface="Arial" pitchFamily="34" charset="0"/>
              </a:rPr>
              <a:t> dagsorden og nødvendige vedlegg</a:t>
            </a:r>
          </a:p>
          <a:p>
            <a:r>
              <a:rPr lang="nb-NO" sz="1400" dirty="0" err="1">
                <a:latin typeface="Arial" pitchFamily="34" charset="0"/>
                <a:cs typeface="Arial" pitchFamily="34" charset="0"/>
              </a:rPr>
              <a:t>Hovudregel</a:t>
            </a:r>
            <a:r>
              <a:rPr lang="nb-NO" sz="1400" dirty="0">
                <a:latin typeface="Arial" pitchFamily="34" charset="0"/>
                <a:cs typeface="Arial" pitchFamily="34" charset="0"/>
              </a:rPr>
              <a:t> </a:t>
            </a:r>
            <a:r>
              <a:rPr lang="nb-NO" sz="1400" dirty="0" err="1">
                <a:latin typeface="Arial" pitchFamily="34" charset="0"/>
                <a:cs typeface="Arial" pitchFamily="34" charset="0"/>
              </a:rPr>
              <a:t>opne</a:t>
            </a:r>
            <a:r>
              <a:rPr lang="nb-NO" sz="1400" dirty="0">
                <a:latin typeface="Arial" pitchFamily="34" charset="0"/>
                <a:cs typeface="Arial" pitchFamily="34" charset="0"/>
              </a:rPr>
              <a:t> møte</a:t>
            </a:r>
          </a:p>
          <a:p>
            <a:r>
              <a:rPr lang="nb-NO" sz="1400" dirty="0">
                <a:latin typeface="Arial" pitchFamily="34" charset="0"/>
                <a:cs typeface="Arial" pitchFamily="34" charset="0"/>
              </a:rPr>
              <a:t>Alltid lukka møte ved personalsaker. Teieplikt</a:t>
            </a:r>
          </a:p>
          <a:p>
            <a:r>
              <a:rPr lang="nb-NO" sz="1400" dirty="0">
                <a:latin typeface="Arial" pitchFamily="34" charset="0"/>
                <a:cs typeface="Arial" pitchFamily="34" charset="0"/>
              </a:rPr>
              <a:t>Styret kan også vedta lukka møte for interne </a:t>
            </a:r>
            <a:r>
              <a:rPr lang="nb-NO" sz="1400" dirty="0" err="1">
                <a:latin typeface="Arial" pitchFamily="34" charset="0"/>
                <a:cs typeface="Arial" pitchFamily="34" charset="0"/>
              </a:rPr>
              <a:t>drøftingar</a:t>
            </a:r>
            <a:endParaRPr lang="nb-NO" sz="1400" dirty="0">
              <a:latin typeface="Arial" pitchFamily="34" charset="0"/>
              <a:cs typeface="Arial" pitchFamily="34" charset="0"/>
            </a:endParaRPr>
          </a:p>
          <a:p>
            <a:r>
              <a:rPr lang="nb-NO" sz="1400" dirty="0">
                <a:latin typeface="Arial" pitchFamily="34" charset="0"/>
                <a:cs typeface="Arial" pitchFamily="34" charset="0"/>
              </a:rPr>
              <a:t>Vedtaksført når minst halvparten av styremedlemmene er til </a:t>
            </a:r>
            <a:r>
              <a:rPr lang="nb-NO" sz="1400" dirty="0" err="1">
                <a:latin typeface="Arial" pitchFamily="34" charset="0"/>
                <a:cs typeface="Arial" pitchFamily="34" charset="0"/>
              </a:rPr>
              <a:t>stades</a:t>
            </a:r>
            <a:endParaRPr lang="nb-NO" sz="1400" dirty="0">
              <a:latin typeface="Arial" pitchFamily="34" charset="0"/>
              <a:cs typeface="Arial" pitchFamily="34" charset="0"/>
            </a:endParaRPr>
          </a:p>
          <a:p>
            <a:r>
              <a:rPr lang="nb-NO" sz="1400" dirty="0">
                <a:latin typeface="Arial" pitchFamily="34" charset="0"/>
                <a:cs typeface="Arial" pitchFamily="34" charset="0"/>
              </a:rPr>
              <a:t>Vedtak skjer med </a:t>
            </a:r>
            <a:r>
              <a:rPr lang="nb-NO" sz="1400" dirty="0" err="1">
                <a:latin typeface="Arial" pitchFamily="34" charset="0"/>
                <a:cs typeface="Arial" pitchFamily="34" charset="0"/>
              </a:rPr>
              <a:t>alminneleg</a:t>
            </a:r>
            <a:r>
              <a:rPr lang="nb-NO" sz="1400" dirty="0">
                <a:latin typeface="Arial" pitchFamily="34" charset="0"/>
                <a:cs typeface="Arial" pitchFamily="34" charset="0"/>
              </a:rPr>
              <a:t> </a:t>
            </a:r>
            <a:r>
              <a:rPr lang="nb-NO" sz="1400" dirty="0" err="1">
                <a:latin typeface="Arial" pitchFamily="34" charset="0"/>
                <a:cs typeface="Arial" pitchFamily="34" charset="0"/>
              </a:rPr>
              <a:t>fleirtal</a:t>
            </a:r>
            <a:endParaRPr lang="nb-NO" sz="1400" dirty="0">
              <a:latin typeface="Arial" pitchFamily="34" charset="0"/>
              <a:cs typeface="Arial" pitchFamily="34" charset="0"/>
            </a:endParaRPr>
          </a:p>
          <a:p>
            <a:r>
              <a:rPr lang="nb-NO" sz="1400" dirty="0">
                <a:latin typeface="Arial" pitchFamily="34" charset="0"/>
                <a:cs typeface="Arial" pitchFamily="34" charset="0"/>
              </a:rPr>
              <a:t>Instituttleiar har </a:t>
            </a:r>
            <a:r>
              <a:rPr lang="nb-NO" sz="1400" dirty="0" err="1">
                <a:latin typeface="Arial" pitchFamily="34" charset="0"/>
                <a:cs typeface="Arial" pitchFamily="34" charset="0"/>
              </a:rPr>
              <a:t>dobbelstemme</a:t>
            </a:r>
            <a:r>
              <a:rPr lang="nb-NO" sz="1400" dirty="0">
                <a:latin typeface="Arial" pitchFamily="34" charset="0"/>
                <a:cs typeface="Arial" pitchFamily="34" charset="0"/>
              </a:rPr>
              <a:t> </a:t>
            </a:r>
          </a:p>
          <a:p>
            <a:r>
              <a:rPr lang="nn-NO" sz="1400" dirty="0">
                <a:latin typeface="Arial" pitchFamily="34" charset="0"/>
                <a:cs typeface="Arial" pitchFamily="34" charset="0"/>
              </a:rPr>
              <a:t>Innlegg skal rettast til møteleiar</a:t>
            </a:r>
            <a:endParaRPr lang="nb-NO" sz="1400" dirty="0">
              <a:latin typeface="Arial" pitchFamily="34" charset="0"/>
              <a:cs typeface="Arial" pitchFamily="34" charset="0"/>
            </a:endParaRPr>
          </a:p>
          <a:p>
            <a:r>
              <a:rPr lang="nb-NO" sz="1400" dirty="0">
                <a:latin typeface="Arial" pitchFamily="34" charset="0"/>
                <a:cs typeface="Arial" pitchFamily="34" charset="0"/>
              </a:rPr>
              <a:t>Orientering – Diskusjonssak – Vedtakssak – </a:t>
            </a:r>
            <a:r>
              <a:rPr lang="nb-NO" sz="1400" dirty="0" err="1">
                <a:latin typeface="Arial" pitchFamily="34" charset="0"/>
                <a:cs typeface="Arial" pitchFamily="34" charset="0"/>
              </a:rPr>
              <a:t>attkjenning</a:t>
            </a:r>
            <a:r>
              <a:rPr lang="nb-NO" sz="1400" dirty="0">
                <a:latin typeface="Arial" pitchFamily="34" charset="0"/>
                <a:cs typeface="Arial" pitchFamily="34" charset="0"/>
              </a:rPr>
              <a:t>/utvikling</a:t>
            </a:r>
          </a:p>
          <a:p>
            <a:r>
              <a:rPr lang="nb-NO" sz="1400" dirty="0">
                <a:latin typeface="Arial" pitchFamily="34" charset="0"/>
                <a:cs typeface="Arial" pitchFamily="34" charset="0"/>
              </a:rPr>
              <a:t>Protokoll skal ligge føre i </a:t>
            </a:r>
            <a:r>
              <a:rPr lang="nb-NO" sz="1400" dirty="0" err="1">
                <a:latin typeface="Arial" pitchFamily="34" charset="0"/>
                <a:cs typeface="Arial" pitchFamily="34" charset="0"/>
              </a:rPr>
              <a:t>rimeleg</a:t>
            </a:r>
            <a:r>
              <a:rPr lang="nb-NO" sz="1400" dirty="0">
                <a:latin typeface="Arial" pitchFamily="34" charset="0"/>
                <a:cs typeface="Arial" pitchFamily="34" charset="0"/>
              </a:rPr>
              <a:t> tid etter møtet. Det er styrevedtaka som skal </a:t>
            </a:r>
            <a:r>
              <a:rPr lang="nb-NO" sz="1400" dirty="0" err="1">
                <a:latin typeface="Arial" pitchFamily="34" charset="0"/>
                <a:cs typeface="Arial" pitchFamily="34" charset="0"/>
              </a:rPr>
              <a:t>protokollførast</a:t>
            </a:r>
            <a:r>
              <a:rPr lang="nb-NO" sz="1400" dirty="0">
                <a:latin typeface="Arial" pitchFamily="34" charset="0"/>
                <a:cs typeface="Arial" pitchFamily="34" charset="0"/>
              </a:rPr>
              <a:t> – </a:t>
            </a:r>
            <a:r>
              <a:rPr lang="nb-NO" sz="1400" dirty="0" err="1">
                <a:latin typeface="Arial" pitchFamily="34" charset="0"/>
                <a:cs typeface="Arial" pitchFamily="34" charset="0"/>
              </a:rPr>
              <a:t>ikkje</a:t>
            </a:r>
            <a:r>
              <a:rPr lang="nb-NO" sz="1400" dirty="0">
                <a:latin typeface="Arial" pitchFamily="34" charset="0"/>
                <a:cs typeface="Arial" pitchFamily="34" charset="0"/>
              </a:rPr>
              <a:t> referat, men kan </a:t>
            </a:r>
            <a:r>
              <a:rPr lang="nb-NO" sz="1400" dirty="0" err="1">
                <a:latin typeface="Arial" pitchFamily="34" charset="0"/>
                <a:cs typeface="Arial" pitchFamily="34" charset="0"/>
              </a:rPr>
              <a:t>gje</a:t>
            </a:r>
            <a:r>
              <a:rPr lang="nb-NO" sz="1400" dirty="0">
                <a:latin typeface="Arial" pitchFamily="34" charset="0"/>
                <a:cs typeface="Arial" pitchFamily="34" charset="0"/>
              </a:rPr>
              <a:t> kort </a:t>
            </a:r>
            <a:r>
              <a:rPr lang="nb-NO" sz="1400" dirty="0" err="1">
                <a:latin typeface="Arial" pitchFamily="34" charset="0"/>
                <a:cs typeface="Arial" pitchFamily="34" charset="0"/>
              </a:rPr>
              <a:t>resymmé</a:t>
            </a:r>
            <a:r>
              <a:rPr lang="nb-NO" sz="1400" dirty="0">
                <a:latin typeface="Arial" pitchFamily="34" charset="0"/>
                <a:cs typeface="Arial" pitchFamily="34" charset="0"/>
              </a:rPr>
              <a:t> av sak og eventuelt sitere det det var semje om i møtet i diskusjonssaker.</a:t>
            </a:r>
          </a:p>
          <a:p>
            <a:r>
              <a:rPr lang="nb-NO" sz="1400" dirty="0">
                <a:latin typeface="Arial" pitchFamily="34" charset="0"/>
                <a:cs typeface="Arial" pitchFamily="34" charset="0"/>
              </a:rPr>
              <a:t>Det er møteplikt og </a:t>
            </a:r>
            <a:r>
              <a:rPr lang="nb-NO" sz="1400" dirty="0" err="1">
                <a:latin typeface="Arial" pitchFamily="34" charset="0"/>
                <a:cs typeface="Arial" pitchFamily="34" charset="0"/>
              </a:rPr>
              <a:t>røysteplikt</a:t>
            </a:r>
            <a:endParaRPr lang="nb-NO" sz="1400" dirty="0">
              <a:latin typeface="Arial" pitchFamily="34" charset="0"/>
              <a:cs typeface="Arial" pitchFamily="34" charset="0"/>
            </a:endParaRPr>
          </a:p>
          <a:p>
            <a:r>
              <a:rPr lang="nb-NO" sz="1400" dirty="0">
                <a:latin typeface="Arial" pitchFamily="34" charset="0"/>
                <a:cs typeface="Arial" pitchFamily="34" charset="0"/>
              </a:rPr>
              <a:t>Det kan </a:t>
            </a:r>
            <a:r>
              <a:rPr lang="nb-NO" sz="1400" dirty="0" err="1">
                <a:latin typeface="Arial" pitchFamily="34" charset="0"/>
                <a:cs typeface="Arial" pitchFamily="34" charset="0"/>
              </a:rPr>
              <a:t>ikkje</a:t>
            </a:r>
            <a:r>
              <a:rPr lang="nb-NO" sz="1400" dirty="0">
                <a:latin typeface="Arial" pitchFamily="34" charset="0"/>
                <a:cs typeface="Arial" pitchFamily="34" charset="0"/>
              </a:rPr>
              <a:t> røystast blankt anna enn ved val</a:t>
            </a:r>
          </a:p>
          <a:p>
            <a:endParaRPr lang="nb-NO" sz="100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208CDCE5-3993-4E4E-800D-6BD7F8396786}"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6</a:t>
            </a:fld>
            <a:endParaRPr lang="nb-NO"/>
          </a:p>
        </p:txBody>
      </p:sp>
    </p:spTree>
    <p:extLst>
      <p:ext uri="{BB962C8B-B14F-4D97-AF65-F5344CB8AC3E}">
        <p14:creationId xmlns:p14="http://schemas.microsoft.com/office/powerpoint/2010/main" val="851107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7500" lnSpcReduction="20000"/>
          </a:bodyPr>
          <a:lstStyle/>
          <a:p>
            <a:pPr fontAlgn="base"/>
            <a:r>
              <a:rPr lang="nb-NO" sz="1400" b="0" i="0" u="none" strike="noStrike" kern="1200" dirty="0" err="1">
                <a:solidFill>
                  <a:schemeClr val="tx1"/>
                </a:solidFill>
                <a:effectLst/>
                <a:latin typeface="+mn-lt"/>
                <a:ea typeface="ＭＳ Ｐゴシック" charset="-128"/>
                <a:cs typeface="ＭＳ Ｐゴシック" charset="-128"/>
              </a:rPr>
              <a:t>Prof</a:t>
            </a:r>
            <a:r>
              <a:rPr lang="nb-NO" sz="1400" b="0" i="0" u="none" strike="noStrike" kern="1200" dirty="0">
                <a:solidFill>
                  <a:schemeClr val="tx1"/>
                </a:solidFill>
                <a:effectLst/>
                <a:latin typeface="+mn-lt"/>
                <a:ea typeface="ＭＳ Ｐゴシック" charset="-128"/>
                <a:cs typeface="ＭＳ Ｐゴシック" charset="-128"/>
              </a:rPr>
              <a:t> ii NB! Merk at ny universitetslov KREV AT ANSETTELSE I EKSTRAERVERV PÅ ÅREMÅL INNTIL 20 % UTAN KUNNGJERING MÅ BEHANDLES AV STYRET</a:t>
            </a:r>
            <a:r>
              <a:rPr lang="nb-NO" sz="1400" b="0" i="0" u="none" strike="noStrike" kern="1200" baseline="0" dirty="0">
                <a:solidFill>
                  <a:schemeClr val="tx1"/>
                </a:solidFill>
                <a:effectLst/>
                <a:latin typeface="+mn-lt"/>
                <a:ea typeface="ＭＳ Ｐゴシック" charset="-128"/>
                <a:cs typeface="ＭＳ Ｐゴシック" charset="-128"/>
              </a:rPr>
              <a:t> SELV – DVS PROF OG 1. AM I 5-20% BRØKER (PROF ii/1. AM ii)</a:t>
            </a:r>
          </a:p>
          <a:p>
            <a:pPr fontAlgn="base"/>
            <a:endParaRPr lang="nb-NO" sz="1400" b="0" i="0" u="none" strike="noStrike" kern="1200" dirty="0">
              <a:solidFill>
                <a:schemeClr val="tx1"/>
              </a:solidFill>
              <a:effectLst/>
              <a:latin typeface="+mn-lt"/>
              <a:ea typeface="ＭＳ Ｐゴシック" charset="-128"/>
              <a:cs typeface="ＭＳ Ｐゴシック" charset="-128"/>
            </a:endParaRPr>
          </a:p>
          <a:p>
            <a:pPr fontAlgn="base"/>
            <a:r>
              <a:rPr lang="nb-NO" sz="1400" b="0" i="0" u="none" strike="noStrike" kern="1200" dirty="0">
                <a:solidFill>
                  <a:schemeClr val="tx1"/>
                </a:solidFill>
                <a:effectLst/>
                <a:latin typeface="+mn-lt"/>
                <a:ea typeface="ＭＳ Ｐゴシック" charset="-128"/>
                <a:cs typeface="ＭＳ Ｐゴシック" charset="-128"/>
              </a:rPr>
              <a:t>Policy</a:t>
            </a:r>
            <a:r>
              <a:rPr lang="nb-NO" sz="1400" b="0" i="0" u="none" strike="noStrike" kern="1200" baseline="0" dirty="0">
                <a:solidFill>
                  <a:schemeClr val="tx1"/>
                </a:solidFill>
                <a:effectLst/>
                <a:latin typeface="+mn-lt"/>
                <a:ea typeface="ＭＳ Ｐゴシック" charset="-128"/>
                <a:cs typeface="ＭＳ Ｐゴシック" charset="-128"/>
              </a:rPr>
              <a:t> </a:t>
            </a:r>
            <a:r>
              <a:rPr lang="nb-NO" sz="1400" b="0" i="0" u="none" strike="noStrike" kern="1200" baseline="0" dirty="0" err="1">
                <a:solidFill>
                  <a:schemeClr val="tx1"/>
                </a:solidFill>
                <a:effectLst/>
                <a:latin typeface="+mn-lt"/>
                <a:ea typeface="ＭＳ Ｐゴシック" charset="-128"/>
                <a:cs typeface="ＭＳ Ｐゴシック" charset="-128"/>
              </a:rPr>
              <a:t>vs</a:t>
            </a:r>
            <a:r>
              <a:rPr lang="nb-NO" sz="1400" b="0" i="0" u="none" strike="noStrike" kern="1200" baseline="0" dirty="0">
                <a:solidFill>
                  <a:schemeClr val="tx1"/>
                </a:solidFill>
                <a:effectLst/>
                <a:latin typeface="+mn-lt"/>
                <a:ea typeface="ＭＳ Ｐゴシック" charset="-128"/>
                <a:cs typeface="ＭＳ Ｐゴシック" charset="-128"/>
              </a:rPr>
              <a:t> reglement: Det er </a:t>
            </a:r>
            <a:r>
              <a:rPr lang="nb-NO" sz="1400" b="0" i="0" u="none" strike="noStrike" kern="1200" baseline="0" dirty="0" err="1">
                <a:solidFill>
                  <a:schemeClr val="tx1"/>
                </a:solidFill>
                <a:effectLst/>
                <a:latin typeface="+mn-lt"/>
                <a:ea typeface="ＭＳ Ｐゴシック" charset="-128"/>
                <a:cs typeface="ＭＳ Ｐゴシック" charset="-128"/>
              </a:rPr>
              <a:t>ikkje</a:t>
            </a:r>
            <a:r>
              <a:rPr lang="nb-NO" sz="1400" b="0" i="0" u="none" strike="noStrike" kern="1200" baseline="0" dirty="0">
                <a:solidFill>
                  <a:schemeClr val="tx1"/>
                </a:solidFill>
                <a:effectLst/>
                <a:latin typeface="+mn-lt"/>
                <a:ea typeface="ＭＳ Ｐゴシック" charset="-128"/>
                <a:cs typeface="ＭＳ Ｐゴシック" charset="-128"/>
              </a:rPr>
              <a:t> i strid med reglementet å </a:t>
            </a:r>
            <a:r>
              <a:rPr lang="nb-NO" sz="1400" b="0" i="0" u="none" strike="noStrike" kern="1200" baseline="0" dirty="0" err="1">
                <a:solidFill>
                  <a:schemeClr val="tx1"/>
                </a:solidFill>
                <a:effectLst/>
                <a:latin typeface="+mn-lt"/>
                <a:ea typeface="ＭＳ Ｐゴシック" charset="-128"/>
                <a:cs typeface="ＭＳ Ｐゴシック" charset="-128"/>
              </a:rPr>
              <a:t>tilsetje</a:t>
            </a:r>
            <a:r>
              <a:rPr lang="nb-NO" sz="1400" b="0" i="0" u="none" strike="noStrike" kern="1200" baseline="0" dirty="0">
                <a:solidFill>
                  <a:schemeClr val="tx1"/>
                </a:solidFill>
                <a:effectLst/>
                <a:latin typeface="+mn-lt"/>
                <a:ea typeface="ＭＳ Ｐゴシック" charset="-128"/>
                <a:cs typeface="ＭＳ Ｐゴシック" charset="-128"/>
              </a:rPr>
              <a:t> </a:t>
            </a:r>
            <a:r>
              <a:rPr lang="nb-NO" sz="1400" b="0" i="0" u="none" strike="noStrike" kern="1200" baseline="0" dirty="0" err="1">
                <a:solidFill>
                  <a:schemeClr val="tx1"/>
                </a:solidFill>
                <a:effectLst/>
                <a:latin typeface="+mn-lt"/>
                <a:ea typeface="ＭＳ Ｐゴシック" charset="-128"/>
                <a:cs typeface="ＭＳ Ｐゴシック" charset="-128"/>
              </a:rPr>
              <a:t>forskarar</a:t>
            </a:r>
            <a:r>
              <a:rPr lang="nb-NO" sz="1400" b="0" i="0" u="none" strike="noStrike" kern="1200" baseline="0" dirty="0">
                <a:solidFill>
                  <a:schemeClr val="tx1"/>
                </a:solidFill>
                <a:effectLst/>
                <a:latin typeface="+mn-lt"/>
                <a:ea typeface="ＭＳ Ｐゴシック" charset="-128"/>
                <a:cs typeface="ＭＳ Ｐゴシック" charset="-128"/>
              </a:rPr>
              <a:t> – eller </a:t>
            </a:r>
            <a:r>
              <a:rPr lang="nb-NO" sz="1400" b="0" i="0" u="none" strike="noStrike" kern="1200" baseline="0" dirty="0" err="1">
                <a:solidFill>
                  <a:schemeClr val="tx1"/>
                </a:solidFill>
                <a:effectLst/>
                <a:latin typeface="+mn-lt"/>
                <a:ea typeface="ＭＳ Ｐゴシック" charset="-128"/>
                <a:cs typeface="ＭＳ Ｐゴシック" charset="-128"/>
              </a:rPr>
              <a:t>universitetslektorar</a:t>
            </a:r>
            <a:r>
              <a:rPr lang="nb-NO" sz="1400" b="0" i="0" u="none" strike="noStrike" kern="1200" baseline="0" dirty="0">
                <a:solidFill>
                  <a:schemeClr val="tx1"/>
                </a:solidFill>
                <a:effectLst/>
                <a:latin typeface="+mn-lt"/>
                <a:ea typeface="ＭＳ Ｐゴシック" charset="-128"/>
                <a:cs typeface="ＭＳ Ｐゴシック" charset="-128"/>
              </a:rPr>
              <a:t>, men UiO skal drive forskingsbasert undervisning og </a:t>
            </a:r>
            <a:r>
              <a:rPr lang="nb-NO" sz="1400" b="0" i="0" u="none" strike="noStrike" kern="1200" baseline="0" dirty="0" err="1">
                <a:solidFill>
                  <a:schemeClr val="tx1"/>
                </a:solidFill>
                <a:effectLst/>
                <a:latin typeface="+mn-lt"/>
                <a:ea typeface="ＭＳ Ｐゴシック" charset="-128"/>
                <a:cs typeface="ＭＳ Ｐゴシック" charset="-128"/>
              </a:rPr>
              <a:t>universitetsstillingar</a:t>
            </a:r>
            <a:r>
              <a:rPr lang="nb-NO" sz="1400" b="0" i="0" u="none" strike="noStrike" kern="1200" baseline="0" dirty="0">
                <a:solidFill>
                  <a:schemeClr val="tx1"/>
                </a:solidFill>
                <a:effectLst/>
                <a:latin typeface="+mn-lt"/>
                <a:ea typeface="ＭＳ Ｐゴシック" charset="-128"/>
                <a:cs typeface="ＭＳ Ｐゴシック" charset="-128"/>
              </a:rPr>
              <a:t> med 50/50 er </a:t>
            </a:r>
            <a:r>
              <a:rPr lang="nb-NO" sz="1400" b="0" i="0" u="none" strike="noStrike" kern="1200" baseline="0" dirty="0" err="1">
                <a:solidFill>
                  <a:schemeClr val="tx1"/>
                </a:solidFill>
                <a:effectLst/>
                <a:latin typeface="+mn-lt"/>
                <a:ea typeface="ＭＳ Ｐゴシック" charset="-128"/>
                <a:cs typeface="ＭＳ Ｐゴシック" charset="-128"/>
              </a:rPr>
              <a:t>difor</a:t>
            </a:r>
            <a:r>
              <a:rPr lang="nb-NO" sz="1400" b="0" i="0" u="none" strike="noStrike" kern="1200" baseline="0" dirty="0">
                <a:solidFill>
                  <a:schemeClr val="tx1"/>
                </a:solidFill>
                <a:effectLst/>
                <a:latin typeface="+mn-lt"/>
                <a:ea typeface="ＭＳ Ｐゴシック" charset="-128"/>
                <a:cs typeface="ＭＳ Ｐゴシック" charset="-128"/>
              </a:rPr>
              <a:t> det </a:t>
            </a:r>
            <a:r>
              <a:rPr lang="nb-NO" sz="1400" b="0" i="0" u="none" strike="noStrike" kern="1200" baseline="0" dirty="0" err="1">
                <a:solidFill>
                  <a:schemeClr val="tx1"/>
                </a:solidFill>
                <a:effectLst/>
                <a:latin typeface="+mn-lt"/>
                <a:ea typeface="ＭＳ Ｐゴシック" charset="-128"/>
                <a:cs typeface="ＭＳ Ｐゴシック" charset="-128"/>
              </a:rPr>
              <a:t>føretrekte</a:t>
            </a:r>
            <a:r>
              <a:rPr lang="nb-NO" sz="1400" b="0" i="0" u="none" strike="noStrike" kern="1200" baseline="0" dirty="0">
                <a:solidFill>
                  <a:schemeClr val="tx1"/>
                </a:solidFill>
                <a:effectLst/>
                <a:latin typeface="+mn-lt"/>
                <a:ea typeface="ＭＳ Ｐゴシック" charset="-128"/>
                <a:cs typeface="ＭＳ Ｐゴシック" charset="-128"/>
              </a:rPr>
              <a:t>.</a:t>
            </a:r>
          </a:p>
          <a:p>
            <a:pPr fontAlgn="base"/>
            <a:endParaRPr lang="nb-NO" sz="1400" b="0" i="0" u="none" strike="noStrike" kern="1200" baseline="0" dirty="0">
              <a:solidFill>
                <a:schemeClr val="tx1"/>
              </a:solidFill>
              <a:effectLst/>
              <a:latin typeface="+mn-lt"/>
              <a:ea typeface="ＭＳ Ｐゴシック" charset="-128"/>
              <a:cs typeface="ＭＳ Ｐゴシック" charset="-128"/>
            </a:endParaRPr>
          </a:p>
          <a:p>
            <a:pPr fontAlgn="base"/>
            <a:r>
              <a:rPr lang="nb-NO" sz="1400" b="0" i="0" u="none" strike="noStrike" kern="1200" dirty="0">
                <a:solidFill>
                  <a:schemeClr val="tx1"/>
                </a:solidFill>
                <a:effectLst/>
                <a:latin typeface="+mn-lt"/>
                <a:ea typeface="ＭＳ Ｐゴシック" charset="-128"/>
                <a:cs typeface="ＭＳ Ｐゴシック" charset="-128"/>
              </a:rPr>
              <a:t>Kan tilsette</a:t>
            </a:r>
            <a:r>
              <a:rPr lang="nb-NO" sz="1400" b="0" i="0" u="none" strike="noStrike" kern="1200" baseline="0" dirty="0">
                <a:solidFill>
                  <a:schemeClr val="tx1"/>
                </a:solidFill>
                <a:effectLst/>
                <a:latin typeface="+mn-lt"/>
                <a:ea typeface="ＭＳ Ｐゴシック" charset="-128"/>
                <a:cs typeface="ＭＳ Ｐゴシック" charset="-128"/>
              </a:rPr>
              <a:t> mer enn 1. Sedvane.</a:t>
            </a:r>
          </a:p>
          <a:p>
            <a:pPr fontAlgn="base"/>
            <a:endParaRPr lang="nb-NO" sz="1400" b="0" i="0" u="none" strike="noStrike" kern="1200" baseline="0" dirty="0">
              <a:solidFill>
                <a:schemeClr val="tx1"/>
              </a:solidFill>
              <a:effectLst/>
              <a:latin typeface="+mn-lt"/>
              <a:ea typeface="ＭＳ Ｐゴシック" charset="-128"/>
              <a:cs typeface="ＭＳ Ｐゴシック" charset="-128"/>
            </a:endParaRPr>
          </a:p>
          <a:p>
            <a:pPr fontAlgn="base"/>
            <a:r>
              <a:rPr lang="nb-NO" sz="1400" b="0" i="0" u="none" strike="noStrike" kern="1200" dirty="0">
                <a:solidFill>
                  <a:schemeClr val="tx1"/>
                </a:solidFill>
                <a:effectLst/>
                <a:latin typeface="+mn-lt"/>
                <a:ea typeface="ＭＳ Ｐゴシック" charset="-128"/>
                <a:cs typeface="ＭＳ Ｐゴシック" charset="-128"/>
              </a:rPr>
              <a:t>Kallelse - Kunngjøring kan videre unnlates når særlige grunner taler for det, men slik tilsetting kan ikke foretas hvis mer enn ett medlem av tilsettingsorganet motsetter seg dette. (universitets- og høgskoleloven § 6-3 (4))</a:t>
            </a:r>
          </a:p>
          <a:p>
            <a:pPr fontAlgn="base"/>
            <a:r>
              <a:rPr lang="nb-NO" sz="1400" b="0" i="0" u="none" strike="noStrike" kern="1200" dirty="0">
                <a:solidFill>
                  <a:schemeClr val="tx1"/>
                </a:solidFill>
                <a:effectLst/>
                <a:latin typeface="+mn-lt"/>
                <a:ea typeface="ＭＳ Ｐゴシック" charset="-128"/>
                <a:cs typeface="ＭＳ Ｐゴシック" charset="-128"/>
              </a:rPr>
              <a:t>Tilsetting uten kunngjøring (både i egenfinansierte og eksternt finansierte stillinger) bør bare skje dersom det er grunn til å tro at det ikke finnes noen med samme eller sterkere kompetanse som kunne være aktuelle søkere dersom stillingen ble lyst ut.</a:t>
            </a:r>
          </a:p>
          <a:p>
            <a:pPr marL="0" indent="0">
              <a:buNone/>
            </a:pPr>
            <a:endParaRPr lang="nb-NO" sz="1400" dirty="0">
              <a:latin typeface="Arial" pitchFamily="34" charset="0"/>
              <a:cs typeface="Arial" pitchFamily="34" charset="0"/>
            </a:endParaRPr>
          </a:p>
          <a:p>
            <a:pPr marL="0" indent="0">
              <a:buNone/>
            </a:pPr>
            <a:r>
              <a:rPr lang="nb-NO" sz="1400" dirty="0">
                <a:latin typeface="Arial" pitchFamily="34" charset="0"/>
                <a:cs typeface="Arial" pitchFamily="34" charset="0"/>
              </a:rPr>
              <a:t>Den </a:t>
            </a:r>
            <a:r>
              <a:rPr lang="nb-NO" sz="1400" dirty="0" err="1">
                <a:latin typeface="Arial" pitchFamily="34" charset="0"/>
                <a:cs typeface="Arial" pitchFamily="34" charset="0"/>
              </a:rPr>
              <a:t>viktigaste</a:t>
            </a:r>
            <a:r>
              <a:rPr lang="nb-NO" sz="1400" dirty="0">
                <a:latin typeface="Arial" pitchFamily="34" charset="0"/>
                <a:cs typeface="Arial" pitchFamily="34" charset="0"/>
              </a:rPr>
              <a:t> </a:t>
            </a:r>
            <a:r>
              <a:rPr lang="nb-NO" sz="1400" dirty="0" err="1">
                <a:latin typeface="Arial" pitchFamily="34" charset="0"/>
                <a:cs typeface="Arial" pitchFamily="34" charset="0"/>
              </a:rPr>
              <a:t>oppgåva</a:t>
            </a:r>
            <a:r>
              <a:rPr lang="nb-NO" sz="1400" dirty="0">
                <a:latin typeface="Arial" pitchFamily="34" charset="0"/>
                <a:cs typeface="Arial" pitchFamily="34" charset="0"/>
              </a:rPr>
              <a:t> til</a:t>
            </a:r>
            <a:r>
              <a:rPr lang="nb-NO" sz="1400" baseline="0" dirty="0">
                <a:latin typeface="Arial" pitchFamily="34" charset="0"/>
                <a:cs typeface="Arial" pitchFamily="34" charset="0"/>
              </a:rPr>
              <a:t> styret er å </a:t>
            </a:r>
            <a:r>
              <a:rPr lang="nb-NO" sz="1400" baseline="0" dirty="0" err="1">
                <a:latin typeface="Arial" pitchFamily="34" charset="0"/>
                <a:cs typeface="Arial" pitchFamily="34" charset="0"/>
              </a:rPr>
              <a:t>tilsetje</a:t>
            </a:r>
            <a:r>
              <a:rPr lang="nb-NO" sz="1400" baseline="0" dirty="0">
                <a:latin typeface="Arial" pitchFamily="34" charset="0"/>
                <a:cs typeface="Arial" pitchFamily="34" charset="0"/>
              </a:rPr>
              <a:t> nye </a:t>
            </a:r>
            <a:r>
              <a:rPr lang="nb-NO" sz="1400" baseline="0" dirty="0" err="1">
                <a:latin typeface="Arial" pitchFamily="34" charset="0"/>
                <a:cs typeface="Arial" pitchFamily="34" charset="0"/>
              </a:rPr>
              <a:t>medarbeidarar</a:t>
            </a:r>
            <a:r>
              <a:rPr lang="nb-NO" sz="1400" baseline="0" dirty="0">
                <a:latin typeface="Arial" pitchFamily="34" charset="0"/>
                <a:cs typeface="Arial" pitchFamily="34" charset="0"/>
              </a:rPr>
              <a:t>. 80-90 % av </a:t>
            </a:r>
            <a:r>
              <a:rPr lang="nb-NO" sz="1400" baseline="0" dirty="0" err="1">
                <a:latin typeface="Arial" pitchFamily="34" charset="0"/>
                <a:cs typeface="Arial" pitchFamily="34" charset="0"/>
              </a:rPr>
              <a:t>kostnadane</a:t>
            </a:r>
            <a:r>
              <a:rPr lang="nb-NO" sz="1400" baseline="0" dirty="0">
                <a:latin typeface="Arial" pitchFamily="34" charset="0"/>
                <a:cs typeface="Arial" pitchFamily="34" charset="0"/>
              </a:rPr>
              <a:t> er </a:t>
            </a:r>
            <a:r>
              <a:rPr lang="nb-NO" sz="1400" baseline="0" dirty="0" err="1">
                <a:latin typeface="Arial" pitchFamily="34" charset="0"/>
                <a:cs typeface="Arial" pitchFamily="34" charset="0"/>
              </a:rPr>
              <a:t>løn</a:t>
            </a:r>
            <a:r>
              <a:rPr lang="nb-NO" sz="1400" baseline="0" dirty="0">
                <a:latin typeface="Arial" pitchFamily="34" charset="0"/>
                <a:cs typeface="Arial" pitchFamily="34" charset="0"/>
              </a:rPr>
              <a:t>.</a:t>
            </a:r>
          </a:p>
          <a:p>
            <a:pPr marL="0" indent="0">
              <a:buNone/>
            </a:pPr>
            <a:endParaRPr lang="nb-NO" sz="1400" baseline="0" dirty="0">
              <a:latin typeface="Arial" pitchFamily="34" charset="0"/>
              <a:cs typeface="Arial" pitchFamily="34" charset="0"/>
            </a:endParaRPr>
          </a:p>
          <a:p>
            <a:pPr marL="0" indent="0">
              <a:buNone/>
            </a:pPr>
            <a:r>
              <a:rPr lang="nb-NO" sz="1400" baseline="0" dirty="0">
                <a:latin typeface="Arial" pitchFamily="34" charset="0"/>
                <a:cs typeface="Arial" pitchFamily="34" charset="0"/>
              </a:rPr>
              <a:t>Kvalifikasjonsprinsippet – den best kvalifisert etter ei </a:t>
            </a:r>
            <a:r>
              <a:rPr lang="nb-NO" sz="1400" baseline="0" dirty="0" err="1">
                <a:latin typeface="Arial" pitchFamily="34" charset="0"/>
                <a:cs typeface="Arial" pitchFamily="34" charset="0"/>
              </a:rPr>
              <a:t>heilskapleg</a:t>
            </a:r>
            <a:r>
              <a:rPr lang="nb-NO" sz="1400" baseline="0" dirty="0">
                <a:latin typeface="Arial" pitchFamily="34" charset="0"/>
                <a:cs typeface="Arial" pitchFamily="34" charset="0"/>
              </a:rPr>
              <a:t> vurdering</a:t>
            </a:r>
          </a:p>
          <a:p>
            <a:pPr marL="0" indent="0">
              <a:buNone/>
            </a:pPr>
            <a:endParaRPr lang="nb-NO" sz="1400" baseline="0" dirty="0">
              <a:latin typeface="Arial" pitchFamily="34" charset="0"/>
              <a:cs typeface="Arial" pitchFamily="34" charset="0"/>
            </a:endParaRPr>
          </a:p>
          <a:p>
            <a:pPr marL="0" indent="0">
              <a:buNone/>
            </a:pPr>
            <a:r>
              <a:rPr lang="nb-NO" sz="1400" baseline="0" dirty="0" err="1">
                <a:latin typeface="Arial" pitchFamily="34" charset="0"/>
                <a:cs typeface="Arial" pitchFamily="34" charset="0"/>
              </a:rPr>
              <a:t>Målast</a:t>
            </a:r>
            <a:r>
              <a:rPr lang="nb-NO" sz="1400" baseline="0" dirty="0">
                <a:latin typeface="Arial" pitchFamily="34" charset="0"/>
                <a:cs typeface="Arial" pitchFamily="34" charset="0"/>
              </a:rPr>
              <a:t> mot </a:t>
            </a:r>
            <a:r>
              <a:rPr lang="nb-NO" sz="1400" baseline="0" dirty="0" err="1">
                <a:latin typeface="Arial" pitchFamily="34" charset="0"/>
                <a:cs typeface="Arial" pitchFamily="34" charset="0"/>
              </a:rPr>
              <a:t>kunngjeringsteksten</a:t>
            </a:r>
            <a:endParaRPr lang="nb-NO" sz="1400" baseline="0" dirty="0">
              <a:latin typeface="Arial" pitchFamily="34" charset="0"/>
              <a:cs typeface="Arial" pitchFamily="34" charset="0"/>
            </a:endParaRPr>
          </a:p>
          <a:p>
            <a:pPr marL="0" indent="0">
              <a:buNone/>
            </a:pPr>
            <a:endParaRPr lang="nb-NO" sz="1400" baseline="0" dirty="0">
              <a:latin typeface="Arial" pitchFamily="34" charset="0"/>
              <a:cs typeface="Arial" pitchFamily="34" charset="0"/>
            </a:endParaRPr>
          </a:p>
          <a:p>
            <a:pPr marL="0" indent="0">
              <a:buNone/>
            </a:pPr>
            <a:endParaRPr lang="nb-NO" sz="1400" baseline="0" dirty="0">
              <a:latin typeface="Arial" pitchFamily="34" charset="0"/>
              <a:cs typeface="Arial" pitchFamily="34" charset="0"/>
            </a:endParaRPr>
          </a:p>
          <a:p>
            <a:pPr lvl="1"/>
            <a:r>
              <a:rPr lang="nb-NO" sz="1400" dirty="0"/>
              <a:t>§ 4 Habilitet - forvaltningsloven</a:t>
            </a:r>
          </a:p>
          <a:p>
            <a:pPr lvl="1"/>
            <a:r>
              <a:rPr lang="nb-NO" sz="1400" dirty="0"/>
              <a:t>§ 6 Taushetsplikt - forvaltningsloven</a:t>
            </a:r>
          </a:p>
          <a:p>
            <a:pPr marL="0" indent="0">
              <a:buNone/>
            </a:pPr>
            <a:endParaRPr lang="nb-NO" sz="1400" baseline="0" dirty="0">
              <a:latin typeface="Arial" pitchFamily="34" charset="0"/>
              <a:cs typeface="Arial" pitchFamily="34" charset="0"/>
            </a:endParaRPr>
          </a:p>
          <a:p>
            <a:pPr marL="0" indent="0">
              <a:buNone/>
            </a:pPr>
            <a:endParaRPr lang="nb-NO" sz="1400" baseline="0" dirty="0">
              <a:latin typeface="Arial" pitchFamily="34" charset="0"/>
              <a:cs typeface="Arial" pitchFamily="34" charset="0"/>
            </a:endParaRPr>
          </a:p>
          <a:p>
            <a:pPr marL="0" indent="0">
              <a:buNone/>
            </a:pPr>
            <a:r>
              <a:rPr lang="nb-NO" sz="1400" dirty="0">
                <a:latin typeface="Arial" pitchFamily="34" charset="0"/>
                <a:cs typeface="Arial" pitchFamily="34" charset="0"/>
              </a:rPr>
              <a:t>Tanken bak delegasjon er at vedtak bør </a:t>
            </a:r>
            <a:r>
              <a:rPr lang="nb-NO" sz="1400" dirty="0" err="1">
                <a:latin typeface="Arial" pitchFamily="34" charset="0"/>
                <a:cs typeface="Arial" pitchFamily="34" charset="0"/>
              </a:rPr>
              <a:t>fattast</a:t>
            </a:r>
            <a:r>
              <a:rPr lang="nb-NO" sz="1400" dirty="0">
                <a:latin typeface="Arial" pitchFamily="34" charset="0"/>
                <a:cs typeface="Arial" pitchFamily="34" charset="0"/>
              </a:rPr>
              <a:t> på </a:t>
            </a:r>
            <a:r>
              <a:rPr lang="nb-NO" sz="1400" dirty="0" err="1">
                <a:latin typeface="Arial" pitchFamily="34" charset="0"/>
                <a:cs typeface="Arial" pitchFamily="34" charset="0"/>
              </a:rPr>
              <a:t>lavast</a:t>
            </a:r>
            <a:r>
              <a:rPr lang="nb-NO" sz="1400" dirty="0">
                <a:latin typeface="Arial" pitchFamily="34" charset="0"/>
                <a:cs typeface="Arial" pitchFamily="34" charset="0"/>
              </a:rPr>
              <a:t> </a:t>
            </a:r>
            <a:r>
              <a:rPr lang="nb-NO" sz="1400" dirty="0" err="1">
                <a:latin typeface="Arial" pitchFamily="34" charset="0"/>
                <a:cs typeface="Arial" pitchFamily="34" charset="0"/>
              </a:rPr>
              <a:t>moglege</a:t>
            </a:r>
            <a:r>
              <a:rPr lang="nb-NO" sz="1400" dirty="0">
                <a:latin typeface="Arial" pitchFamily="34" charset="0"/>
                <a:cs typeface="Arial" pitchFamily="34" charset="0"/>
              </a:rPr>
              <a:t> nivå. Ingen grunn til at </a:t>
            </a:r>
            <a:r>
              <a:rPr lang="nb-NO" sz="1400" dirty="0" err="1">
                <a:latin typeface="Arial" pitchFamily="34" charset="0"/>
                <a:cs typeface="Arial" pitchFamily="34" charset="0"/>
              </a:rPr>
              <a:t>ein</a:t>
            </a:r>
            <a:r>
              <a:rPr lang="nb-NO" sz="1400" baseline="0" dirty="0">
                <a:latin typeface="Arial" pitchFamily="34" charset="0"/>
                <a:cs typeface="Arial" pitchFamily="34" charset="0"/>
              </a:rPr>
              <a:t> brukar </a:t>
            </a:r>
            <a:r>
              <a:rPr lang="nb-NO" sz="1400" baseline="0" dirty="0" err="1">
                <a:latin typeface="Arial" pitchFamily="34" charset="0"/>
                <a:cs typeface="Arial" pitchFamily="34" charset="0"/>
              </a:rPr>
              <a:t>fleire</a:t>
            </a:r>
            <a:r>
              <a:rPr lang="nb-NO" sz="1400" baseline="0" dirty="0">
                <a:latin typeface="Arial" pitchFamily="34" charset="0"/>
                <a:cs typeface="Arial" pitchFamily="34" charset="0"/>
              </a:rPr>
              <a:t> nivå og </a:t>
            </a:r>
            <a:r>
              <a:rPr lang="nb-NO" sz="1400" baseline="0" dirty="0" err="1">
                <a:latin typeface="Arial" pitchFamily="34" charset="0"/>
                <a:cs typeface="Arial" pitchFamily="34" charset="0"/>
              </a:rPr>
              <a:t>meirr</a:t>
            </a:r>
            <a:r>
              <a:rPr lang="nb-NO" sz="1400" baseline="0" dirty="0">
                <a:latin typeface="Arial" pitchFamily="34" charset="0"/>
                <a:cs typeface="Arial" pitchFamily="34" charset="0"/>
              </a:rPr>
              <a:t> tid enn </a:t>
            </a:r>
            <a:r>
              <a:rPr lang="nb-NO" sz="1400" baseline="0" dirty="0" err="1">
                <a:latin typeface="Arial" pitchFamily="34" charset="0"/>
                <a:cs typeface="Arial" pitchFamily="34" charset="0"/>
              </a:rPr>
              <a:t>naudsynt</a:t>
            </a:r>
            <a:r>
              <a:rPr lang="nb-NO" sz="1400" baseline="0" dirty="0">
                <a:latin typeface="Arial" pitchFamily="34" charset="0"/>
                <a:cs typeface="Arial" pitchFamily="34" charset="0"/>
              </a:rPr>
              <a:t>. Nærleik gjev kunnskap. </a:t>
            </a:r>
            <a:endParaRPr lang="nb-NO" sz="1400" dirty="0">
              <a:latin typeface="Arial" pitchFamily="34" charset="0"/>
              <a:cs typeface="Arial" pitchFamily="34" charset="0"/>
            </a:endParaRPr>
          </a:p>
          <a:p>
            <a:pPr marL="0" indent="0">
              <a:buNone/>
            </a:pPr>
            <a:endParaRPr lang="nb-NO" sz="1400" dirty="0">
              <a:latin typeface="Arial" pitchFamily="34" charset="0"/>
              <a:cs typeface="Arial" pitchFamily="34" charset="0"/>
            </a:endParaRPr>
          </a:p>
          <a:p>
            <a:pPr marL="0" indent="0">
              <a:buNone/>
            </a:pPr>
            <a:r>
              <a:rPr lang="nb-NO" sz="1400" u="sng" dirty="0">
                <a:latin typeface="Arial" pitchFamily="34" charset="0"/>
                <a:cs typeface="Arial" pitchFamily="34" charset="0"/>
              </a:rPr>
              <a:t>All delegasjon kan </a:t>
            </a:r>
            <a:r>
              <a:rPr lang="nb-NO" sz="1400" u="sng" dirty="0" err="1">
                <a:latin typeface="Arial" pitchFamily="34" charset="0"/>
                <a:cs typeface="Arial" pitchFamily="34" charset="0"/>
              </a:rPr>
              <a:t>kallast</a:t>
            </a:r>
            <a:r>
              <a:rPr lang="nb-NO" sz="1400" u="sng" dirty="0">
                <a:latin typeface="Arial" pitchFamily="34" charset="0"/>
                <a:cs typeface="Arial" pitchFamily="34" charset="0"/>
              </a:rPr>
              <a:t> tilbake</a:t>
            </a:r>
            <a:r>
              <a:rPr lang="nb-NO" sz="1400" dirty="0">
                <a:latin typeface="Arial" pitchFamily="34" charset="0"/>
                <a:cs typeface="Arial" pitchFamily="34" charset="0"/>
              </a:rPr>
              <a:t>. </a:t>
            </a:r>
          </a:p>
          <a:p>
            <a:pPr marL="0" indent="0">
              <a:buNone/>
            </a:pPr>
            <a:endParaRPr lang="nb-NO" sz="1400" dirty="0">
              <a:latin typeface="Arial" pitchFamily="34" charset="0"/>
              <a:cs typeface="Arial" pitchFamily="34" charset="0"/>
            </a:endParaRPr>
          </a:p>
          <a:p>
            <a:pPr marL="0" indent="0">
              <a:buNone/>
            </a:pPr>
            <a:r>
              <a:rPr lang="nb-NO" sz="1400" baseline="0" dirty="0">
                <a:latin typeface="Arial" pitchFamily="34" charset="0"/>
                <a:cs typeface="Arial" pitchFamily="34" charset="0"/>
              </a:rPr>
              <a:t>Ingen klageadgang (</a:t>
            </a:r>
            <a:r>
              <a:rPr lang="nb-NO" sz="1400" baseline="0" dirty="0" err="1">
                <a:latin typeface="Arial" pitchFamily="34" charset="0"/>
                <a:cs typeface="Arial" pitchFamily="34" charset="0"/>
              </a:rPr>
              <a:t>Sivilombodsmannen</a:t>
            </a:r>
            <a:r>
              <a:rPr lang="nb-NO" sz="1400" baseline="0" dirty="0">
                <a:latin typeface="Arial" pitchFamily="34" charset="0"/>
                <a:cs typeface="Arial" pitchFamily="34" charset="0"/>
              </a:rPr>
              <a:t>).</a:t>
            </a:r>
          </a:p>
          <a:p>
            <a:pPr marL="0" indent="0">
              <a:buNone/>
            </a:pPr>
            <a:endParaRPr lang="nb-NO" sz="1400" baseline="0" dirty="0">
              <a:latin typeface="Arial" pitchFamily="34" charset="0"/>
              <a:cs typeface="Arial" pitchFamily="34" charset="0"/>
            </a:endParaRPr>
          </a:p>
          <a:p>
            <a:r>
              <a:rPr lang="nb-NO" sz="1400" dirty="0"/>
              <a:t>Universitets- og høyskoleloven har forrang</a:t>
            </a:r>
          </a:p>
          <a:p>
            <a:pPr lvl="1"/>
            <a:r>
              <a:rPr lang="nb-NO" sz="1400" dirty="0"/>
              <a:t>§ 6-3 (4) «Når særlige grunner taler for det, kan styret foreta ansettelse i undervisnings- og forskerstillinger uten forutgående kunngjøring. Slik ansettelse kan ikke foretas hvis mer enn ett medlem av styret motsetter seg dette». For noen stillinger delegert til fakultetene, </a:t>
            </a:r>
            <a:r>
              <a:rPr lang="nb-NO" sz="1400" dirty="0" err="1"/>
              <a:t>f.eks</a:t>
            </a:r>
            <a:r>
              <a:rPr lang="nb-NO" sz="1400" dirty="0"/>
              <a:t> professor II. </a:t>
            </a:r>
          </a:p>
          <a:p>
            <a:pPr marL="0" indent="0">
              <a:buNone/>
            </a:pPr>
            <a:endParaRPr lang="nb-NO" sz="1000" baseline="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E71F8F55-2ABF-4D75-853A-D21BE840F8AD}"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7</a:t>
            </a:fld>
            <a:endParaRPr lang="nb-NO"/>
          </a:p>
        </p:txBody>
      </p:sp>
    </p:spTree>
    <p:extLst>
      <p:ext uri="{BB962C8B-B14F-4D97-AF65-F5344CB8AC3E}">
        <p14:creationId xmlns:p14="http://schemas.microsoft.com/office/powerpoint/2010/main" val="373242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7500" lnSpcReduction="20000"/>
          </a:bodyPr>
          <a:lstStyle/>
          <a:p>
            <a:pPr marL="342900" lvl="0">
              <a:buFont typeface="+mj-lt"/>
              <a:buAutoNum type="arabicPeriod"/>
            </a:pPr>
            <a:r>
              <a:rPr lang="nb-NO" sz="1400" b="1" i="1" dirty="0">
                <a:solidFill>
                  <a:schemeClr val="tx1"/>
                </a:solidFill>
              </a:rPr>
              <a:t>Styret kan </a:t>
            </a:r>
            <a:r>
              <a:rPr lang="nb-NO" sz="1400" b="1" i="1" u="sng" dirty="0" err="1">
                <a:solidFill>
                  <a:schemeClr val="tx1"/>
                </a:solidFill>
              </a:rPr>
              <a:t>tilsetje</a:t>
            </a:r>
            <a:r>
              <a:rPr lang="nb-NO" sz="1400" b="1" i="1" dirty="0">
                <a:solidFill>
                  <a:schemeClr val="tx1"/>
                </a:solidFill>
              </a:rPr>
              <a:t> </a:t>
            </a:r>
            <a:r>
              <a:rPr lang="nb-NO" sz="1400" b="1" i="1" dirty="0" err="1">
                <a:solidFill>
                  <a:schemeClr val="tx1"/>
                </a:solidFill>
              </a:rPr>
              <a:t>ein</a:t>
            </a:r>
            <a:r>
              <a:rPr lang="nb-NO" sz="1400" b="1" i="1" dirty="0">
                <a:solidFill>
                  <a:schemeClr val="tx1"/>
                </a:solidFill>
              </a:rPr>
              <a:t> eller </a:t>
            </a:r>
            <a:r>
              <a:rPr lang="nb-NO" sz="1400" b="1" i="1" dirty="0" err="1">
                <a:solidFill>
                  <a:schemeClr val="tx1"/>
                </a:solidFill>
              </a:rPr>
              <a:t>fleire</a:t>
            </a:r>
            <a:r>
              <a:rPr lang="nb-NO" sz="1400" b="1" i="1" dirty="0">
                <a:solidFill>
                  <a:schemeClr val="tx1"/>
                </a:solidFill>
              </a:rPr>
              <a:t> av </a:t>
            </a:r>
            <a:r>
              <a:rPr lang="nb-NO" sz="1400" b="1" i="1" dirty="0" err="1">
                <a:solidFill>
                  <a:schemeClr val="tx1"/>
                </a:solidFill>
              </a:rPr>
              <a:t>dei</a:t>
            </a:r>
            <a:r>
              <a:rPr lang="nb-NO" sz="1400" b="1" i="1" dirty="0">
                <a:solidFill>
                  <a:schemeClr val="tx1"/>
                </a:solidFill>
              </a:rPr>
              <a:t> innstilte </a:t>
            </a:r>
            <a:r>
              <a:rPr lang="nb-NO" sz="1400" b="1" i="1" dirty="0" err="1">
                <a:solidFill>
                  <a:schemeClr val="tx1"/>
                </a:solidFill>
              </a:rPr>
              <a:t>søkarane</a:t>
            </a:r>
            <a:r>
              <a:rPr lang="nb-NO" sz="1400" b="1" i="1" dirty="0">
                <a:solidFill>
                  <a:schemeClr val="tx1"/>
                </a:solidFill>
              </a:rPr>
              <a:t>. Kven som helst av </a:t>
            </a:r>
            <a:r>
              <a:rPr lang="nb-NO" sz="1400" b="1" i="1" dirty="0" err="1">
                <a:solidFill>
                  <a:schemeClr val="tx1"/>
                </a:solidFill>
              </a:rPr>
              <a:t>dei</a:t>
            </a:r>
            <a:r>
              <a:rPr lang="nb-NO" sz="1400" b="1" i="1" dirty="0">
                <a:solidFill>
                  <a:schemeClr val="tx1"/>
                </a:solidFill>
              </a:rPr>
              <a:t> innstilte kan </a:t>
            </a:r>
            <a:r>
              <a:rPr lang="nb-NO" sz="1400" b="1" i="1" dirty="0" err="1">
                <a:solidFill>
                  <a:schemeClr val="tx1"/>
                </a:solidFill>
              </a:rPr>
              <a:t>tilsetjast</a:t>
            </a:r>
            <a:r>
              <a:rPr lang="nb-NO" sz="1400" b="1" i="1" dirty="0">
                <a:solidFill>
                  <a:schemeClr val="tx1"/>
                </a:solidFill>
              </a:rPr>
              <a:t>. Dersom </a:t>
            </a:r>
            <a:r>
              <a:rPr lang="nb-NO" sz="1400" b="1" i="1" dirty="0" err="1">
                <a:solidFill>
                  <a:schemeClr val="tx1"/>
                </a:solidFill>
              </a:rPr>
              <a:t>innstillingsmyndet</a:t>
            </a:r>
            <a:r>
              <a:rPr lang="nb-NO" sz="1400" b="1" i="1" dirty="0">
                <a:solidFill>
                  <a:schemeClr val="tx1"/>
                </a:solidFill>
              </a:rPr>
              <a:t> meiner </a:t>
            </a:r>
            <a:r>
              <a:rPr lang="nb-NO" sz="1400" b="1" i="1" dirty="0" err="1">
                <a:solidFill>
                  <a:schemeClr val="tx1"/>
                </a:solidFill>
              </a:rPr>
              <a:t>nokon</a:t>
            </a:r>
            <a:r>
              <a:rPr lang="nb-NO" sz="1400" b="1" i="1" dirty="0">
                <a:solidFill>
                  <a:schemeClr val="tx1"/>
                </a:solidFill>
              </a:rPr>
              <a:t> av </a:t>
            </a:r>
            <a:r>
              <a:rPr lang="nb-NO" sz="1400" b="1" i="1" dirty="0" err="1">
                <a:solidFill>
                  <a:schemeClr val="tx1"/>
                </a:solidFill>
              </a:rPr>
              <a:t>søkarane</a:t>
            </a:r>
            <a:r>
              <a:rPr lang="nb-NO" sz="1400" b="1" i="1" dirty="0">
                <a:solidFill>
                  <a:schemeClr val="tx1"/>
                </a:solidFill>
              </a:rPr>
              <a:t> </a:t>
            </a:r>
            <a:r>
              <a:rPr lang="nb-NO" sz="1400" b="1" i="1" dirty="0" err="1">
                <a:solidFill>
                  <a:schemeClr val="tx1"/>
                </a:solidFill>
              </a:rPr>
              <a:t>ikkje</a:t>
            </a:r>
            <a:r>
              <a:rPr lang="nb-NO" sz="1400" b="1" i="1" dirty="0">
                <a:solidFill>
                  <a:schemeClr val="tx1"/>
                </a:solidFill>
              </a:rPr>
              <a:t> er kvalifiserte må </a:t>
            </a:r>
            <a:r>
              <a:rPr lang="nb-NO" sz="1400" b="1" i="1" dirty="0" err="1">
                <a:solidFill>
                  <a:schemeClr val="tx1"/>
                </a:solidFill>
              </a:rPr>
              <a:t>dei</a:t>
            </a:r>
            <a:r>
              <a:rPr lang="nb-NO" sz="1400" b="1" i="1" dirty="0">
                <a:solidFill>
                  <a:schemeClr val="tx1"/>
                </a:solidFill>
              </a:rPr>
              <a:t> heller </a:t>
            </a:r>
            <a:r>
              <a:rPr lang="nb-NO" sz="1400" b="1" i="1" dirty="0" err="1">
                <a:solidFill>
                  <a:schemeClr val="tx1"/>
                </a:solidFill>
              </a:rPr>
              <a:t>ikkje</a:t>
            </a:r>
            <a:r>
              <a:rPr lang="nb-NO" sz="1400" b="1" i="1" dirty="0">
                <a:solidFill>
                  <a:schemeClr val="tx1"/>
                </a:solidFill>
              </a:rPr>
              <a:t> innstille. Tilsettingsorganet kan </a:t>
            </a:r>
            <a:r>
              <a:rPr lang="nb-NO" sz="1400" b="1" i="1" dirty="0" err="1">
                <a:solidFill>
                  <a:schemeClr val="tx1"/>
                </a:solidFill>
              </a:rPr>
              <a:t>ikkje</a:t>
            </a:r>
            <a:r>
              <a:rPr lang="nb-NO" sz="1400" b="1" i="1" dirty="0">
                <a:solidFill>
                  <a:schemeClr val="tx1"/>
                </a:solidFill>
              </a:rPr>
              <a:t> </a:t>
            </a:r>
            <a:r>
              <a:rPr lang="nb-NO" sz="1400" b="1" i="1" dirty="0" err="1">
                <a:solidFill>
                  <a:schemeClr val="tx1"/>
                </a:solidFill>
              </a:rPr>
              <a:t>tilsetje</a:t>
            </a:r>
            <a:r>
              <a:rPr lang="nb-NO" sz="1400" b="1" i="1" dirty="0">
                <a:solidFill>
                  <a:schemeClr val="tx1"/>
                </a:solidFill>
              </a:rPr>
              <a:t> </a:t>
            </a:r>
            <a:r>
              <a:rPr lang="nb-NO" sz="1400" b="1" i="1" dirty="0" err="1">
                <a:solidFill>
                  <a:schemeClr val="tx1"/>
                </a:solidFill>
              </a:rPr>
              <a:t>ein</a:t>
            </a:r>
            <a:r>
              <a:rPr lang="nb-NO" sz="1400" b="1" i="1" dirty="0">
                <a:solidFill>
                  <a:schemeClr val="tx1"/>
                </a:solidFill>
              </a:rPr>
              <a:t> </a:t>
            </a:r>
            <a:r>
              <a:rPr lang="nb-NO" sz="1400" b="1" i="1" dirty="0" err="1">
                <a:solidFill>
                  <a:schemeClr val="tx1"/>
                </a:solidFill>
              </a:rPr>
              <a:t>søkar</a:t>
            </a:r>
            <a:r>
              <a:rPr lang="nb-NO" sz="1400" b="1" i="1" dirty="0">
                <a:solidFill>
                  <a:schemeClr val="tx1"/>
                </a:solidFill>
              </a:rPr>
              <a:t> som </a:t>
            </a:r>
            <a:r>
              <a:rPr lang="nb-NO" sz="1400" b="1" i="1" dirty="0" err="1">
                <a:solidFill>
                  <a:schemeClr val="tx1"/>
                </a:solidFill>
              </a:rPr>
              <a:t>ikkje</a:t>
            </a:r>
            <a:r>
              <a:rPr lang="nb-NO" sz="1400" b="1" i="1" dirty="0">
                <a:solidFill>
                  <a:schemeClr val="tx1"/>
                </a:solidFill>
              </a:rPr>
              <a:t> er innstilt av innstillingsorganet (</a:t>
            </a:r>
            <a:r>
              <a:rPr lang="nb-NO" sz="1400" b="1" i="1" dirty="0" err="1">
                <a:solidFill>
                  <a:schemeClr val="tx1"/>
                </a:solidFill>
              </a:rPr>
              <a:t>sjølv</a:t>
            </a:r>
            <a:r>
              <a:rPr lang="nb-NO" sz="1400" b="1" i="1" dirty="0">
                <a:solidFill>
                  <a:schemeClr val="tx1"/>
                </a:solidFill>
              </a:rPr>
              <a:t> om </a:t>
            </a:r>
            <a:r>
              <a:rPr lang="nb-NO" sz="1400" b="1" i="1" dirty="0" err="1">
                <a:solidFill>
                  <a:schemeClr val="tx1"/>
                </a:solidFill>
              </a:rPr>
              <a:t>vedkomande</a:t>
            </a:r>
            <a:r>
              <a:rPr lang="nb-NO" sz="1400" b="1" i="1" dirty="0">
                <a:solidFill>
                  <a:schemeClr val="tx1"/>
                </a:solidFill>
              </a:rPr>
              <a:t> kan ha </a:t>
            </a:r>
            <a:r>
              <a:rPr lang="nb-NO" sz="1400" b="1" i="1" dirty="0" err="1">
                <a:solidFill>
                  <a:schemeClr val="tx1"/>
                </a:solidFill>
              </a:rPr>
              <a:t>vore</a:t>
            </a:r>
            <a:r>
              <a:rPr lang="nb-NO" sz="1400" b="1" i="1" dirty="0">
                <a:solidFill>
                  <a:schemeClr val="tx1"/>
                </a:solidFill>
              </a:rPr>
              <a:t> innstilt av sakkunnig komité). Det er presedens ved fakultetet for å </a:t>
            </a:r>
            <a:r>
              <a:rPr lang="nb-NO" sz="1400" b="1" i="1" dirty="0" err="1">
                <a:solidFill>
                  <a:schemeClr val="tx1"/>
                </a:solidFill>
              </a:rPr>
              <a:t>tilsetje</a:t>
            </a:r>
            <a:r>
              <a:rPr lang="nb-NO" sz="1400" b="1" i="1" dirty="0">
                <a:solidFill>
                  <a:schemeClr val="tx1"/>
                </a:solidFill>
              </a:rPr>
              <a:t> to eller </a:t>
            </a:r>
            <a:r>
              <a:rPr lang="nb-NO" sz="1400" b="1" i="1" dirty="0" err="1">
                <a:solidFill>
                  <a:schemeClr val="tx1"/>
                </a:solidFill>
              </a:rPr>
              <a:t>fleire</a:t>
            </a:r>
            <a:r>
              <a:rPr lang="nb-NO" sz="1400" b="1" i="1" dirty="0">
                <a:solidFill>
                  <a:schemeClr val="tx1"/>
                </a:solidFill>
              </a:rPr>
              <a:t> </a:t>
            </a:r>
            <a:r>
              <a:rPr lang="nb-NO" sz="1400" b="1" i="1" dirty="0" err="1">
                <a:solidFill>
                  <a:schemeClr val="tx1"/>
                </a:solidFill>
              </a:rPr>
              <a:t>sjølv</a:t>
            </a:r>
            <a:r>
              <a:rPr lang="nb-NO" sz="1400" b="1" i="1" dirty="0">
                <a:solidFill>
                  <a:schemeClr val="tx1"/>
                </a:solidFill>
              </a:rPr>
              <a:t> om det er kunngjort </a:t>
            </a:r>
            <a:r>
              <a:rPr lang="nb-NO" sz="1400" b="1" i="1" dirty="0" err="1">
                <a:solidFill>
                  <a:schemeClr val="tx1"/>
                </a:solidFill>
              </a:rPr>
              <a:t>berre</a:t>
            </a:r>
            <a:r>
              <a:rPr lang="nb-NO" sz="1400" b="1" i="1" dirty="0">
                <a:solidFill>
                  <a:schemeClr val="tx1"/>
                </a:solidFill>
              </a:rPr>
              <a:t> ei stilling, </a:t>
            </a:r>
            <a:r>
              <a:rPr lang="nb-NO" sz="1400" b="1" i="1" dirty="0" err="1">
                <a:solidFill>
                  <a:schemeClr val="tx1"/>
                </a:solidFill>
              </a:rPr>
              <a:t>føresett</a:t>
            </a:r>
            <a:r>
              <a:rPr lang="nb-NO" sz="1400" b="1" i="1" dirty="0">
                <a:solidFill>
                  <a:schemeClr val="tx1"/>
                </a:solidFill>
              </a:rPr>
              <a:t> at det </a:t>
            </a:r>
            <a:r>
              <a:rPr lang="nb-NO" sz="1400" b="1" i="1" dirty="0" err="1">
                <a:solidFill>
                  <a:schemeClr val="tx1"/>
                </a:solidFill>
              </a:rPr>
              <a:t>finst</a:t>
            </a:r>
            <a:r>
              <a:rPr lang="nb-NO" sz="1400" b="1" i="1" dirty="0">
                <a:solidFill>
                  <a:schemeClr val="tx1"/>
                </a:solidFill>
              </a:rPr>
              <a:t> godt kvalifisert </a:t>
            </a:r>
            <a:r>
              <a:rPr lang="nb-NO" sz="1400" b="1" i="1" dirty="0" err="1">
                <a:solidFill>
                  <a:schemeClr val="tx1"/>
                </a:solidFill>
              </a:rPr>
              <a:t>kandidatar</a:t>
            </a:r>
            <a:r>
              <a:rPr lang="nb-NO" sz="1400" b="1" i="1" dirty="0">
                <a:solidFill>
                  <a:schemeClr val="tx1"/>
                </a:solidFill>
              </a:rPr>
              <a:t> og tilsetting skjer på bakgrunn av same </a:t>
            </a:r>
            <a:r>
              <a:rPr lang="nb-NO" sz="1400" b="1" i="1" dirty="0" err="1">
                <a:solidFill>
                  <a:schemeClr val="tx1"/>
                </a:solidFill>
              </a:rPr>
              <a:t>kunngjeringstekst</a:t>
            </a:r>
            <a:r>
              <a:rPr lang="nb-NO" sz="1400" b="1" i="1" dirty="0">
                <a:solidFill>
                  <a:schemeClr val="tx1"/>
                </a:solidFill>
              </a:rPr>
              <a:t>/</a:t>
            </a:r>
            <a:r>
              <a:rPr lang="nb-NO" sz="1400" b="1" i="1" dirty="0" err="1">
                <a:solidFill>
                  <a:schemeClr val="tx1"/>
                </a:solidFill>
              </a:rPr>
              <a:t>innanfor</a:t>
            </a:r>
            <a:r>
              <a:rPr lang="nb-NO" sz="1400" b="1" i="1" dirty="0">
                <a:solidFill>
                  <a:schemeClr val="tx1"/>
                </a:solidFill>
              </a:rPr>
              <a:t> same fagområde.</a:t>
            </a:r>
          </a:p>
          <a:p>
            <a:pPr marL="400050" lvl="0">
              <a:buFont typeface="+mj-lt"/>
              <a:buAutoNum type="arabicPeriod"/>
            </a:pPr>
            <a:r>
              <a:rPr lang="nb-NO" sz="1400" b="1" i="1" dirty="0">
                <a:solidFill>
                  <a:schemeClr val="tx1"/>
                </a:solidFill>
              </a:rPr>
              <a:t>Styret kan </a:t>
            </a:r>
            <a:r>
              <a:rPr lang="nb-NO" sz="1400" b="1" i="1" u="sng" dirty="0">
                <a:solidFill>
                  <a:schemeClr val="tx1"/>
                </a:solidFill>
              </a:rPr>
              <a:t>returnere saka </a:t>
            </a:r>
            <a:r>
              <a:rPr lang="nb-NO" sz="1400" b="1" i="1" dirty="0">
                <a:solidFill>
                  <a:schemeClr val="tx1"/>
                </a:solidFill>
              </a:rPr>
              <a:t>til </a:t>
            </a:r>
            <a:r>
              <a:rPr lang="nb-NO" sz="1400" b="1" i="1" dirty="0" err="1">
                <a:solidFill>
                  <a:schemeClr val="tx1"/>
                </a:solidFill>
              </a:rPr>
              <a:t>innstillingsmyndet</a:t>
            </a:r>
            <a:r>
              <a:rPr lang="nb-NO" sz="1400" b="1" i="1" dirty="0">
                <a:solidFill>
                  <a:schemeClr val="tx1"/>
                </a:solidFill>
              </a:rPr>
              <a:t> (dersom </a:t>
            </a:r>
            <a:r>
              <a:rPr lang="nb-NO" sz="1400" b="1" i="1" dirty="0" err="1">
                <a:solidFill>
                  <a:schemeClr val="tx1"/>
                </a:solidFill>
              </a:rPr>
              <a:t>dei</a:t>
            </a:r>
            <a:r>
              <a:rPr lang="nb-NO" sz="1400" b="1" i="1" dirty="0">
                <a:solidFill>
                  <a:schemeClr val="tx1"/>
                </a:solidFill>
              </a:rPr>
              <a:t> meiner det er moment som </a:t>
            </a:r>
            <a:r>
              <a:rPr lang="nb-NO" sz="1400" b="1" i="1" dirty="0" err="1">
                <a:solidFill>
                  <a:schemeClr val="tx1"/>
                </a:solidFill>
              </a:rPr>
              <a:t>ikkje</a:t>
            </a:r>
            <a:r>
              <a:rPr lang="nb-NO" sz="1400" b="1" i="1" dirty="0">
                <a:solidFill>
                  <a:schemeClr val="tx1"/>
                </a:solidFill>
              </a:rPr>
              <a:t> er </a:t>
            </a:r>
            <a:r>
              <a:rPr lang="nb-NO" sz="1400" b="1" i="1" dirty="0" err="1">
                <a:solidFill>
                  <a:schemeClr val="tx1"/>
                </a:solidFill>
              </a:rPr>
              <a:t>tilstrekkeleg</a:t>
            </a:r>
            <a:r>
              <a:rPr lang="nb-NO" sz="1400" b="1" i="1" dirty="0">
                <a:solidFill>
                  <a:schemeClr val="tx1"/>
                </a:solidFill>
              </a:rPr>
              <a:t> belyst til at </a:t>
            </a:r>
            <a:r>
              <a:rPr lang="nb-NO" sz="1400" b="1" i="1" dirty="0" err="1">
                <a:solidFill>
                  <a:schemeClr val="tx1"/>
                </a:solidFill>
              </a:rPr>
              <a:t>dei</a:t>
            </a:r>
            <a:r>
              <a:rPr lang="nb-NO" sz="1400" b="1" i="1" dirty="0">
                <a:solidFill>
                  <a:schemeClr val="tx1"/>
                </a:solidFill>
              </a:rPr>
              <a:t> kan fatte vedtak)</a:t>
            </a:r>
          </a:p>
          <a:p>
            <a:endParaRPr lang="nb-NO" sz="1400" b="1" dirty="0">
              <a:solidFill>
                <a:schemeClr val="tx1"/>
              </a:solidFill>
              <a:latin typeface="Arial" pitchFamily="34" charset="0"/>
              <a:cs typeface="Arial" pitchFamily="34" charset="0"/>
            </a:endParaRPr>
          </a:p>
          <a:p>
            <a:endParaRPr lang="nb-NO" sz="1400" dirty="0">
              <a:latin typeface="Arial" pitchFamily="34" charset="0"/>
              <a:cs typeface="Arial" pitchFamily="34" charset="0"/>
            </a:endParaRPr>
          </a:p>
          <a:p>
            <a:r>
              <a:rPr lang="nb-NO" sz="1400" dirty="0">
                <a:latin typeface="Arial" pitchFamily="34" charset="0"/>
                <a:cs typeface="Arial" pitchFamily="34" charset="0"/>
              </a:rPr>
              <a:t>TILSETTINGSPROSESSEN</a:t>
            </a:r>
            <a:br>
              <a:rPr lang="nb-NO" sz="1400" dirty="0">
                <a:latin typeface="Arial" pitchFamily="34" charset="0"/>
                <a:cs typeface="Arial" pitchFamily="34" charset="0"/>
              </a:rPr>
            </a:br>
            <a:r>
              <a:rPr lang="nb-NO" sz="1400" dirty="0">
                <a:latin typeface="Arial" pitchFamily="34" charset="0"/>
                <a:cs typeface="Arial" pitchFamily="34" charset="0"/>
              </a:rPr>
              <a:t>1. Tilsettingsmynde (fakultetsstyre eller </a:t>
            </a:r>
            <a:r>
              <a:rPr lang="nb-NO" sz="1400" dirty="0" err="1">
                <a:latin typeface="Arial" pitchFamily="34" charset="0"/>
                <a:cs typeface="Arial" pitchFamily="34" charset="0"/>
              </a:rPr>
              <a:t>instituttsstyre</a:t>
            </a:r>
            <a:r>
              <a:rPr lang="nb-NO" sz="1400" dirty="0">
                <a:latin typeface="Arial" pitchFamily="34" charset="0"/>
                <a:cs typeface="Arial" pitchFamily="34" charset="0"/>
              </a:rPr>
              <a:t> avhengig av stilling)</a:t>
            </a:r>
          </a:p>
          <a:p>
            <a:pPr lvl="1"/>
            <a:r>
              <a:rPr lang="nb-NO" sz="1400" dirty="0" err="1">
                <a:latin typeface="Arial" pitchFamily="34" charset="0"/>
                <a:cs typeface="Arial" pitchFamily="34" charset="0"/>
              </a:rPr>
              <a:t>Tilsét</a:t>
            </a:r>
            <a:r>
              <a:rPr lang="nb-NO" sz="1400" dirty="0">
                <a:latin typeface="Arial" pitchFamily="34" charset="0"/>
                <a:cs typeface="Arial" pitchFamily="34" charset="0"/>
              </a:rPr>
              <a:t> etter innstilling </a:t>
            </a:r>
            <a:r>
              <a:rPr lang="nb-NO" sz="1400" dirty="0" err="1">
                <a:latin typeface="Arial" pitchFamily="34" charset="0"/>
                <a:cs typeface="Arial" pitchFamily="34" charset="0"/>
              </a:rPr>
              <a:t>frå</a:t>
            </a:r>
            <a:r>
              <a:rPr lang="nb-NO" sz="1400" dirty="0">
                <a:latin typeface="Arial" pitchFamily="34" charset="0"/>
                <a:cs typeface="Arial" pitchFamily="34" charset="0"/>
              </a:rPr>
              <a:t> innstillingsmynde </a:t>
            </a:r>
          </a:p>
          <a:p>
            <a:endParaRPr lang="nb-NO" sz="1400" dirty="0">
              <a:latin typeface="Arial" pitchFamily="34" charset="0"/>
              <a:cs typeface="Arial" pitchFamily="34" charset="0"/>
            </a:endParaRPr>
          </a:p>
          <a:p>
            <a:r>
              <a:rPr lang="nb-NO" sz="1400" dirty="0">
                <a:latin typeface="Arial" pitchFamily="34" charset="0"/>
                <a:cs typeface="Arial" pitchFamily="34" charset="0"/>
              </a:rPr>
              <a:t>2. Innstillingsmynde (instituttstyre eller instituttleiar avhengig av stilling)</a:t>
            </a:r>
          </a:p>
          <a:p>
            <a:pPr lvl="1"/>
            <a:r>
              <a:rPr lang="nb-NO" sz="1400" i="1" dirty="0" err="1">
                <a:latin typeface="Arial" pitchFamily="34" charset="0"/>
                <a:cs typeface="Arial" pitchFamily="34" charset="0"/>
              </a:rPr>
              <a:t>Lagar</a:t>
            </a:r>
            <a:r>
              <a:rPr lang="nb-NO" sz="1400" i="1" dirty="0">
                <a:latin typeface="Arial" pitchFamily="34" charset="0"/>
                <a:cs typeface="Arial" pitchFamily="34" charset="0"/>
              </a:rPr>
              <a:t> </a:t>
            </a:r>
            <a:r>
              <a:rPr lang="nb-NO" sz="1400" i="1" dirty="0" err="1">
                <a:latin typeface="Arial" pitchFamily="34" charset="0"/>
                <a:cs typeface="Arial" pitchFamily="34" charset="0"/>
              </a:rPr>
              <a:t>skriftleg</a:t>
            </a:r>
            <a:r>
              <a:rPr lang="nb-NO" sz="1400" i="1" dirty="0">
                <a:latin typeface="Arial" pitchFamily="34" charset="0"/>
                <a:cs typeface="Arial" pitchFamily="34" charset="0"/>
              </a:rPr>
              <a:t> innstilling til tilsettingsmynde om </a:t>
            </a:r>
            <a:r>
              <a:rPr lang="nb-NO" sz="1400" i="1" dirty="0" err="1">
                <a:latin typeface="Arial" pitchFamily="34" charset="0"/>
                <a:cs typeface="Arial" pitchFamily="34" charset="0"/>
              </a:rPr>
              <a:t>dei</a:t>
            </a:r>
            <a:r>
              <a:rPr lang="nb-NO" sz="1400" i="1" dirty="0">
                <a:latin typeface="Arial" pitchFamily="34" charset="0"/>
                <a:cs typeface="Arial" pitchFamily="34" charset="0"/>
              </a:rPr>
              <a:t> innstilte </a:t>
            </a:r>
            <a:r>
              <a:rPr lang="nb-NO" sz="1400" i="1" dirty="0" err="1">
                <a:latin typeface="Arial" pitchFamily="34" charset="0"/>
                <a:cs typeface="Arial" pitchFamily="34" charset="0"/>
              </a:rPr>
              <a:t>søkarane</a:t>
            </a:r>
            <a:r>
              <a:rPr lang="nb-NO" sz="1400" i="1" dirty="0">
                <a:latin typeface="Arial" pitchFamily="34" charset="0"/>
                <a:cs typeface="Arial" pitchFamily="34" charset="0"/>
              </a:rPr>
              <a:t> sine </a:t>
            </a:r>
            <a:r>
              <a:rPr lang="nb-NO" sz="1400" i="1" dirty="0" err="1">
                <a:latin typeface="Arial" pitchFamily="34" charset="0"/>
                <a:cs typeface="Arial" pitchFamily="34" charset="0"/>
              </a:rPr>
              <a:t>kvalifikasjonar</a:t>
            </a:r>
            <a:r>
              <a:rPr lang="nb-NO" sz="1400" i="1" dirty="0">
                <a:latin typeface="Arial" pitchFamily="34" charset="0"/>
                <a:cs typeface="Arial" pitchFamily="34" charset="0"/>
              </a:rPr>
              <a:t> og om </a:t>
            </a:r>
            <a:r>
              <a:rPr lang="nb-NO" sz="1400" i="1" dirty="0" err="1">
                <a:latin typeface="Arial" pitchFamily="34" charset="0"/>
                <a:cs typeface="Arial" pitchFamily="34" charset="0"/>
              </a:rPr>
              <a:t>dei</a:t>
            </a:r>
            <a:r>
              <a:rPr lang="nb-NO" sz="1400" i="1" dirty="0">
                <a:latin typeface="Arial" pitchFamily="34" charset="0"/>
                <a:cs typeface="Arial" pitchFamily="34" charset="0"/>
              </a:rPr>
              <a:t> er </a:t>
            </a:r>
            <a:r>
              <a:rPr lang="nb-NO" sz="1400" i="1" dirty="0" err="1">
                <a:latin typeface="Arial" pitchFamily="34" charset="0"/>
                <a:cs typeface="Arial" pitchFamily="34" charset="0"/>
              </a:rPr>
              <a:t>personleg</a:t>
            </a:r>
            <a:r>
              <a:rPr lang="nb-NO" sz="1400" i="1" dirty="0">
                <a:latin typeface="Arial" pitchFamily="34" charset="0"/>
                <a:cs typeface="Arial" pitchFamily="34" charset="0"/>
              </a:rPr>
              <a:t> eigna for stillinga på bakgrunn av </a:t>
            </a:r>
            <a:r>
              <a:rPr lang="nb-NO" sz="1400" i="1" dirty="0" err="1">
                <a:latin typeface="Arial" pitchFamily="34" charset="0"/>
                <a:cs typeface="Arial" pitchFamily="34" charset="0"/>
              </a:rPr>
              <a:t>kunngjeringstekst</a:t>
            </a:r>
            <a:r>
              <a:rPr lang="nb-NO" sz="1400" i="1" dirty="0">
                <a:latin typeface="Arial" pitchFamily="34" charset="0"/>
                <a:cs typeface="Arial" pitchFamily="34" charset="0"/>
              </a:rPr>
              <a:t> og stillingsbeskrivelse, </a:t>
            </a:r>
            <a:r>
              <a:rPr lang="nb-NO" sz="1400" i="1" dirty="0" err="1">
                <a:latin typeface="Arial" pitchFamily="34" charset="0"/>
                <a:cs typeface="Arial" pitchFamily="34" charset="0"/>
              </a:rPr>
              <a:t>vurderingar</a:t>
            </a:r>
            <a:r>
              <a:rPr lang="nb-NO" sz="1400" i="1" dirty="0">
                <a:latin typeface="Arial" pitchFamily="34" charset="0"/>
                <a:cs typeface="Arial" pitchFamily="34" charset="0"/>
              </a:rPr>
              <a:t> </a:t>
            </a:r>
            <a:r>
              <a:rPr lang="nb-NO" sz="1400" i="1" dirty="0" err="1">
                <a:latin typeface="Arial" pitchFamily="34" charset="0"/>
                <a:cs typeface="Arial" pitchFamily="34" charset="0"/>
              </a:rPr>
              <a:t>frå</a:t>
            </a:r>
            <a:r>
              <a:rPr lang="nb-NO" sz="1400" i="1" dirty="0">
                <a:latin typeface="Arial" pitchFamily="34" charset="0"/>
                <a:cs typeface="Arial" pitchFamily="34" charset="0"/>
              </a:rPr>
              <a:t> </a:t>
            </a:r>
            <a:r>
              <a:rPr lang="nb-NO" sz="1400" i="1" dirty="0" err="1">
                <a:latin typeface="Arial" pitchFamily="34" charset="0"/>
                <a:cs typeface="Arial" pitchFamily="34" charset="0"/>
              </a:rPr>
              <a:t>dei</a:t>
            </a:r>
            <a:r>
              <a:rPr lang="nb-NO" sz="1400" i="1" dirty="0">
                <a:latin typeface="Arial" pitchFamily="34" charset="0"/>
                <a:cs typeface="Arial" pitchFamily="34" charset="0"/>
              </a:rPr>
              <a:t> sakkunnige, referat </a:t>
            </a:r>
            <a:r>
              <a:rPr lang="nb-NO" sz="1400" i="1" dirty="0" err="1">
                <a:latin typeface="Arial" pitchFamily="34" charset="0"/>
                <a:cs typeface="Arial" pitchFamily="34" charset="0"/>
              </a:rPr>
              <a:t>frå</a:t>
            </a:r>
            <a:r>
              <a:rPr lang="nb-NO" sz="1400" i="1" dirty="0">
                <a:latin typeface="Arial" pitchFamily="34" charset="0"/>
                <a:cs typeface="Arial" pitchFamily="34" charset="0"/>
              </a:rPr>
              <a:t> intervju og innhenta </a:t>
            </a:r>
            <a:r>
              <a:rPr lang="nb-NO" sz="1400" i="1" dirty="0" err="1">
                <a:latin typeface="Arial" pitchFamily="34" charset="0"/>
                <a:cs typeface="Arial" pitchFamily="34" charset="0"/>
              </a:rPr>
              <a:t>referansar</a:t>
            </a:r>
            <a:r>
              <a:rPr lang="nb-NO" sz="1400" i="1" dirty="0">
                <a:latin typeface="Arial" pitchFamily="34" charset="0"/>
                <a:cs typeface="Arial" pitchFamily="34" charset="0"/>
              </a:rPr>
              <a:t>, </a:t>
            </a:r>
            <a:r>
              <a:rPr lang="nb-NO" sz="1400" i="1" dirty="0" err="1">
                <a:latin typeface="Arial" pitchFamily="34" charset="0"/>
                <a:cs typeface="Arial" pitchFamily="34" charset="0"/>
              </a:rPr>
              <a:t>saman</a:t>
            </a:r>
            <a:r>
              <a:rPr lang="nb-NO" sz="1400" i="1" dirty="0">
                <a:latin typeface="Arial" pitchFamily="34" charset="0"/>
                <a:cs typeface="Arial" pitchFamily="34" charset="0"/>
              </a:rPr>
              <a:t> med eventuell </a:t>
            </a:r>
            <a:r>
              <a:rPr lang="nb-NO" sz="1400" i="1" dirty="0" err="1">
                <a:latin typeface="Arial" pitchFamily="34" charset="0"/>
                <a:cs typeface="Arial" pitchFamily="34" charset="0"/>
              </a:rPr>
              <a:t>prøveforelesing</a:t>
            </a:r>
            <a:r>
              <a:rPr lang="nb-NO" sz="1400" i="1" dirty="0">
                <a:latin typeface="Arial" pitchFamily="34" charset="0"/>
                <a:cs typeface="Arial" pitchFamily="34" charset="0"/>
              </a:rPr>
              <a:t> og/eller andre prøver.</a:t>
            </a:r>
          </a:p>
          <a:p>
            <a:pPr lvl="1"/>
            <a:r>
              <a:rPr lang="nb-NO" sz="1400" i="1" u="sng" dirty="0">
                <a:solidFill>
                  <a:srgbClr val="FF0000"/>
                </a:solidFill>
                <a:latin typeface="Arial" pitchFamily="34" charset="0"/>
                <a:cs typeface="Arial" pitchFamily="34" charset="0"/>
              </a:rPr>
              <a:t>Innstillinga er U. off.</a:t>
            </a:r>
            <a:endParaRPr lang="nb-NO" sz="1400" u="sng" dirty="0">
              <a:solidFill>
                <a:srgbClr val="FF0000"/>
              </a:solidFill>
              <a:latin typeface="Arial" pitchFamily="34" charset="0"/>
              <a:cs typeface="Arial" pitchFamily="34" charset="0"/>
            </a:endParaRPr>
          </a:p>
          <a:p>
            <a:r>
              <a:rPr lang="nb-NO" sz="1400" dirty="0">
                <a:latin typeface="Arial" pitchFamily="34" charset="0"/>
                <a:cs typeface="Arial" pitchFamily="34" charset="0"/>
              </a:rPr>
              <a:t>3. </a:t>
            </a:r>
            <a:r>
              <a:rPr lang="nb-NO" sz="1400" dirty="0" err="1">
                <a:latin typeface="Arial" pitchFamily="34" charset="0"/>
                <a:cs typeface="Arial" pitchFamily="34" charset="0"/>
              </a:rPr>
              <a:t>Prøveforelesing</a:t>
            </a:r>
            <a:r>
              <a:rPr lang="nb-NO" sz="1400" dirty="0">
                <a:latin typeface="Arial" pitchFamily="34" charset="0"/>
                <a:cs typeface="Arial" pitchFamily="34" charset="0"/>
              </a:rPr>
              <a:t> og eller andre prøver (intervjukomité)</a:t>
            </a:r>
          </a:p>
          <a:p>
            <a:r>
              <a:rPr lang="nb-NO" sz="1400" dirty="0">
                <a:latin typeface="Arial" pitchFamily="34" charset="0"/>
                <a:cs typeface="Arial" pitchFamily="34" charset="0"/>
              </a:rPr>
              <a:t>4. Intervjukomité (</a:t>
            </a:r>
            <a:r>
              <a:rPr lang="nb-NO" sz="1400" dirty="0" err="1">
                <a:latin typeface="Arial" pitchFamily="34" charset="0"/>
                <a:cs typeface="Arial" pitchFamily="34" charset="0"/>
              </a:rPr>
              <a:t>fagleg</a:t>
            </a:r>
            <a:r>
              <a:rPr lang="nb-NO" sz="1400" dirty="0">
                <a:latin typeface="Arial" pitchFamily="34" charset="0"/>
                <a:cs typeface="Arial" pitchFamily="34" charset="0"/>
              </a:rPr>
              <a:t> representativ gruppe på tre til fem </a:t>
            </a:r>
            <a:r>
              <a:rPr lang="nb-NO" sz="1400" dirty="0" err="1">
                <a:latin typeface="Arial" pitchFamily="34" charset="0"/>
                <a:cs typeface="Arial" pitchFamily="34" charset="0"/>
              </a:rPr>
              <a:t>personar</a:t>
            </a:r>
            <a:r>
              <a:rPr lang="nb-NO" sz="1400" dirty="0">
                <a:latin typeface="Arial" pitchFamily="34" charset="0"/>
                <a:cs typeface="Arial" pitchFamily="34" charset="0"/>
              </a:rPr>
              <a:t>)</a:t>
            </a:r>
          </a:p>
          <a:p>
            <a:r>
              <a:rPr lang="nb-NO" sz="1400" dirty="0">
                <a:latin typeface="Arial" pitchFamily="34" charset="0"/>
                <a:cs typeface="Arial" pitchFamily="34" charset="0"/>
              </a:rPr>
              <a:t>5.</a:t>
            </a:r>
            <a:r>
              <a:rPr lang="nb-NO" sz="1400" baseline="0" dirty="0">
                <a:latin typeface="Arial" pitchFamily="34" charset="0"/>
                <a:cs typeface="Arial" pitchFamily="34" charset="0"/>
              </a:rPr>
              <a:t> </a:t>
            </a:r>
            <a:r>
              <a:rPr lang="nb-NO" sz="1400" dirty="0">
                <a:latin typeface="Arial" pitchFamily="34" charset="0"/>
                <a:cs typeface="Arial" pitchFamily="34" charset="0"/>
              </a:rPr>
              <a:t>Sakkunnig komité (vurderer </a:t>
            </a:r>
            <a:r>
              <a:rPr lang="nb-NO" sz="1400" dirty="0" err="1">
                <a:latin typeface="Arial" pitchFamily="34" charset="0"/>
                <a:cs typeface="Arial" pitchFamily="34" charset="0"/>
              </a:rPr>
              <a:t>vitsk</a:t>
            </a:r>
            <a:r>
              <a:rPr lang="nb-NO" sz="1400" dirty="0">
                <a:latin typeface="Arial" pitchFamily="34" charset="0"/>
                <a:cs typeface="Arial" pitchFamily="34" charset="0"/>
              </a:rPr>
              <a:t>/</a:t>
            </a:r>
            <a:r>
              <a:rPr lang="nb-NO" sz="1400" dirty="0" err="1">
                <a:latin typeface="Arial" pitchFamily="34" charset="0"/>
                <a:cs typeface="Arial" pitchFamily="34" charset="0"/>
              </a:rPr>
              <a:t>faglege</a:t>
            </a:r>
            <a:r>
              <a:rPr lang="nb-NO" sz="1400" dirty="0">
                <a:latin typeface="Arial" pitchFamily="34" charset="0"/>
                <a:cs typeface="Arial" pitchFamily="34" charset="0"/>
              </a:rPr>
              <a:t> og øvrige kompetanse) </a:t>
            </a:r>
          </a:p>
          <a:p>
            <a:r>
              <a:rPr lang="nb-NO" sz="1400" dirty="0">
                <a:latin typeface="Arial" pitchFamily="34" charset="0"/>
                <a:cs typeface="Arial" pitchFamily="34" charset="0"/>
              </a:rPr>
              <a:t>"De sakkyndige skal avgi en veiledende vurdering, der minst tre av de søkerne som anses som kompetente i henhold til stillingsbeskrivelsen er stilt i rekkefølge.</a:t>
            </a:r>
          </a:p>
          <a:p>
            <a:pPr fontAlgn="base"/>
            <a:r>
              <a:rPr lang="nb-NO" sz="1400" u="sng" dirty="0">
                <a:solidFill>
                  <a:srgbClr val="FF0000"/>
                </a:solidFill>
                <a:latin typeface="Arial" pitchFamily="34" charset="0"/>
                <a:cs typeface="Arial" pitchFamily="34" charset="0"/>
              </a:rPr>
              <a:t>Fakultetet har </a:t>
            </a:r>
            <a:r>
              <a:rPr lang="nb-NO" sz="1400" u="sng" dirty="0" err="1">
                <a:solidFill>
                  <a:srgbClr val="FF0000"/>
                </a:solidFill>
                <a:latin typeface="Arial" pitchFamily="34" charset="0"/>
                <a:cs typeface="Arial" pitchFamily="34" charset="0"/>
              </a:rPr>
              <a:t>vedteke</a:t>
            </a:r>
            <a:r>
              <a:rPr lang="nb-NO" sz="1400" u="sng" dirty="0">
                <a:solidFill>
                  <a:srgbClr val="FF0000"/>
                </a:solidFill>
                <a:latin typeface="Arial" pitchFamily="34" charset="0"/>
                <a:cs typeface="Arial" pitchFamily="34" charset="0"/>
              </a:rPr>
              <a:t> </a:t>
            </a:r>
            <a:r>
              <a:rPr lang="nb-NO" sz="1400" u="sng" dirty="0" err="1">
                <a:solidFill>
                  <a:srgbClr val="FF0000"/>
                </a:solidFill>
                <a:latin typeface="Arial" pitchFamily="34" charset="0"/>
                <a:cs typeface="Arial" pitchFamily="34" charset="0"/>
              </a:rPr>
              <a:t>meiroffentligheit</a:t>
            </a:r>
            <a:r>
              <a:rPr lang="nb-NO" sz="1400" u="sng" dirty="0">
                <a:solidFill>
                  <a:srgbClr val="FF0000"/>
                </a:solidFill>
                <a:latin typeface="Arial" pitchFamily="34" charset="0"/>
                <a:cs typeface="Arial" pitchFamily="34" charset="0"/>
              </a:rPr>
              <a:t> for slike </a:t>
            </a:r>
            <a:r>
              <a:rPr lang="nb-NO" sz="1400" u="sng" dirty="0" err="1">
                <a:solidFill>
                  <a:srgbClr val="FF0000"/>
                </a:solidFill>
                <a:latin typeface="Arial" pitchFamily="34" charset="0"/>
                <a:cs typeface="Arial" pitchFamily="34" charset="0"/>
              </a:rPr>
              <a:t>innstillingar</a:t>
            </a:r>
            <a:r>
              <a:rPr lang="nb-NO" sz="1400" u="sng" dirty="0">
                <a:solidFill>
                  <a:srgbClr val="FF0000"/>
                </a:solidFill>
                <a:latin typeface="Arial" pitchFamily="34" charset="0"/>
                <a:cs typeface="Arial" pitchFamily="34" charset="0"/>
              </a:rPr>
              <a:t> NB! «</a:t>
            </a:r>
            <a:r>
              <a:rPr lang="nb-NO" sz="1400" b="0" i="0" u="none" strike="noStrike" kern="1200" dirty="0">
                <a:solidFill>
                  <a:schemeClr val="tx1"/>
                </a:solidFill>
                <a:effectLst/>
                <a:latin typeface="+mn-lt"/>
                <a:ea typeface="ＭＳ Ｐゴシック" charset="-128"/>
                <a:cs typeface="ＭＳ Ｐゴシック" charset="-128"/>
              </a:rPr>
              <a:t>Den sakkyndige vurderingen kan sendes til interesserte på forespørsel. Dette skjer etter at merknadsfristen er ute.»</a:t>
            </a:r>
          </a:p>
          <a:p>
            <a:endParaRPr lang="nb-NO" sz="1400" u="sng" dirty="0">
              <a:solidFill>
                <a:srgbClr val="FF0000"/>
              </a:solidFill>
              <a:latin typeface="Arial" pitchFamily="34" charset="0"/>
              <a:cs typeface="Arial" pitchFamily="34" charset="0"/>
            </a:endParaRPr>
          </a:p>
          <a:p>
            <a:r>
              <a:rPr lang="nb-NO" sz="1400" dirty="0">
                <a:latin typeface="Arial" pitchFamily="34" charset="0"/>
                <a:cs typeface="Arial" pitchFamily="34" charset="0"/>
              </a:rPr>
              <a:t> 6. Søkekomité (kan </a:t>
            </a:r>
            <a:r>
              <a:rPr lang="nb-NO" sz="1400" dirty="0" err="1">
                <a:latin typeface="Arial" pitchFamily="34" charset="0"/>
                <a:cs typeface="Arial" pitchFamily="34" charset="0"/>
              </a:rPr>
              <a:t>vere</a:t>
            </a:r>
            <a:r>
              <a:rPr lang="nb-NO" sz="1400" dirty="0">
                <a:latin typeface="Arial" pitchFamily="34" charset="0"/>
                <a:cs typeface="Arial" pitchFamily="34" charset="0"/>
              </a:rPr>
              <a:t> den same som intervjukomité) Før handsaming i sakkunnig komité kan </a:t>
            </a:r>
            <a:r>
              <a:rPr lang="nb-NO" sz="1400" dirty="0" err="1">
                <a:latin typeface="Arial" pitchFamily="34" charset="0"/>
                <a:cs typeface="Arial" pitchFamily="34" charset="0"/>
              </a:rPr>
              <a:t>søknadane</a:t>
            </a:r>
            <a:r>
              <a:rPr lang="nb-NO" sz="1400" dirty="0">
                <a:latin typeface="Arial" pitchFamily="34" charset="0"/>
                <a:cs typeface="Arial" pitchFamily="34" charset="0"/>
              </a:rPr>
              <a:t> </a:t>
            </a:r>
            <a:r>
              <a:rPr lang="nb-NO" sz="1400" dirty="0" err="1">
                <a:latin typeface="Arial" pitchFamily="34" charset="0"/>
                <a:cs typeface="Arial" pitchFamily="34" charset="0"/>
              </a:rPr>
              <a:t>vurderast</a:t>
            </a:r>
            <a:r>
              <a:rPr lang="nb-NO" sz="1400" dirty="0">
                <a:latin typeface="Arial" pitchFamily="34" charset="0"/>
                <a:cs typeface="Arial" pitchFamily="34" charset="0"/>
              </a:rPr>
              <a:t> av </a:t>
            </a:r>
            <a:r>
              <a:rPr lang="nb-NO" sz="1400" dirty="0" err="1">
                <a:latin typeface="Arial" pitchFamily="34" charset="0"/>
                <a:cs typeface="Arial" pitchFamily="34" charset="0"/>
              </a:rPr>
              <a:t>ein</a:t>
            </a:r>
            <a:r>
              <a:rPr lang="nb-NO" sz="1400" dirty="0">
                <a:latin typeface="Arial" pitchFamily="34" charset="0"/>
                <a:cs typeface="Arial" pitchFamily="34" charset="0"/>
              </a:rPr>
              <a:t> søkekomité, som inviterer </a:t>
            </a:r>
            <a:r>
              <a:rPr lang="nb-NO" sz="1400" dirty="0" err="1">
                <a:latin typeface="Arial" pitchFamily="34" charset="0"/>
                <a:cs typeface="Arial" pitchFamily="34" charset="0"/>
              </a:rPr>
              <a:t>frå</a:t>
            </a:r>
            <a:r>
              <a:rPr lang="nb-NO" sz="1400" dirty="0">
                <a:latin typeface="Arial" pitchFamily="34" charset="0"/>
                <a:cs typeface="Arial" pitchFamily="34" charset="0"/>
              </a:rPr>
              <a:t> fem til ti av de mest interessante </a:t>
            </a:r>
            <a:r>
              <a:rPr lang="nb-NO" sz="1400" dirty="0" err="1">
                <a:latin typeface="Arial" pitchFamily="34" charset="0"/>
                <a:cs typeface="Arial" pitchFamily="34" charset="0"/>
              </a:rPr>
              <a:t>søkarane</a:t>
            </a:r>
            <a:r>
              <a:rPr lang="nb-NO" sz="1400" dirty="0">
                <a:latin typeface="Arial" pitchFamily="34" charset="0"/>
                <a:cs typeface="Arial" pitchFamily="34" charset="0"/>
              </a:rPr>
              <a:t> til å sende inn fullstendig søknad vedlagt </a:t>
            </a:r>
            <a:r>
              <a:rPr lang="nb-NO" sz="1400" dirty="0" err="1">
                <a:latin typeface="Arial" pitchFamily="34" charset="0"/>
                <a:cs typeface="Arial" pitchFamily="34" charset="0"/>
              </a:rPr>
              <a:t>utvalde</a:t>
            </a:r>
            <a:r>
              <a:rPr lang="nb-NO" sz="1400" dirty="0">
                <a:latin typeface="Arial" pitchFamily="34" charset="0"/>
                <a:cs typeface="Arial" pitchFamily="34" charset="0"/>
              </a:rPr>
              <a:t> </a:t>
            </a:r>
            <a:r>
              <a:rPr lang="nb-NO" sz="1400" dirty="0" err="1">
                <a:latin typeface="Arial" pitchFamily="34" charset="0"/>
                <a:cs typeface="Arial" pitchFamily="34" charset="0"/>
              </a:rPr>
              <a:t>publikasjonar</a:t>
            </a:r>
            <a:r>
              <a:rPr lang="nb-NO" sz="1400" dirty="0">
                <a:latin typeface="Arial" pitchFamily="34" charset="0"/>
                <a:cs typeface="Arial" pitchFamily="34" charset="0"/>
              </a:rPr>
              <a:t>. </a:t>
            </a:r>
          </a:p>
          <a:p>
            <a:pPr lvl="1"/>
            <a:endParaRPr lang="nb-NO" sz="1400" dirty="0">
              <a:latin typeface="Arial" pitchFamily="34" charset="0"/>
              <a:cs typeface="Arial" pitchFamily="34" charset="0"/>
            </a:endParaRPr>
          </a:p>
          <a:p>
            <a:pPr marL="57150" indent="0">
              <a:buNone/>
            </a:pPr>
            <a:r>
              <a:rPr lang="nb-NO" sz="1400" dirty="0">
                <a:latin typeface="Arial" pitchFamily="34" charset="0"/>
                <a:cs typeface="Arial" pitchFamily="34" charset="0"/>
              </a:rPr>
              <a:t>VIKTIGAST: GODT FØREARBEID, KVA TRENG VI OG KVEN VIL VI HA</a:t>
            </a:r>
          </a:p>
          <a:p>
            <a:endParaRPr lang="nb-NO" sz="1400" dirty="0">
              <a:latin typeface="Arial" pitchFamily="34" charset="0"/>
              <a:cs typeface="Arial" pitchFamily="34" charset="0"/>
            </a:endParaRPr>
          </a:p>
          <a:p>
            <a:r>
              <a:rPr lang="nb-NO" sz="1400" b="0" i="0" u="none" strike="noStrike" kern="1200" dirty="0">
                <a:solidFill>
                  <a:schemeClr val="tx1"/>
                </a:solidFill>
                <a:effectLst/>
                <a:latin typeface="+mn-lt"/>
                <a:ea typeface="ＭＳ Ｐゴシック" charset="-128"/>
                <a:cs typeface="ＭＳ Ｐゴシック" charset="-128"/>
              </a:rPr>
              <a:t>Søkerne har ikke rett til å klage over vedtaket i tilsettingssak (Jf. forvaltningsloven § 3 andre ledd).</a:t>
            </a:r>
          </a:p>
          <a:p>
            <a:endParaRPr lang="nb-NO" sz="1400" b="0" i="0" u="none" strike="noStrike" kern="1200" dirty="0">
              <a:solidFill>
                <a:schemeClr val="tx1"/>
              </a:solidFill>
              <a:effectLst/>
              <a:latin typeface="+mn-lt"/>
              <a:ea typeface="ＭＳ Ｐゴシック" charset="-128"/>
              <a:cs typeface="Arial" pitchFamily="34" charset="0"/>
            </a:endParaRPr>
          </a:p>
          <a:p>
            <a:r>
              <a:rPr lang="nb-NO" sz="1400" b="0" i="0" u="none" strike="noStrike" kern="1200" dirty="0">
                <a:solidFill>
                  <a:schemeClr val="tx1"/>
                </a:solidFill>
                <a:effectLst/>
                <a:latin typeface="+mn-lt"/>
                <a:ea typeface="ＭＳ Ｐゴシック" charset="-128"/>
                <a:cs typeface="Arial" pitchFamily="34" charset="0"/>
              </a:rPr>
              <a:t>MEN</a:t>
            </a:r>
          </a:p>
          <a:p>
            <a:endParaRPr lang="nb-NO" sz="1400" b="0" i="0" u="none" strike="noStrike" kern="1200" dirty="0">
              <a:solidFill>
                <a:schemeClr val="tx1"/>
              </a:solidFill>
              <a:effectLst/>
              <a:latin typeface="+mn-lt"/>
              <a:ea typeface="ＭＳ Ｐゴシック" charset="-128"/>
              <a:cs typeface="Arial" pitchFamily="34" charset="0"/>
            </a:endParaRPr>
          </a:p>
          <a:p>
            <a:r>
              <a:rPr lang="nb-NO" sz="1400" b="0" i="0" u="none" strike="noStrike" kern="1200" dirty="0">
                <a:solidFill>
                  <a:schemeClr val="tx1"/>
                </a:solidFill>
                <a:effectLst/>
                <a:latin typeface="+mn-lt"/>
                <a:ea typeface="ＭＳ Ｐゴシック" charset="-128"/>
                <a:cs typeface="ＭＳ Ｐゴシック" charset="-128"/>
              </a:rPr>
              <a:t>I saker som er delegert til fakultet og hvor én eller flere av søkerne kommer med en begrunnet innsigelse til saksbehandlingen, skal TU automatisk og uten ugrunnet opphold få tilsendt kopi av søkerens merknader samt en orientering om fakultetets behandling av denne. TU vil på dette grunnlaget avgjøre om det vil ta saken opp til behandling. (Heng igjen</a:t>
            </a:r>
            <a:r>
              <a:rPr lang="nb-NO" sz="1400" b="0" i="0" u="none" strike="noStrike" kern="1200" baseline="0" dirty="0">
                <a:solidFill>
                  <a:schemeClr val="tx1"/>
                </a:solidFill>
                <a:effectLst/>
                <a:latin typeface="+mn-lt"/>
                <a:ea typeface="ＭＳ Ｐゴシック" charset="-128"/>
                <a:cs typeface="ＭＳ Ｐゴシック" charset="-128"/>
              </a:rPr>
              <a:t> etter den </a:t>
            </a:r>
            <a:r>
              <a:rPr lang="nb-NO" sz="1400" b="0" i="0" u="none" strike="noStrike" kern="1200" baseline="0" dirty="0" err="1">
                <a:solidFill>
                  <a:schemeClr val="tx1"/>
                </a:solidFill>
                <a:effectLst/>
                <a:latin typeface="+mn-lt"/>
                <a:ea typeface="ＭＳ Ｐゴシック" charset="-128"/>
                <a:cs typeface="ＭＳ Ｐゴシック" charset="-128"/>
              </a:rPr>
              <a:t>gmle</a:t>
            </a:r>
            <a:r>
              <a:rPr lang="nb-NO" sz="1400" b="0" i="0" u="none" strike="noStrike" kern="1200" baseline="0" dirty="0">
                <a:solidFill>
                  <a:schemeClr val="tx1"/>
                </a:solidFill>
                <a:effectLst/>
                <a:latin typeface="+mn-lt"/>
                <a:ea typeface="ＭＳ Ｐゴシック" charset="-128"/>
                <a:cs typeface="ＭＳ Ｐゴシック" charset="-128"/>
              </a:rPr>
              <a:t> </a:t>
            </a:r>
            <a:r>
              <a:rPr lang="nb-NO" sz="1400" b="0" i="0" u="none" strike="noStrike" kern="1200" baseline="0" dirty="0" err="1">
                <a:solidFill>
                  <a:schemeClr val="tx1"/>
                </a:solidFill>
                <a:effectLst/>
                <a:latin typeface="+mn-lt"/>
                <a:ea typeface="ＭＳ Ｐゴシック" charset="-128"/>
                <a:cs typeface="ＭＳ Ｐゴシック" charset="-128"/>
              </a:rPr>
              <a:t>tml</a:t>
            </a:r>
            <a:r>
              <a:rPr lang="nb-NO" sz="1400" b="0" i="0" u="none" strike="noStrike" kern="1200" baseline="0" dirty="0">
                <a:solidFill>
                  <a:schemeClr val="tx1"/>
                </a:solidFill>
                <a:effectLst/>
                <a:latin typeface="+mn-lt"/>
                <a:ea typeface="ＭＳ Ｐゴシック" charset="-128"/>
                <a:cs typeface="ＭＳ Ｐゴシック" charset="-128"/>
              </a:rPr>
              <a:t> – går ut?)</a:t>
            </a:r>
            <a:endParaRPr lang="nb-NO" sz="140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BE37E21C-8FD5-4A09-B7B2-C24C55BAF2AD}"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8</a:t>
            </a:fld>
            <a:endParaRPr lang="nb-NO"/>
          </a:p>
        </p:txBody>
      </p:sp>
    </p:spTree>
    <p:extLst>
      <p:ext uri="{BB962C8B-B14F-4D97-AF65-F5344CB8AC3E}">
        <p14:creationId xmlns:p14="http://schemas.microsoft.com/office/powerpoint/2010/main" val="4228227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40000" lnSpcReduction="20000"/>
          </a:bodyPr>
          <a:lstStyle/>
          <a:p>
            <a:pPr marL="228600" indent="-228600">
              <a:buAutoNum type="arabicPeriod"/>
            </a:pPr>
            <a:r>
              <a:rPr lang="nb-NO" sz="1200" b="1" i="0" kern="1200" dirty="0" err="1">
                <a:solidFill>
                  <a:schemeClr val="tx1"/>
                </a:solidFill>
                <a:effectLst/>
                <a:latin typeface="+mn-lt"/>
                <a:ea typeface="ＭＳ Ｐゴシック" charset="-128"/>
                <a:cs typeface="ＭＳ Ｐゴシック" charset="-128"/>
              </a:rPr>
              <a:t>Seie</a:t>
            </a:r>
            <a:r>
              <a:rPr lang="nb-NO" sz="1200" b="1" i="0" kern="1200" dirty="0">
                <a:solidFill>
                  <a:schemeClr val="tx1"/>
                </a:solidFill>
                <a:effectLst/>
                <a:latin typeface="+mn-lt"/>
                <a:ea typeface="ＭＳ Ｐゴシック" charset="-128"/>
                <a:cs typeface="ＭＳ Ｐゴシック" charset="-128"/>
              </a:rPr>
              <a:t> </a:t>
            </a:r>
            <a:r>
              <a:rPr lang="nb-NO" sz="1200" b="1" i="0" kern="1200" dirty="0" err="1">
                <a:solidFill>
                  <a:schemeClr val="tx1"/>
                </a:solidFill>
                <a:effectLst/>
                <a:latin typeface="+mn-lt"/>
                <a:ea typeface="ＭＳ Ｐゴシック" charset="-128"/>
                <a:cs typeface="ＭＳ Ｐゴシック" charset="-128"/>
              </a:rPr>
              <a:t>frå</a:t>
            </a:r>
            <a:r>
              <a:rPr lang="nb-NO" sz="1200" b="1" i="0" kern="1200" dirty="0">
                <a:solidFill>
                  <a:schemeClr val="tx1"/>
                </a:solidFill>
                <a:effectLst/>
                <a:latin typeface="+mn-lt"/>
                <a:ea typeface="ＭＳ Ｐゴシック" charset="-128"/>
                <a:cs typeface="ＭＳ Ｐゴシック" charset="-128"/>
              </a:rPr>
              <a:t> </a:t>
            </a:r>
          </a:p>
          <a:p>
            <a:pPr marL="0" indent="0">
              <a:buNone/>
            </a:pPr>
            <a:r>
              <a:rPr lang="nb-NO" sz="1200" b="1" i="0" kern="1200" dirty="0">
                <a:solidFill>
                  <a:schemeClr val="tx1"/>
                </a:solidFill>
                <a:effectLst/>
                <a:latin typeface="+mn-lt"/>
                <a:ea typeface="ＭＳ Ｐゴシック" charset="-128"/>
                <a:cs typeface="ＭＳ Ｐゴシック" charset="-128"/>
              </a:rPr>
              <a:t>2.</a:t>
            </a:r>
            <a:r>
              <a:rPr lang="nb-NO" sz="1200" b="1" i="0" kern="1200" baseline="0" dirty="0">
                <a:solidFill>
                  <a:schemeClr val="tx1"/>
                </a:solidFill>
                <a:effectLst/>
                <a:latin typeface="+mn-lt"/>
                <a:ea typeface="ＭＳ Ｐゴシック" charset="-128"/>
                <a:cs typeface="ＭＳ Ｐゴシック" charset="-128"/>
              </a:rPr>
              <a:t> Legge saka fram for styret</a:t>
            </a:r>
          </a:p>
          <a:p>
            <a:pPr marL="0" indent="0">
              <a:buNone/>
            </a:pPr>
            <a:r>
              <a:rPr lang="nb-NO" sz="1200" b="1" i="0" kern="1200" baseline="0" dirty="0">
                <a:solidFill>
                  <a:schemeClr val="tx1"/>
                </a:solidFill>
                <a:effectLst/>
                <a:latin typeface="+mn-lt"/>
                <a:ea typeface="ＭＳ Ｐゴシック" charset="-128"/>
                <a:cs typeface="ＭＳ Ｐゴシック" charset="-128"/>
              </a:rPr>
              <a:t>3. Gå på gangen og overlate avgjerd til styret dersom </a:t>
            </a:r>
            <a:r>
              <a:rPr lang="nb-NO" sz="1200" b="1" i="0" kern="1200" baseline="0" dirty="0" err="1">
                <a:solidFill>
                  <a:schemeClr val="tx1"/>
                </a:solidFill>
                <a:effectLst/>
                <a:latin typeface="+mn-lt"/>
                <a:ea typeface="ＭＳ Ｐゴシック" charset="-128"/>
                <a:cs typeface="ＭＳ Ｐゴシック" charset="-128"/>
              </a:rPr>
              <a:t>sjølv</a:t>
            </a:r>
            <a:r>
              <a:rPr lang="nb-NO" sz="1200" b="1" i="0" kern="1200" baseline="0" dirty="0">
                <a:solidFill>
                  <a:schemeClr val="tx1"/>
                </a:solidFill>
                <a:effectLst/>
                <a:latin typeface="+mn-lt"/>
                <a:ea typeface="ＭＳ Ｐゴシック" charset="-128"/>
                <a:cs typeface="ＭＳ Ｐゴシック" charset="-128"/>
              </a:rPr>
              <a:t> i tvil eller er reist tvil</a:t>
            </a:r>
          </a:p>
          <a:p>
            <a:pPr marL="0" indent="0">
              <a:buNone/>
            </a:pPr>
            <a:endParaRPr lang="nb-NO" sz="1200" b="1" i="0" kern="1200" baseline="0" dirty="0">
              <a:solidFill>
                <a:schemeClr val="tx1"/>
              </a:solidFill>
              <a:effectLst/>
              <a:latin typeface="+mn-lt"/>
              <a:ea typeface="ＭＳ Ｐゴシック" charset="-128"/>
              <a:cs typeface="ＭＳ Ｐゴシック" charset="-128"/>
            </a:endParaRPr>
          </a:p>
          <a:p>
            <a:pPr marL="0" indent="0">
              <a:buNone/>
            </a:pPr>
            <a:r>
              <a:rPr lang="nb-NO" sz="1200" b="1" i="0" kern="1200" dirty="0">
                <a:solidFill>
                  <a:schemeClr val="tx1"/>
                </a:solidFill>
                <a:effectLst/>
                <a:latin typeface="+mn-lt"/>
                <a:ea typeface="ＭＳ Ｐゴシック" charset="-128"/>
                <a:cs typeface="ＭＳ Ｐゴシック" charset="-128"/>
              </a:rPr>
              <a:t>Presentere</a:t>
            </a:r>
            <a:r>
              <a:rPr lang="nb-NO" sz="1200" b="1" i="0" kern="1200" baseline="0" dirty="0">
                <a:solidFill>
                  <a:schemeClr val="tx1"/>
                </a:solidFill>
                <a:effectLst/>
                <a:latin typeface="+mn-lt"/>
                <a:ea typeface="ＭＳ Ｐゴシック" charset="-128"/>
                <a:cs typeface="ＭＳ Ｐゴシック" charset="-128"/>
              </a:rPr>
              <a:t> </a:t>
            </a:r>
            <a:r>
              <a:rPr lang="nb-NO" sz="1200" b="1" i="0" kern="1200" dirty="0">
                <a:solidFill>
                  <a:schemeClr val="tx1"/>
                </a:solidFill>
                <a:effectLst/>
                <a:latin typeface="+mn-lt"/>
                <a:ea typeface="ＭＳ Ｐゴシック" charset="-128"/>
                <a:cs typeface="ＭＳ Ｐゴシック" charset="-128"/>
              </a:rPr>
              <a:t>§ 6.</a:t>
            </a:r>
            <a:r>
              <a:rPr lang="nb-NO" sz="1200" b="1" i="1" kern="1200" dirty="0">
                <a:solidFill>
                  <a:schemeClr val="tx1"/>
                </a:solidFill>
                <a:effectLst/>
                <a:latin typeface="+mn-lt"/>
                <a:ea typeface="ＭＳ Ｐゴシック" charset="-128"/>
                <a:cs typeface="ＭＳ Ｐゴシック" charset="-128"/>
              </a:rPr>
              <a:t>(habilitetskrav).</a:t>
            </a:r>
            <a:endParaRPr lang="nb-NO" sz="1200" b="0" i="0" kern="1200" dirty="0">
              <a:solidFill>
                <a:schemeClr val="tx1"/>
              </a:solidFill>
              <a:effectLst/>
              <a:latin typeface="+mn-lt"/>
              <a:ea typeface="ＭＳ Ｐゴシック" charset="-128"/>
              <a:cs typeface="ＭＳ Ｐゴシック" charset="-128"/>
            </a:endParaRPr>
          </a:p>
          <a:p>
            <a:r>
              <a:rPr lang="nb-NO" sz="1200" b="0" i="0" kern="1200" dirty="0">
                <a:solidFill>
                  <a:schemeClr val="tx1"/>
                </a:solidFill>
                <a:effectLst/>
                <a:latin typeface="+mn-lt"/>
                <a:ea typeface="ＭＳ Ｐゴシック" charset="-128"/>
                <a:cs typeface="ＭＳ Ｐゴシック" charset="-128"/>
              </a:rPr>
              <a:t>En offentlig tjenestemann er ugild til å </a:t>
            </a:r>
            <a:r>
              <a:rPr lang="nb-NO" sz="1200" b="1" i="0" kern="1200" dirty="0">
                <a:solidFill>
                  <a:schemeClr val="tx1"/>
                </a:solidFill>
                <a:effectLst/>
                <a:latin typeface="+mn-lt"/>
                <a:ea typeface="ＭＳ Ｐゴシック" charset="-128"/>
                <a:cs typeface="ＭＳ Ｐゴシック" charset="-128"/>
              </a:rPr>
              <a:t>tilrettelegge grunnlaget for en avgjørelse </a:t>
            </a:r>
            <a:r>
              <a:rPr lang="nb-NO" sz="1200" b="0" i="0" kern="1200" dirty="0">
                <a:solidFill>
                  <a:schemeClr val="tx1"/>
                </a:solidFill>
                <a:effectLst/>
                <a:latin typeface="+mn-lt"/>
                <a:ea typeface="ＭＳ Ｐゴシック" charset="-128"/>
                <a:cs typeface="ＭＳ Ｐゴシック" charset="-128"/>
              </a:rPr>
              <a:t>eller til å </a:t>
            </a:r>
            <a:r>
              <a:rPr lang="nb-NO" sz="1200" b="1" i="0" kern="1200" dirty="0">
                <a:solidFill>
                  <a:schemeClr val="tx1"/>
                </a:solidFill>
                <a:effectLst/>
                <a:latin typeface="+mn-lt"/>
                <a:ea typeface="ＭＳ Ｐゴシック" charset="-128"/>
                <a:cs typeface="ＭＳ Ｐゴシック" charset="-128"/>
              </a:rPr>
              <a:t>treffe avgjørelse </a:t>
            </a:r>
            <a:r>
              <a:rPr lang="nb-NO" sz="1200" b="0" i="0" kern="1200" dirty="0">
                <a:solidFill>
                  <a:schemeClr val="tx1"/>
                </a:solidFill>
                <a:effectLst/>
                <a:latin typeface="+mn-lt"/>
                <a:ea typeface="ＭＳ Ｐゴシック" charset="-128"/>
                <a:cs typeface="ＭＳ Ｐゴシック" charset="-128"/>
              </a:rPr>
              <a:t>i en forvaltningssak</a:t>
            </a:r>
          </a:p>
          <a:p>
            <a:r>
              <a:rPr lang="nb-NO" sz="1400" dirty="0" err="1">
                <a:effectLst/>
              </a:rPr>
              <a:t>a.når</a:t>
            </a:r>
            <a:r>
              <a:rPr lang="nb-NO" sz="1400" dirty="0">
                <a:effectLst/>
              </a:rPr>
              <a:t> han selv er part i saken;</a:t>
            </a:r>
          </a:p>
          <a:p>
            <a:r>
              <a:rPr lang="nb-NO" sz="1400" dirty="0" err="1">
                <a:effectLst/>
              </a:rPr>
              <a:t>b.når</a:t>
            </a:r>
            <a:r>
              <a:rPr lang="nb-NO" sz="1400" dirty="0">
                <a:effectLst/>
              </a:rPr>
              <a:t> han er i slekt eller svogerskap med en part i opp- eller nedstigende linje eller i sidelinje så nær som søsken;</a:t>
            </a:r>
          </a:p>
          <a:p>
            <a:r>
              <a:rPr lang="nb-NO" sz="1400" dirty="0" err="1">
                <a:effectLst/>
              </a:rPr>
              <a:t>c.når</a:t>
            </a:r>
            <a:r>
              <a:rPr lang="nb-NO" sz="1400" dirty="0">
                <a:effectLst/>
              </a:rPr>
              <a:t> han er eller har vært gift med eller er forlovet med eller er fosterfar, fostermor eller fosterbarn til en part;</a:t>
            </a:r>
          </a:p>
          <a:p>
            <a:r>
              <a:rPr lang="nb-NO" sz="1400" dirty="0" err="1">
                <a:effectLst/>
              </a:rPr>
              <a:t>d.når</a:t>
            </a:r>
            <a:r>
              <a:rPr lang="nb-NO" sz="1400" dirty="0">
                <a:effectLst/>
              </a:rPr>
              <a:t> han er verge eller fullmektig for en part i saken eller har vært verge eller fullmektig for en part etter at saken begynte;</a:t>
            </a:r>
          </a:p>
          <a:p>
            <a:r>
              <a:rPr lang="nb-NO" sz="1400" dirty="0" err="1">
                <a:effectLst/>
              </a:rPr>
              <a:t>e.når</a:t>
            </a:r>
            <a:r>
              <a:rPr lang="nb-NO" sz="1400" dirty="0">
                <a:effectLst/>
              </a:rPr>
              <a:t> han leder eller har ledende stilling i, eller er medlem av styret eller bedriftsforsamling for</a:t>
            </a:r>
          </a:p>
          <a:p>
            <a:r>
              <a:rPr lang="nb-NO" sz="1400" dirty="0">
                <a:effectLst/>
              </a:rPr>
              <a:t>1.et samvirkeforetak, eller en forening, sparebank eller stiftelse som er part i saken, eller</a:t>
            </a:r>
          </a:p>
          <a:p>
            <a:r>
              <a:rPr lang="nb-NO" sz="1400" dirty="0">
                <a:effectLst/>
              </a:rPr>
              <a:t>2.et selskap som er part i saken. Dette gjelder likevel ikke for person som utfører tjeneste eller arbeid for et selskap som er fullt ut offentlig eid og dette selskapet, alene eller sammen med andre tilsvarende selskaper eller det offentlige, fullt ut eier selskapet som er part i saken. </a:t>
            </a:r>
            <a:r>
              <a:rPr lang="nb-NO" sz="1400" b="1" dirty="0">
                <a:effectLst/>
              </a:rPr>
              <a:t>AUTOMATISK/OBJEKTIV INHABILITET</a:t>
            </a:r>
          </a:p>
          <a:p>
            <a:endParaRPr lang="nb-NO" sz="1400" b="0" i="0" kern="1200" dirty="0">
              <a:solidFill>
                <a:schemeClr val="tx1"/>
              </a:solidFill>
              <a:effectLst/>
              <a:latin typeface="+mn-lt"/>
              <a:ea typeface="ＭＳ Ｐゴシック" charset="-128"/>
              <a:cs typeface="ＭＳ Ｐゴシック" charset="-128"/>
            </a:endParaRPr>
          </a:p>
          <a:p>
            <a:r>
              <a:rPr lang="nb-NO" sz="1200" b="0" i="0" kern="1200" dirty="0">
                <a:solidFill>
                  <a:schemeClr val="tx1"/>
                </a:solidFill>
                <a:effectLst/>
                <a:latin typeface="+mn-lt"/>
                <a:ea typeface="ＭＳ Ｐゴシック" charset="-128"/>
                <a:cs typeface="ＭＳ Ｐゴシック" charset="-128"/>
              </a:rPr>
              <a:t>Likeså er han ugild </a:t>
            </a:r>
            <a:r>
              <a:rPr lang="nb-NO" sz="1200" b="1" i="0" kern="1200" dirty="0">
                <a:solidFill>
                  <a:schemeClr val="tx1"/>
                </a:solidFill>
                <a:effectLst/>
                <a:latin typeface="+mn-lt"/>
                <a:ea typeface="ＭＳ Ｐゴシック" charset="-128"/>
                <a:cs typeface="ＭＳ Ｐゴシック" charset="-128"/>
              </a:rPr>
              <a:t>når andre særegne forhold foreligger</a:t>
            </a:r>
            <a:r>
              <a:rPr lang="nb-NO" sz="1200" b="0" i="0" kern="1200" dirty="0">
                <a:solidFill>
                  <a:schemeClr val="tx1"/>
                </a:solidFill>
                <a:effectLst/>
                <a:latin typeface="+mn-lt"/>
                <a:ea typeface="ＭＳ Ｐゴシック" charset="-128"/>
                <a:cs typeface="ＭＳ Ｐゴシック" charset="-128"/>
              </a:rPr>
              <a:t> </a:t>
            </a:r>
            <a:r>
              <a:rPr lang="nb-NO" sz="1200" b="1" i="0" kern="1200" dirty="0">
                <a:solidFill>
                  <a:schemeClr val="tx1"/>
                </a:solidFill>
                <a:effectLst/>
                <a:latin typeface="+mn-lt"/>
                <a:ea typeface="ＭＳ Ｐゴシック" charset="-128"/>
                <a:cs typeface="ＭＳ Ｐゴシック" charset="-128"/>
              </a:rPr>
              <a:t>som er egnet til å svekke tilliten til hans upartiskhet; </a:t>
            </a:r>
            <a:r>
              <a:rPr lang="nb-NO" sz="1200" b="0" i="0" kern="1200" dirty="0">
                <a:solidFill>
                  <a:schemeClr val="tx1"/>
                </a:solidFill>
                <a:effectLst/>
                <a:latin typeface="+mn-lt"/>
                <a:ea typeface="ＭＳ Ｐゴシック" charset="-128"/>
                <a:cs typeface="ＭＳ Ｐゴシック" charset="-128"/>
              </a:rPr>
              <a:t>blant annet skal legges vekt på om avgjørelsen i saken kan innebære særlig fordel, tap eller ulempe for ham selv eller noen som han har nær personlig tilknytning til. Det skal også legges vekt på om ugildhetsinnsigelse er reist av en part.</a:t>
            </a:r>
          </a:p>
          <a:p>
            <a:r>
              <a:rPr lang="nb-NO" sz="1200" b="1" i="0" kern="1200" dirty="0">
                <a:solidFill>
                  <a:schemeClr val="tx1"/>
                </a:solidFill>
                <a:effectLst/>
                <a:latin typeface="+mn-lt"/>
                <a:ea typeface="ＭＳ Ｐゴシック" charset="-128"/>
                <a:cs typeface="ＭＳ Ｐゴシック" charset="-128"/>
              </a:rPr>
              <a:t>INHABILITET</a:t>
            </a:r>
            <a:r>
              <a:rPr lang="nb-NO" sz="1200" b="1" i="0" kern="1200" baseline="0" dirty="0">
                <a:solidFill>
                  <a:schemeClr val="tx1"/>
                </a:solidFill>
                <a:effectLst/>
                <a:latin typeface="+mn-lt"/>
                <a:ea typeface="ＭＳ Ｐゴシック" charset="-128"/>
                <a:cs typeface="ＭＳ Ｐゴシック" charset="-128"/>
              </a:rPr>
              <a:t> ETTER SKJØNN/RELTIV INHABLITET</a:t>
            </a:r>
            <a:endParaRPr lang="nb-NO" sz="1200" b="1" i="0" kern="1200" dirty="0">
              <a:solidFill>
                <a:schemeClr val="tx1"/>
              </a:solidFill>
              <a:effectLst/>
              <a:latin typeface="+mn-lt"/>
              <a:ea typeface="ＭＳ Ｐゴシック" charset="-128"/>
              <a:cs typeface="ＭＳ Ｐゴシック" charset="-128"/>
            </a:endParaRPr>
          </a:p>
          <a:p>
            <a:endParaRPr lang="nb-NO" sz="1200" b="0" i="0" kern="1200" dirty="0">
              <a:solidFill>
                <a:schemeClr val="tx1"/>
              </a:solidFill>
              <a:effectLst/>
              <a:latin typeface="+mn-lt"/>
              <a:ea typeface="ＭＳ Ｐゴシック" charset="-128"/>
              <a:cs typeface="ＭＳ Ｐゴシック" charset="-128"/>
            </a:endParaRPr>
          </a:p>
          <a:p>
            <a:r>
              <a:rPr lang="nb-NO" sz="1200" b="0" i="0" kern="1200" dirty="0">
                <a:solidFill>
                  <a:schemeClr val="tx1"/>
                </a:solidFill>
                <a:effectLst/>
                <a:latin typeface="+mn-lt"/>
                <a:ea typeface="ＭＳ Ｐゴシック" charset="-128"/>
                <a:cs typeface="ＭＳ Ｐゴシック" charset="-128"/>
              </a:rPr>
              <a:t>Er den overordnede tjenestemann ugild, kan avgjørelse i saken heller ikke treffes av en direkte underordnet tjenestemann i samme forvaltningsorgan.</a:t>
            </a:r>
          </a:p>
          <a:p>
            <a:endParaRPr lang="nb-NO" sz="1200" b="0" i="0" kern="1200" dirty="0">
              <a:solidFill>
                <a:schemeClr val="tx1"/>
              </a:solidFill>
              <a:effectLst/>
              <a:latin typeface="+mn-lt"/>
              <a:ea typeface="ＭＳ Ｐゴシック" charset="-128"/>
              <a:cs typeface="ＭＳ Ｐゴシック" charset="-128"/>
            </a:endParaRPr>
          </a:p>
          <a:p>
            <a:r>
              <a:rPr lang="nb-NO" sz="1200" b="0" i="0" kern="1200" dirty="0">
                <a:solidFill>
                  <a:schemeClr val="tx1"/>
                </a:solidFill>
                <a:effectLst/>
                <a:latin typeface="+mn-lt"/>
                <a:ea typeface="ＭＳ Ｐゴシック" charset="-128"/>
                <a:cs typeface="ＭＳ Ｐゴシック" charset="-128"/>
              </a:rPr>
              <a:t>Ugildhetsreglene får ikke anvendelse dersom det er åpenbart at tjenestemannens tilknytning til saken eller partene ikke vil kunne påvirke hans standpunkt og verken offentlige eller private interesser tilsier at han viker sete.</a:t>
            </a:r>
          </a:p>
          <a:p>
            <a:endParaRPr lang="nb-NO" sz="1200" b="0" i="0" kern="1200" dirty="0">
              <a:solidFill>
                <a:schemeClr val="tx1"/>
              </a:solidFill>
              <a:effectLst/>
              <a:latin typeface="+mn-lt"/>
              <a:ea typeface="ＭＳ Ｐゴシック" charset="-128"/>
              <a:cs typeface="ＭＳ Ｐゴシック" charset="-128"/>
            </a:endParaRPr>
          </a:p>
          <a:p>
            <a:r>
              <a:rPr lang="nb-NO" sz="1200" b="1" i="0" kern="1200" dirty="0">
                <a:solidFill>
                  <a:schemeClr val="tx1"/>
                </a:solidFill>
                <a:effectLst/>
                <a:latin typeface="+mn-lt"/>
                <a:ea typeface="ＭＳ Ｐゴシック" charset="-128"/>
                <a:cs typeface="ＭＳ Ｐゴシック" charset="-128"/>
              </a:rPr>
              <a:t>I kollegiale organ treffes avgjørelsen av organet selv, uten at vedkommende medlem deltar. </a:t>
            </a:r>
            <a:r>
              <a:rPr lang="nb-NO" sz="1200" b="0" i="0" kern="1200" dirty="0">
                <a:solidFill>
                  <a:schemeClr val="tx1"/>
                </a:solidFill>
                <a:effectLst/>
                <a:latin typeface="+mn-lt"/>
                <a:ea typeface="ＭＳ Ｐゴシック" charset="-128"/>
                <a:cs typeface="ＭＳ Ｐゴシック" charset="-128"/>
              </a:rPr>
              <a:t>Dersom det i en og samme sak oppstår spørsmål om ugildhet for flere medlemmer, kan ingen av dem delta ved avgjørelsen av sin egen eller et annet medlems habilitet, med mindre organet ellers ikke ville være vedtaksført i spørsmålet. I sistnevnte tilfelle skal alle møtende medlemmer delta.</a:t>
            </a:r>
          </a:p>
          <a:p>
            <a:endParaRPr lang="nb-NO" sz="1200" b="0" i="0" u="none" strike="noStrike" kern="1200" dirty="0">
              <a:solidFill>
                <a:schemeClr val="tx1"/>
              </a:solidFill>
              <a:effectLst/>
              <a:latin typeface="+mn-lt"/>
              <a:ea typeface="ＭＳ Ｐゴシック" charset="-128"/>
              <a:cs typeface="ＭＳ Ｐゴシック" charset="-128"/>
            </a:endParaRPr>
          </a:p>
          <a:p>
            <a:r>
              <a:rPr lang="nb-NO" sz="1400" b="0" i="0" u="none" strike="noStrike" kern="1200" dirty="0">
                <a:solidFill>
                  <a:schemeClr val="tx1"/>
                </a:solidFill>
                <a:effectLst/>
                <a:latin typeface="+mn-lt"/>
                <a:ea typeface="ＭＳ Ｐゴシック" charset="-128"/>
                <a:cs typeface="ＭＳ Ｐゴシック" charset="-128"/>
              </a:rPr>
              <a:t>UiOs regler for tilsetting av </a:t>
            </a:r>
            <a:r>
              <a:rPr lang="nb-NO" sz="1400" b="0" i="0" u="none" strike="noStrike" kern="1200" dirty="0" err="1">
                <a:solidFill>
                  <a:schemeClr val="tx1"/>
                </a:solidFill>
                <a:effectLst/>
                <a:latin typeface="+mn-lt"/>
                <a:ea typeface="ＭＳ Ｐゴシック" charset="-128"/>
                <a:cs typeface="ＭＳ Ｐゴシック" charset="-128"/>
              </a:rPr>
              <a:t>prof</a:t>
            </a:r>
            <a:r>
              <a:rPr lang="nb-NO" sz="1400" b="0" i="0" u="none" strike="noStrike" kern="1200" dirty="0">
                <a:solidFill>
                  <a:schemeClr val="tx1"/>
                </a:solidFill>
                <a:effectLst/>
                <a:latin typeface="+mn-lt"/>
                <a:ea typeface="ＭＳ Ｐゴシック" charset="-128"/>
                <a:cs typeface="ＭＳ Ｐゴシック" charset="-128"/>
              </a:rPr>
              <a:t>/1. am:</a:t>
            </a:r>
          </a:p>
          <a:p>
            <a:pPr fontAlgn="base"/>
            <a:endParaRPr lang="nb-NO" sz="1400" b="0" i="0" u="none" strike="noStrike" kern="1200" dirty="0">
              <a:solidFill>
                <a:schemeClr val="tx1"/>
              </a:solidFill>
              <a:effectLst/>
              <a:latin typeface="+mn-lt"/>
              <a:ea typeface="ＭＳ Ｐゴシック" charset="-128"/>
              <a:cs typeface="ＭＳ Ｐゴシック" charset="-128"/>
            </a:endParaRPr>
          </a:p>
          <a:p>
            <a:pPr fontAlgn="base"/>
            <a:r>
              <a:rPr lang="nb-NO" sz="1400" b="0" i="0" u="none" strike="noStrike" kern="1200" dirty="0">
                <a:solidFill>
                  <a:schemeClr val="tx1"/>
                </a:solidFill>
                <a:effectLst/>
                <a:latin typeface="+mn-lt"/>
                <a:ea typeface="ＭＳ Ｐゴシック" charset="-128"/>
                <a:cs typeface="ＭＳ Ｐゴシック" charset="-128"/>
              </a:rPr>
              <a:t>3. Habilitet</a:t>
            </a:r>
          </a:p>
          <a:p>
            <a:pPr fontAlgn="base"/>
            <a:r>
              <a:rPr lang="nb-NO" sz="1400" b="0" i="0" u="none" strike="noStrike" kern="1200" dirty="0">
                <a:solidFill>
                  <a:schemeClr val="tx1"/>
                </a:solidFill>
                <a:effectLst/>
                <a:latin typeface="+mn-lt"/>
                <a:ea typeface="ＭＳ Ｐゴシック" charset="-128"/>
                <a:cs typeface="ＭＳ Ｐゴシック" charset="-128"/>
              </a:rPr>
              <a:t>Det bør klargjøres at de sakkyndige så langt mulig ikke har nær tilknytning til noen av søkerne eller har særlig fordel eller ulempe av å bedømme noen av dem. Et hvert kjennskap til søker medfører imidlertid ikke inhabilitet.</a:t>
            </a:r>
          </a:p>
          <a:p>
            <a:pPr fontAlgn="base"/>
            <a:r>
              <a:rPr lang="nb-NO" sz="1400" b="0" i="0" u="none" strike="noStrike" kern="1200" dirty="0">
                <a:solidFill>
                  <a:schemeClr val="tx1"/>
                </a:solidFill>
                <a:effectLst/>
                <a:latin typeface="+mn-lt"/>
                <a:ea typeface="ＭＳ Ｐゴシック" charset="-128"/>
                <a:cs typeface="ＭＳ Ｐゴシック" charset="-128"/>
              </a:rPr>
              <a:t>Når det settes sammen sakkyndige komiteer skal det legges vekt på veilederforhold eller nært faglig samarbeid innbefattet </a:t>
            </a:r>
            <a:r>
              <a:rPr lang="nb-NO" sz="1400" b="0" i="0" u="none" strike="noStrike" kern="1200" dirty="0" err="1">
                <a:solidFill>
                  <a:schemeClr val="tx1"/>
                </a:solidFill>
                <a:effectLst/>
                <a:latin typeface="+mn-lt"/>
                <a:ea typeface="ＭＳ Ｐゴシック" charset="-128"/>
                <a:cs typeface="ＭＳ Ｐゴシック" charset="-128"/>
              </a:rPr>
              <a:t>samforfatterskap</a:t>
            </a:r>
            <a:r>
              <a:rPr lang="nb-NO" sz="1400" b="0" i="0" u="none" strike="noStrike" kern="1200" dirty="0">
                <a:solidFill>
                  <a:schemeClr val="tx1"/>
                </a:solidFill>
                <a:effectLst/>
                <a:latin typeface="+mn-lt"/>
                <a:ea typeface="ＭＳ Ｐゴシック" charset="-128"/>
                <a:cs typeface="ＭＳ Ｐゴシック" charset="-128"/>
              </a:rPr>
              <a:t>. Medlemmene av komiteen skal opplyse administrator om slike forhold. Vurderingen fra komiteen bør i tilfeller der dette har vært et tema gjøre kort greie for spørsmålene som har vært drøftet og de konklusjoner som ble trukket. </a:t>
            </a:r>
            <a:r>
              <a:rPr lang="nb-NO" sz="1400" b="1" i="0" u="none" strike="noStrike" kern="1200" dirty="0">
                <a:solidFill>
                  <a:schemeClr val="tx1"/>
                </a:solidFill>
                <a:effectLst/>
                <a:latin typeface="+mn-lt"/>
                <a:ea typeface="ＭＳ Ｐゴシック" charset="-128"/>
                <a:cs typeface="ＭＳ Ｐゴシック" charset="-128"/>
              </a:rPr>
              <a:t>Ved tvil eller ved inhabilitet bør fakultetet kontaktes.</a:t>
            </a:r>
          </a:p>
          <a:p>
            <a:pPr fontAlgn="base"/>
            <a:r>
              <a:rPr lang="nb-NO" sz="1400" b="0" i="0" u="none" strike="noStrike" kern="1200" dirty="0">
                <a:solidFill>
                  <a:schemeClr val="tx1"/>
                </a:solidFill>
                <a:effectLst/>
                <a:latin typeface="+mn-lt"/>
                <a:ea typeface="ＭＳ Ｐゴシック" charset="-128"/>
                <a:cs typeface="ＭＳ Ｐゴシック" charset="-128"/>
              </a:rPr>
              <a:t>Både de som skal oppnevne sakkyndige og de som skal bli/er oppnevnt har ansvar for å si fra om det er særegne forhold som er egnet til å svekke tilliten til de sakkyndiges upartiskhet. Slik vurdering vil alltid være skjønnsmessig.</a:t>
            </a:r>
          </a:p>
          <a:p>
            <a:pPr fontAlgn="base"/>
            <a:r>
              <a:rPr lang="nb-NO" sz="1400" b="0" i="0" u="none" strike="noStrike" kern="1200" dirty="0">
                <a:solidFill>
                  <a:schemeClr val="tx1"/>
                </a:solidFill>
                <a:effectLst/>
                <a:latin typeface="+mn-lt"/>
                <a:ea typeface="ＭＳ Ｐゴシック" charset="-128"/>
                <a:cs typeface="ＭＳ Ｐゴシック" charset="-128"/>
              </a:rPr>
              <a:t>Jf. forvaltningsloven § 6 og 8.</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400" dirty="0">
              <a:latin typeface="Arial" pitchFamily="34" charset="0"/>
              <a:cs typeface="Arial" pitchFamily="34" charset="0"/>
            </a:endParaRPr>
          </a:p>
          <a:p>
            <a:r>
              <a:rPr lang="nb-NO" sz="1400" b="1" i="0" kern="1200" dirty="0">
                <a:solidFill>
                  <a:schemeClr val="tx1"/>
                </a:solidFill>
                <a:effectLst/>
                <a:latin typeface="+mn-lt"/>
                <a:ea typeface="ＭＳ Ｐゴシック" charset="-128"/>
                <a:cs typeface="ＭＳ Ｐゴシック" charset="-128"/>
              </a:rPr>
              <a:t>Energidepartementets nye statssekretær eier flere datasenter-tomter: Skal vurdere egen habilitet</a:t>
            </a:r>
          </a:p>
          <a:p>
            <a:r>
              <a:rPr lang="nb-NO" sz="1400" b="1" i="0" kern="1200" dirty="0">
                <a:solidFill>
                  <a:schemeClr val="tx1"/>
                </a:solidFill>
                <a:effectLst/>
                <a:latin typeface="+mn-lt"/>
                <a:ea typeface="ＭＳ Ｐゴシック" charset="-128"/>
                <a:cs typeface="ＭＳ Ｐゴシック" charset="-128"/>
              </a:rPr>
              <a:t>Nyslått Statssekretær i Olje- og energidepartementet Odd Emil Ingebrigtsen (H) eier flere datasenter-tomter i Nordland.</a:t>
            </a:r>
            <a:endParaRPr lang="nb-NO" sz="1400" b="0" i="0" kern="1200" dirty="0">
              <a:solidFill>
                <a:schemeClr val="tx1"/>
              </a:solidFill>
              <a:effectLst/>
              <a:latin typeface="+mn-lt"/>
              <a:ea typeface="ＭＳ Ｐゴシック" charset="-128"/>
              <a:cs typeface="ＭＳ Ｐゴシック" charset="-128"/>
            </a:endParaRPr>
          </a:p>
          <a:p>
            <a:endParaRPr lang="nb-NO" sz="1400" b="0" i="0" u="none" strike="noStrike" kern="1200" dirty="0">
              <a:solidFill>
                <a:schemeClr val="tx1"/>
              </a:solidFill>
              <a:effectLst/>
              <a:latin typeface="+mn-lt"/>
              <a:ea typeface="ＭＳ Ｐゴシック" charset="-128"/>
              <a:cs typeface="ＭＳ Ｐゴシック" charset="-128"/>
            </a:endParaRPr>
          </a:p>
          <a:p>
            <a:endParaRPr lang="nb-NO" sz="1400" b="0" i="0" u="none" strike="noStrike"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b-NO" sz="1400" dirty="0" err="1">
                <a:latin typeface="Arial" pitchFamily="34" charset="0"/>
                <a:cs typeface="Arial" pitchFamily="34" charset="0"/>
              </a:rPr>
              <a:t>Seie</a:t>
            </a:r>
            <a:r>
              <a:rPr lang="nb-NO" sz="1400" dirty="0">
                <a:latin typeface="Arial" pitchFamily="34" charset="0"/>
                <a:cs typeface="Arial" pitchFamily="34" charset="0"/>
              </a:rPr>
              <a:t> </a:t>
            </a:r>
            <a:r>
              <a:rPr lang="nb-NO" sz="1400" dirty="0" err="1">
                <a:latin typeface="Arial" pitchFamily="34" charset="0"/>
                <a:cs typeface="Arial" pitchFamily="34" charset="0"/>
              </a:rPr>
              <a:t>frå</a:t>
            </a:r>
            <a:r>
              <a:rPr lang="nb-NO" sz="1400" dirty="0">
                <a:latin typeface="Arial" pitchFamily="34" charset="0"/>
                <a:cs typeface="Arial" pitchFamily="34" charset="0"/>
              </a:rPr>
              <a:t> i god tid:</a:t>
            </a:r>
            <a:r>
              <a:rPr lang="nb-NO" sz="1400" baseline="0" dirty="0">
                <a:latin typeface="Arial" pitchFamily="34" charset="0"/>
                <a:cs typeface="Arial" pitchFamily="34" charset="0"/>
              </a:rPr>
              <a:t> Tilsettingssaker tek tid, synd å start på nytt etter </a:t>
            </a:r>
            <a:r>
              <a:rPr lang="nb-NO" sz="1400" baseline="0" dirty="0" err="1">
                <a:latin typeface="Arial" pitchFamily="34" charset="0"/>
                <a:cs typeface="Arial" pitchFamily="34" charset="0"/>
              </a:rPr>
              <a:t>eit</a:t>
            </a:r>
            <a:r>
              <a:rPr lang="nb-NO" sz="1400" baseline="0" dirty="0">
                <a:latin typeface="Arial" pitchFamily="34" charset="0"/>
                <a:cs typeface="Arial" pitchFamily="34" charset="0"/>
              </a:rPr>
              <a:t> år dersom inhabilitet</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400" baseline="0" dirty="0">
              <a:latin typeface="Arial" pitchFamily="34" charset="0"/>
              <a:cs typeface="Arial" pitchFamily="34"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nb-NO" sz="1400" dirty="0">
                <a:latin typeface="Arial" pitchFamily="34" charset="0"/>
                <a:cs typeface="Arial" pitchFamily="34" charset="0"/>
              </a:rPr>
              <a:t>Dersom </a:t>
            </a:r>
            <a:r>
              <a:rPr lang="nb-NO" sz="1400" dirty="0" err="1">
                <a:latin typeface="Arial" pitchFamily="34" charset="0"/>
                <a:cs typeface="Arial" pitchFamily="34" charset="0"/>
              </a:rPr>
              <a:t>ein</a:t>
            </a:r>
            <a:r>
              <a:rPr lang="nb-NO" sz="1400" dirty="0">
                <a:latin typeface="Arial" pitchFamily="34" charset="0"/>
                <a:cs typeface="Arial" pitchFamily="34" charset="0"/>
              </a:rPr>
              <a:t> er i tvil om eigen habilitet (</a:t>
            </a:r>
            <a:r>
              <a:rPr lang="nb-NO" sz="1400" dirty="0" err="1">
                <a:latin typeface="Arial" pitchFamily="34" charset="0"/>
                <a:cs typeface="Arial" pitchFamily="34" charset="0"/>
              </a:rPr>
              <a:t>dvs</a:t>
            </a:r>
            <a:r>
              <a:rPr lang="nb-NO" sz="1400" dirty="0">
                <a:latin typeface="Arial" pitchFamily="34" charset="0"/>
                <a:cs typeface="Arial" pitchFamily="34" charset="0"/>
              </a:rPr>
              <a:t> om det ligg føre </a:t>
            </a:r>
            <a:r>
              <a:rPr lang="nb-NO" sz="1400" dirty="0" err="1">
                <a:latin typeface="Arial" pitchFamily="34" charset="0"/>
                <a:cs typeface="Arial" pitchFamily="34" charset="0"/>
              </a:rPr>
              <a:t>noko</a:t>
            </a:r>
            <a:r>
              <a:rPr lang="nb-NO" sz="1400" dirty="0">
                <a:latin typeface="Arial" pitchFamily="34" charset="0"/>
                <a:cs typeface="Arial" pitchFamily="34" charset="0"/>
              </a:rPr>
              <a:t> som </a:t>
            </a:r>
            <a:r>
              <a:rPr lang="nb-NO" sz="1400" dirty="0" err="1">
                <a:latin typeface="Arial" pitchFamily="34" charset="0"/>
                <a:cs typeface="Arial" pitchFamily="34" charset="0"/>
              </a:rPr>
              <a:t>tilseier</a:t>
            </a:r>
            <a:r>
              <a:rPr lang="nb-NO" sz="1400" dirty="0">
                <a:latin typeface="Arial" pitchFamily="34" charset="0"/>
                <a:cs typeface="Arial" pitchFamily="34" charset="0"/>
              </a:rPr>
              <a:t> styremedlemmet finn det </a:t>
            </a:r>
            <a:r>
              <a:rPr lang="nb-NO" sz="1400" dirty="0" err="1">
                <a:latin typeface="Arial" pitchFamily="34" charset="0"/>
                <a:cs typeface="Arial" pitchFamily="34" charset="0"/>
              </a:rPr>
              <a:t>vanskeleg</a:t>
            </a:r>
            <a:r>
              <a:rPr lang="nb-NO" sz="1400" dirty="0">
                <a:latin typeface="Arial" pitchFamily="34" charset="0"/>
                <a:cs typeface="Arial" pitchFamily="34" charset="0"/>
              </a:rPr>
              <a:t> å fatte vedtak til beste for instituttet bør dette </a:t>
            </a:r>
            <a:r>
              <a:rPr lang="nb-NO" sz="1400" dirty="0" err="1">
                <a:latin typeface="Arial" pitchFamily="34" charset="0"/>
                <a:cs typeface="Arial" pitchFamily="34" charset="0"/>
              </a:rPr>
              <a:t>takast</a:t>
            </a:r>
            <a:r>
              <a:rPr lang="nb-NO" sz="1400" dirty="0">
                <a:latin typeface="Arial" pitchFamily="34" charset="0"/>
                <a:cs typeface="Arial" pitchFamily="34" charset="0"/>
              </a:rPr>
              <a:t> opp </a:t>
            </a:r>
            <a:r>
              <a:rPr lang="nb-NO" sz="1400" dirty="0" err="1">
                <a:latin typeface="Arial" pitchFamily="34" charset="0"/>
                <a:cs typeface="Arial" pitchFamily="34" charset="0"/>
              </a:rPr>
              <a:t>anten</a:t>
            </a:r>
            <a:r>
              <a:rPr lang="nb-NO" sz="1400" dirty="0">
                <a:latin typeface="Arial" pitchFamily="34" charset="0"/>
                <a:cs typeface="Arial" pitchFamily="34" charset="0"/>
              </a:rPr>
              <a:t> på førehand med instituttleiar</a:t>
            </a:r>
            <a:r>
              <a:rPr lang="nb-NO" sz="1400" baseline="0" dirty="0">
                <a:latin typeface="Arial" pitchFamily="34" charset="0"/>
                <a:cs typeface="Arial" pitchFamily="34" charset="0"/>
              </a:rPr>
              <a:t> eller i møtet slik at </a:t>
            </a:r>
            <a:r>
              <a:rPr lang="nb-NO" sz="1400" dirty="0">
                <a:latin typeface="Arial" pitchFamily="34" charset="0"/>
                <a:cs typeface="Arial" pitchFamily="34" charset="0"/>
              </a:rPr>
              <a:t>dette er kjent for </a:t>
            </a:r>
            <a:r>
              <a:rPr lang="nb-NO" sz="1400" dirty="0" err="1">
                <a:latin typeface="Arial" pitchFamily="34" charset="0"/>
                <a:cs typeface="Arial" pitchFamily="34" charset="0"/>
              </a:rPr>
              <a:t>dei</a:t>
            </a:r>
            <a:r>
              <a:rPr lang="nb-NO" sz="1400" dirty="0">
                <a:latin typeface="Arial" pitchFamily="34" charset="0"/>
                <a:cs typeface="Arial" pitchFamily="34" charset="0"/>
              </a:rPr>
              <a:t> andre styremedlemmene).</a:t>
            </a:r>
          </a:p>
          <a:p>
            <a:endParaRPr lang="nb-NO" sz="1400" dirty="0">
              <a:latin typeface="Arial" pitchFamily="34" charset="0"/>
              <a:cs typeface="Arial" pitchFamily="34" charset="0"/>
            </a:endParaRPr>
          </a:p>
          <a:p>
            <a:r>
              <a:rPr lang="nb-NO" sz="1400" dirty="0"/>
              <a:t>Følgende kan være retningsgivende for det skjønn som må utøves når habilitet skal vurderes (sjå </a:t>
            </a:r>
            <a:r>
              <a:rPr lang="nb-NO" sz="1400" dirty="0" err="1"/>
              <a:t>reglar</a:t>
            </a:r>
            <a:r>
              <a:rPr lang="nb-NO" sz="1400" dirty="0"/>
              <a:t> HF/UiB):</a:t>
            </a:r>
            <a:br>
              <a:rPr lang="nb-NO" sz="1400" dirty="0"/>
            </a:br>
            <a:br>
              <a:rPr lang="nb-NO" sz="1400" dirty="0"/>
            </a:br>
            <a:r>
              <a:rPr lang="nb-NO" sz="1400" dirty="0"/>
              <a:t>a) Pågående nært samarbeid fører til inhabilitet.</a:t>
            </a:r>
            <a:br>
              <a:rPr lang="nb-NO" sz="1400" dirty="0"/>
            </a:br>
            <a:br>
              <a:rPr lang="nb-NO" sz="1400" dirty="0"/>
            </a:br>
            <a:r>
              <a:rPr lang="nb-NO" sz="1400" dirty="0"/>
              <a:t>b) </a:t>
            </a:r>
            <a:r>
              <a:rPr lang="nb-NO" sz="1400" dirty="0" err="1"/>
              <a:t>Samforfatterskap</a:t>
            </a:r>
            <a:r>
              <a:rPr lang="nb-NO" sz="1400" dirty="0"/>
              <a:t> vurderes i utgangspunktet på samme måte som annet nært faglig samarbeid. Et stort antall bidragsytere til publikasjonen, og rollen vedkommende har hatt, kan endre dette, og må vurderes i hvert enkelt tilfelle. Generelt kan en si at jo færre medforfattere det er, jo større er muligheten for at inhabilitet kan inntreffe, men mange medforfattere er heller ikke uproblematisk uten videre.</a:t>
            </a:r>
            <a:br>
              <a:rPr lang="nb-NO" sz="1400" dirty="0"/>
            </a:br>
            <a:br>
              <a:rPr lang="nb-NO" sz="1400" dirty="0"/>
            </a:br>
            <a:r>
              <a:rPr lang="nb-NO" sz="1400" dirty="0"/>
              <a:t>c) </a:t>
            </a:r>
            <a:r>
              <a:rPr lang="nb-NO" sz="1400" dirty="0" err="1"/>
              <a:t>Samforfatterskap</a:t>
            </a:r>
            <a:r>
              <a:rPr lang="nb-NO" sz="1400" dirty="0"/>
              <a:t> eller samarbeid siste 3 år fører til inhabilitet, med det forbehold som nevnt i forrige punkt.</a:t>
            </a:r>
            <a:br>
              <a:rPr lang="nb-NO" sz="1400" dirty="0"/>
            </a:br>
            <a:br>
              <a:rPr lang="nb-NO" sz="1400" dirty="0"/>
            </a:br>
            <a:r>
              <a:rPr lang="nb-NO" sz="1400" dirty="0"/>
              <a:t>d) Publisering av ulike bidrag innenfor rammen av samme publikasjon eller samarbeid mer enn 3 år tilbake fører normalt ikke til inhabilitet, med mindre det er en allmenn oppfatning at det tidligere samarbeidet har skapt en varig, nær relasjon (faglig og/eller personlig). Her må det brukes skjønn.</a:t>
            </a:r>
            <a:br>
              <a:rPr lang="nb-NO" sz="1400" dirty="0"/>
            </a:br>
            <a:br>
              <a:rPr lang="nb-NO" sz="1400" dirty="0"/>
            </a:br>
            <a:r>
              <a:rPr lang="nb-NO" sz="1400" dirty="0"/>
              <a:t>En person som har vært veileder for en part med sikte på doktorgrad for mer enn tre år siden må vurdere sin habilitet i forhold til pkt. d. Det samme gjelder for den som er, eller har vært, veileder for en part med sikte på andre eksamener enn doktorgrad.</a:t>
            </a:r>
            <a:endParaRPr lang="nb-NO" sz="1400" dirty="0">
              <a:latin typeface="Arial" pitchFamily="34" charset="0"/>
              <a:cs typeface="Arial" pitchFamily="34" charset="0"/>
            </a:endParaRPr>
          </a:p>
        </p:txBody>
      </p:sp>
      <p:sp>
        <p:nvSpPr>
          <p:cNvPr id="4" name="Plassholder for dato 3"/>
          <p:cNvSpPr>
            <a:spLocks noGrp="1"/>
          </p:cNvSpPr>
          <p:nvPr>
            <p:ph type="dt" idx="10"/>
          </p:nvPr>
        </p:nvSpPr>
        <p:spPr/>
        <p:txBody>
          <a:bodyPr/>
          <a:lstStyle/>
          <a:p>
            <a:pPr>
              <a:defRPr/>
            </a:pPr>
            <a:fld id="{29CB75DE-FEC5-455B-B72B-A824AD53D932}" type="datetime1">
              <a:rPr lang="nn-NO" smtClean="0"/>
              <a:t>28.02.2024</a:t>
            </a:fld>
            <a:endParaRPr lang="nb-NO"/>
          </a:p>
        </p:txBody>
      </p:sp>
      <p:sp>
        <p:nvSpPr>
          <p:cNvPr id="5" name="Plassholder for lysbildenummer 4"/>
          <p:cNvSpPr>
            <a:spLocks noGrp="1"/>
          </p:cNvSpPr>
          <p:nvPr>
            <p:ph type="sldNum" sz="quarter" idx="11"/>
          </p:nvPr>
        </p:nvSpPr>
        <p:spPr/>
        <p:txBody>
          <a:bodyPr/>
          <a:lstStyle/>
          <a:p>
            <a:pPr>
              <a:defRPr/>
            </a:pPr>
            <a:fld id="{111DD330-B576-EF44-B0EC-BD260D7CD23A}" type="slidenum">
              <a:rPr lang="nb-NO" smtClean="0"/>
              <a:pPr>
                <a:defRPr/>
              </a:pPr>
              <a:t>9</a:t>
            </a:fld>
            <a:endParaRPr lang="nb-NO"/>
          </a:p>
        </p:txBody>
      </p:sp>
    </p:spTree>
    <p:extLst>
      <p:ext uri="{BB962C8B-B14F-4D97-AF65-F5344CB8AC3E}">
        <p14:creationId xmlns:p14="http://schemas.microsoft.com/office/powerpoint/2010/main" val="801421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ctrTitle" sz="quarter"/>
          </p:nvPr>
        </p:nvSpPr>
        <p:spPr>
          <a:xfrm>
            <a:off x="1295400" y="1905000"/>
            <a:ext cx="6934200" cy="1143000"/>
          </a:xfrm>
        </p:spPr>
        <p:txBody>
          <a:bodyPr anchor="b"/>
          <a:lstStyle>
            <a:lvl1pPr>
              <a:defRPr sz="2000">
                <a:solidFill>
                  <a:schemeClr val="bg2"/>
                </a:solidFill>
              </a:defRPr>
            </a:lvl1pPr>
          </a:lstStyle>
          <a:p>
            <a:r>
              <a:rPr lang="en-US"/>
              <a:t>Click to edit Master title style</a:t>
            </a:r>
            <a:endParaRPr lang="en-US" dirty="0"/>
          </a:p>
        </p:txBody>
      </p:sp>
      <p:sp>
        <p:nvSpPr>
          <p:cNvPr id="3075" name="Rectangle 1027"/>
          <p:cNvSpPr>
            <a:spLocks noGrp="1" noChangeArrowheads="1"/>
          </p:cNvSpPr>
          <p:nvPr>
            <p:ph type="subTitle" sz="quarter" idx="1"/>
          </p:nvPr>
        </p:nvSpPr>
        <p:spPr>
          <a:xfrm>
            <a:off x="1295400" y="3048000"/>
            <a:ext cx="7315200" cy="1752600"/>
          </a:xfrm>
        </p:spPr>
        <p:txBody>
          <a:bodyPr/>
          <a:lstStyle>
            <a:lvl1pPr marL="0" indent="0">
              <a:buFontTx/>
              <a:buNone/>
              <a:defRPr sz="3000" b="1" i="0" baseline="0">
                <a:latin typeface="Arial"/>
                <a:cs typeface="Arial"/>
              </a:defRPr>
            </a:lvl1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38200"/>
            <a:ext cx="1924050" cy="525780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990600" y="838200"/>
            <a:ext cx="561975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orside halv UiO Bilde">
    <p:bg>
      <p:bgPr>
        <a:solidFill>
          <a:schemeClr val="lt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E962FF3-951D-4441-9C7D-501471E5888D}"/>
              </a:ext>
              <a:ext uri="{C183D7F6-B498-43B3-948B-1728B52AA6E4}">
                <adec:decorative xmlns:adec="http://schemas.microsoft.com/office/drawing/2017/decorative" val="1"/>
              </a:ext>
            </a:extLst>
          </p:cNvPr>
          <p:cNvSpPr>
            <a:spLocks noGrp="1"/>
          </p:cNvSpPr>
          <p:nvPr>
            <p:ph type="pic" sz="quarter" idx="13"/>
          </p:nvPr>
        </p:nvSpPr>
        <p:spPr>
          <a:xfrm>
            <a:off x="4657410" y="0"/>
            <a:ext cx="448659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p>
            <a:r>
              <a:rPr lang="en-US"/>
              <a:t>Click icon to add picture</a:t>
            </a:r>
          </a:p>
        </p:txBody>
      </p:sp>
      <p:sp>
        <p:nvSpPr>
          <p:cNvPr id="13" name="Rectangle 12" descr="Bakgrunn">
            <a:extLst>
              <a:ext uri="{FF2B5EF4-FFF2-40B4-BE49-F238E27FC236}">
                <a16:creationId xmlns:a16="http://schemas.microsoft.com/office/drawing/2014/main" id="{CDC2DD76-E94A-435B-BDB4-D10EA8D453D9}"/>
              </a:ext>
            </a:extLst>
          </p:cNvPr>
          <p:cNvSpPr/>
          <p:nvPr userDrawn="1"/>
        </p:nvSpPr>
        <p:spPr>
          <a:xfrm>
            <a:off x="0" y="0"/>
            <a:ext cx="465741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4" name="addin_colorbox" hidden="1">
            <a:extLst>
              <a:ext uri="{FF2B5EF4-FFF2-40B4-BE49-F238E27FC236}">
                <a16:creationId xmlns:a16="http://schemas.microsoft.com/office/drawing/2014/main" id="{B34046E2-E0A0-4315-9411-04EBA19D54DA}"/>
              </a:ext>
            </a:extLst>
          </p:cNvPr>
          <p:cNvSpPr/>
          <p:nvPr userDrawn="1"/>
        </p:nvSpPr>
        <p:spPr>
          <a:xfrm>
            <a:off x="3646402"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addin_colorbox</a:t>
            </a:r>
            <a:endParaRPr lang="nb-NO" sz="1500" dirty="0"/>
          </a:p>
        </p:txBody>
      </p:sp>
      <p:sp>
        <p:nvSpPr>
          <p:cNvPr id="16" name="addin_title" hidden="1">
            <a:extLst>
              <a:ext uri="{FF2B5EF4-FFF2-40B4-BE49-F238E27FC236}">
                <a16:creationId xmlns:a16="http://schemas.microsoft.com/office/drawing/2014/main" id="{EB9E8B29-78FF-422D-B648-7D4F0D403082}"/>
              </a:ext>
            </a:extLst>
          </p:cNvPr>
          <p:cNvSpPr/>
          <p:nvPr userDrawn="1"/>
        </p:nvSpPr>
        <p:spPr>
          <a:xfrm>
            <a:off x="7292805" y="-1512609"/>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addin_title</a:t>
            </a:r>
            <a:endParaRPr lang="nb-NO" sz="1500" dirty="0"/>
          </a:p>
        </p:txBody>
      </p:sp>
      <p:sp>
        <p:nvSpPr>
          <p:cNvPr id="17" name="addin_text" hidden="1">
            <a:extLst>
              <a:ext uri="{FF2B5EF4-FFF2-40B4-BE49-F238E27FC236}">
                <a16:creationId xmlns:a16="http://schemas.microsoft.com/office/drawing/2014/main" id="{918F58FB-9B03-413E-989C-AE087C74A791}"/>
              </a:ext>
            </a:extLst>
          </p:cNvPr>
          <p:cNvSpPr/>
          <p:nvPr userDrawn="1"/>
        </p:nvSpPr>
        <p:spPr>
          <a:xfrm>
            <a:off x="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addin_text</a:t>
            </a:r>
            <a:endParaRPr lang="nb-NO" sz="1500" dirty="0"/>
          </a:p>
        </p:txBody>
      </p:sp>
      <p:sp>
        <p:nvSpPr>
          <p:cNvPr id="18" name="addin_image" hidden="1">
            <a:extLst>
              <a:ext uri="{FF2B5EF4-FFF2-40B4-BE49-F238E27FC236}">
                <a16:creationId xmlns:a16="http://schemas.microsoft.com/office/drawing/2014/main" id="{916BC30A-E2A3-4BB3-8175-D14FBA97BB4A}"/>
              </a:ext>
            </a:extLst>
          </p:cNvPr>
          <p:cNvSpPr/>
          <p:nvPr userDrawn="1"/>
        </p:nvSpPr>
        <p:spPr>
          <a:xfrm>
            <a:off x="1878807"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addin_image</a:t>
            </a:r>
            <a:endParaRPr lang="nb-NO" sz="1500" dirty="0"/>
          </a:p>
        </p:txBody>
      </p:sp>
      <p:sp>
        <p:nvSpPr>
          <p:cNvPr id="19" name="addin_grouplist" hidden="1">
            <a:extLst>
              <a:ext uri="{FF2B5EF4-FFF2-40B4-BE49-F238E27FC236}">
                <a16:creationId xmlns:a16="http://schemas.microsoft.com/office/drawing/2014/main" id="{189797EA-4203-48ED-9B9C-9481B1311A52}"/>
              </a:ext>
            </a:extLst>
          </p:cNvPr>
          <p:cNvSpPr/>
          <p:nvPr userDrawn="1"/>
        </p:nvSpPr>
        <p:spPr>
          <a:xfrm>
            <a:off x="3730003"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75" kern="1200" dirty="0" err="1">
                <a:solidFill>
                  <a:schemeClr val="lt1"/>
                </a:solidFill>
                <a:latin typeface="+mn-lt"/>
                <a:ea typeface="+mn-ea"/>
                <a:cs typeface="+mn-cs"/>
              </a:rPr>
              <a:t>SkiftBakgrunnGroup</a:t>
            </a:r>
            <a:endParaRPr lang="nb-NO" sz="1500" dirty="0"/>
          </a:p>
        </p:txBody>
      </p:sp>
      <p:sp>
        <p:nvSpPr>
          <p:cNvPr id="20" name="addin_logo" hidden="1">
            <a:extLst>
              <a:ext uri="{FF2B5EF4-FFF2-40B4-BE49-F238E27FC236}">
                <a16:creationId xmlns:a16="http://schemas.microsoft.com/office/drawing/2014/main" id="{D3C84601-A4D0-4B48-876F-9DC17367A2A1}"/>
              </a:ext>
            </a:extLst>
          </p:cNvPr>
          <p:cNvSpPr/>
          <p:nvPr userDrawn="1"/>
        </p:nvSpPr>
        <p:spPr>
          <a:xfrm>
            <a:off x="5581200" y="-861100"/>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addin_logo</a:t>
            </a:r>
            <a:endParaRPr lang="nb-NO" sz="1500" dirty="0"/>
          </a:p>
        </p:txBody>
      </p:sp>
      <p:pic>
        <p:nvPicPr>
          <p:cNvPr id="22" name="logo_hvit" descr="UiO Segl" hidden="1">
            <a:extLst>
              <a:ext uri="{FF2B5EF4-FFF2-40B4-BE49-F238E27FC236}">
                <a16:creationId xmlns:a16="http://schemas.microsoft.com/office/drawing/2014/main" id="{9312E79A-63CD-41D4-8EA6-B9BD7EBEE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89210" y="5457092"/>
            <a:ext cx="769077" cy="1025436"/>
          </a:xfrm>
          <a:prstGeom prst="rect">
            <a:avLst/>
          </a:prstGeom>
        </p:spPr>
      </p:pic>
      <p:pic>
        <p:nvPicPr>
          <p:cNvPr id="23" name="logo_sort" descr="UiO Segl" hidden="1">
            <a:extLst>
              <a:ext uri="{FF2B5EF4-FFF2-40B4-BE49-F238E27FC236}">
                <a16:creationId xmlns:a16="http://schemas.microsoft.com/office/drawing/2014/main" id="{CCD2A0AF-6987-472B-AB0A-FE4E51B298B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089211" y="5457094"/>
            <a:ext cx="769066" cy="1025421"/>
          </a:xfrm>
          <a:prstGeom prst="rect">
            <a:avLst/>
          </a:prstGeom>
        </p:spPr>
      </p:pic>
      <p:sp>
        <p:nvSpPr>
          <p:cNvPr id="24" name="addin_colorlist" hidden="1">
            <a:extLst>
              <a:ext uri="{FF2B5EF4-FFF2-40B4-BE49-F238E27FC236}">
                <a16:creationId xmlns:a16="http://schemas.microsoft.com/office/drawing/2014/main" id="{FD548E61-D022-4178-8722-46839AB856D2}"/>
              </a:ext>
            </a:extLst>
          </p:cNvPr>
          <p:cNvSpPr/>
          <p:nvPr userDrawn="1"/>
        </p:nvSpPr>
        <p:spPr>
          <a:xfrm>
            <a:off x="114300" y="-1314178"/>
            <a:ext cx="1767596" cy="521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500" dirty="0" err="1"/>
              <a:t>kapforHvit</a:t>
            </a:r>
            <a:r>
              <a:rPr lang="nb-NO" sz="1500" dirty="0"/>
              <a:t>, halv1, halv2, halv3, halv4, halv5, halv6, halv7, halv8</a:t>
            </a:r>
          </a:p>
        </p:txBody>
      </p:sp>
      <p:sp>
        <p:nvSpPr>
          <p:cNvPr id="25" name="Text Placeholder 6" descr="Logo Universitetet i oslo">
            <a:extLst>
              <a:ext uri="{FF2B5EF4-FFF2-40B4-BE49-F238E27FC236}">
                <a16:creationId xmlns:a16="http://schemas.microsoft.com/office/drawing/2014/main" id="{7AED3548-5867-47BB-8575-A83E0A9CE3B6}"/>
              </a:ext>
            </a:extLst>
          </p:cNvPr>
          <p:cNvSpPr>
            <a:spLocks noGrp="1"/>
          </p:cNvSpPr>
          <p:nvPr>
            <p:ph type="body" sz="quarter" idx="17" hasCustomPrompt="1"/>
          </p:nvPr>
        </p:nvSpPr>
        <p:spPr>
          <a:xfrm>
            <a:off x="289584" y="381855"/>
            <a:ext cx="4214687" cy="1116919"/>
          </a:xfrm>
          <a:blipFill>
            <a:blip r:embed="rId7">
              <a:extLst>
                <a:ext uri="{96DAC541-7B7A-43D3-8B79-37D633B846F1}">
                  <asvg:svgBlip xmlns:asvg="http://schemas.microsoft.com/office/drawing/2016/SVG/main" r:embed="rId8"/>
                </a:ext>
              </a:extLst>
            </a:blip>
            <a:stretch>
              <a:fillRect/>
            </a:stretch>
          </a:blipFill>
        </p:spPr>
        <p:txBody>
          <a:bodyPr/>
          <a:lstStyle>
            <a:lvl1pPr>
              <a:buNone/>
              <a:defRPr/>
            </a:lvl1pPr>
          </a:lstStyle>
          <a:p>
            <a:pPr lvl="0"/>
            <a:r>
              <a:rPr lang="nb-NO" dirty="0"/>
              <a:t> </a:t>
            </a:r>
            <a:endParaRPr lang="en-US" dirty="0"/>
          </a:p>
        </p:txBody>
      </p:sp>
      <p:sp>
        <p:nvSpPr>
          <p:cNvPr id="21" name="Text Placeholder 4" descr="UiO segl">
            <a:extLst>
              <a:ext uri="{FF2B5EF4-FFF2-40B4-BE49-F238E27FC236}">
                <a16:creationId xmlns:a16="http://schemas.microsoft.com/office/drawing/2014/main" id="{D397E638-588F-47C4-8318-DB30D79BCF62}"/>
              </a:ext>
            </a:extLst>
          </p:cNvPr>
          <p:cNvSpPr>
            <a:spLocks noGrp="1"/>
          </p:cNvSpPr>
          <p:nvPr>
            <p:ph type="body" sz="quarter" idx="14" hasCustomPrompt="1"/>
          </p:nvPr>
        </p:nvSpPr>
        <p:spPr>
          <a:xfrm>
            <a:off x="8089210" y="5457093"/>
            <a:ext cx="769077" cy="1025421"/>
          </a:xfrm>
          <a:blipFill>
            <a:blip r:embed="rId3">
              <a:extLst>
                <a:ext uri="{96DAC541-7B7A-43D3-8B79-37D633B846F1}">
                  <asvg:svgBlip xmlns:asvg="http://schemas.microsoft.com/office/drawing/2016/SVG/main" r:embed="rId4"/>
                </a:ext>
              </a:extLst>
            </a:blip>
            <a:stretch>
              <a:fillRect/>
            </a:stretch>
          </a:blipFill>
        </p:spPr>
        <p:txBody>
          <a:bodyPr/>
          <a:lstStyle>
            <a:lvl1pPr>
              <a:buNone/>
              <a:defRPr sz="100"/>
            </a:lvl1pPr>
          </a:lstStyle>
          <a:p>
            <a:pPr lvl="0"/>
            <a:r>
              <a:rPr lang="nb-NO" dirty="0"/>
              <a:t> </a:t>
            </a:r>
            <a:endParaRPr lang="en-US" dirty="0"/>
          </a:p>
        </p:txBody>
      </p:sp>
      <p:sp>
        <p:nvSpPr>
          <p:cNvPr id="26" name="Title 1">
            <a:extLst>
              <a:ext uri="{FF2B5EF4-FFF2-40B4-BE49-F238E27FC236}">
                <a16:creationId xmlns:a16="http://schemas.microsoft.com/office/drawing/2014/main" id="{DC827CE2-8409-4B09-A9E5-74716A2BA2A3}"/>
              </a:ext>
            </a:extLst>
          </p:cNvPr>
          <p:cNvSpPr>
            <a:spLocks noGrp="1"/>
          </p:cNvSpPr>
          <p:nvPr>
            <p:ph type="title"/>
          </p:nvPr>
        </p:nvSpPr>
        <p:spPr>
          <a:xfrm>
            <a:off x="284278" y="2235878"/>
            <a:ext cx="4287722" cy="1796624"/>
          </a:xfrm>
        </p:spPr>
        <p:txBody>
          <a:bodyPr/>
          <a:lstStyle>
            <a:lvl1pPr>
              <a:lnSpc>
                <a:spcPct val="100000"/>
              </a:lnSpc>
              <a:defRPr sz="3375"/>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3333ACA-8377-46D1-9D90-73F9F4A0D070}"/>
              </a:ext>
            </a:extLst>
          </p:cNvPr>
          <p:cNvSpPr>
            <a:spLocks noGrp="1"/>
          </p:cNvSpPr>
          <p:nvPr>
            <p:ph type="body" sz="quarter" idx="18" hasCustomPrompt="1"/>
          </p:nvPr>
        </p:nvSpPr>
        <p:spPr>
          <a:xfrm>
            <a:off x="284278" y="4237773"/>
            <a:ext cx="4287722" cy="757238"/>
          </a:xfrm>
        </p:spPr>
        <p:txBody>
          <a:bodyPr/>
          <a:lstStyle>
            <a:lvl1pPr marL="0" indent="0">
              <a:spcBef>
                <a:spcPts val="0"/>
              </a:spcBef>
              <a:buNone/>
              <a:defRPr/>
            </a:lvl1pPr>
          </a:lstStyle>
          <a:p>
            <a:pPr lvl="0"/>
            <a:r>
              <a:rPr lang="en-US" dirty="0" err="1"/>
              <a:t>Underoverskrift</a:t>
            </a:r>
            <a:endParaRPr lang="en-US" dirty="0"/>
          </a:p>
        </p:txBody>
      </p:sp>
      <p:sp>
        <p:nvSpPr>
          <p:cNvPr id="31" name="Subtitle 2">
            <a:extLst>
              <a:ext uri="{FF2B5EF4-FFF2-40B4-BE49-F238E27FC236}">
                <a16:creationId xmlns:a16="http://schemas.microsoft.com/office/drawing/2014/main" id="{73782A73-0164-4D2C-BAD5-DF53C4F800E5}"/>
              </a:ext>
            </a:extLst>
          </p:cNvPr>
          <p:cNvSpPr>
            <a:spLocks noGrp="1"/>
          </p:cNvSpPr>
          <p:nvPr>
            <p:ph type="subTitle" idx="1" hasCustomPrompt="1"/>
          </p:nvPr>
        </p:nvSpPr>
        <p:spPr>
          <a:xfrm>
            <a:off x="287850" y="5199014"/>
            <a:ext cx="4287722" cy="258079"/>
          </a:xfrm>
        </p:spPr>
        <p:txBody>
          <a:bodyPr/>
          <a:lstStyle>
            <a:lvl1pPr marL="0" indent="0" algn="l">
              <a:spcBef>
                <a:spcPts val="0"/>
              </a:spcBef>
              <a:buNone/>
              <a:defRPr sz="1313"/>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nb-NO" noProof="0" dirty="0"/>
              <a:t>Navn Etternavn</a:t>
            </a:r>
          </a:p>
        </p:txBody>
      </p:sp>
      <p:sp>
        <p:nvSpPr>
          <p:cNvPr id="29" name="Text Placeholder 8">
            <a:extLst>
              <a:ext uri="{FF2B5EF4-FFF2-40B4-BE49-F238E27FC236}">
                <a16:creationId xmlns:a16="http://schemas.microsoft.com/office/drawing/2014/main" id="{0C9865C8-230B-42BE-8B05-ECBF9A085ED0}"/>
              </a:ext>
            </a:extLst>
          </p:cNvPr>
          <p:cNvSpPr>
            <a:spLocks noGrp="1"/>
          </p:cNvSpPr>
          <p:nvPr>
            <p:ph type="body" sz="quarter" idx="15" hasCustomPrompt="1"/>
          </p:nvPr>
        </p:nvSpPr>
        <p:spPr>
          <a:xfrm>
            <a:off x="287850" y="5456306"/>
            <a:ext cx="4287722" cy="226283"/>
          </a:xfrm>
        </p:spPr>
        <p:txBody>
          <a:bodyPr/>
          <a:lstStyle>
            <a:lvl1pPr marL="0" indent="0">
              <a:buNone/>
              <a:defRPr sz="1313"/>
            </a:lvl1pPr>
          </a:lstStyle>
          <a:p>
            <a:pPr lvl="0"/>
            <a:r>
              <a:rPr lang="nb-NO" dirty="0"/>
              <a:t>Tittel</a:t>
            </a:r>
            <a:endParaRPr lang="en-US" dirty="0"/>
          </a:p>
        </p:txBody>
      </p:sp>
      <p:sp>
        <p:nvSpPr>
          <p:cNvPr id="30" name="Text Placeholder 8">
            <a:extLst>
              <a:ext uri="{FF2B5EF4-FFF2-40B4-BE49-F238E27FC236}">
                <a16:creationId xmlns:a16="http://schemas.microsoft.com/office/drawing/2014/main" id="{6371C43A-1652-4674-9385-53CBD3210978}"/>
              </a:ext>
            </a:extLst>
          </p:cNvPr>
          <p:cNvSpPr>
            <a:spLocks noGrp="1"/>
          </p:cNvSpPr>
          <p:nvPr>
            <p:ph type="body" sz="quarter" idx="16" hasCustomPrompt="1"/>
          </p:nvPr>
        </p:nvSpPr>
        <p:spPr>
          <a:xfrm>
            <a:off x="287850" y="5723037"/>
            <a:ext cx="4287722" cy="226283"/>
          </a:xfrm>
        </p:spPr>
        <p:txBody>
          <a:bodyPr/>
          <a:lstStyle>
            <a:lvl1pPr marL="0" indent="0">
              <a:buNone/>
              <a:defRPr sz="1313"/>
            </a:lvl1pPr>
          </a:lstStyle>
          <a:p>
            <a:pPr lvl="0"/>
            <a:r>
              <a:rPr lang="nb-NO" dirty="0"/>
              <a:t>Universitet</a:t>
            </a:r>
            <a:endParaRPr lang="en-US" dirty="0"/>
          </a:p>
        </p:txBody>
      </p:sp>
      <p:sp>
        <p:nvSpPr>
          <p:cNvPr id="28" name="Date Placeholder 3">
            <a:extLst>
              <a:ext uri="{FF2B5EF4-FFF2-40B4-BE49-F238E27FC236}">
                <a16:creationId xmlns:a16="http://schemas.microsoft.com/office/drawing/2014/main" id="{A1654625-2F9D-43A8-9B19-A1501B2C4B89}"/>
              </a:ext>
            </a:extLst>
          </p:cNvPr>
          <p:cNvSpPr>
            <a:spLocks noGrp="1"/>
          </p:cNvSpPr>
          <p:nvPr>
            <p:ph type="dt" sz="half" idx="10"/>
          </p:nvPr>
        </p:nvSpPr>
        <p:spPr>
          <a:xfrm>
            <a:off x="284278" y="6216635"/>
            <a:ext cx="4287722" cy="365125"/>
          </a:xfrm>
        </p:spPr>
        <p:txBody>
          <a:bodyPr lIns="0" tIns="0" rIns="0" bIns="0"/>
          <a:lstStyle>
            <a:lvl1pPr>
              <a:defRPr sz="1313">
                <a:solidFill>
                  <a:schemeClr val="tx1"/>
                </a:solidFill>
              </a:defRPr>
            </a:lvl1pPr>
          </a:lstStyle>
          <a:p>
            <a:endParaRPr lang="en-US" dirty="0"/>
          </a:p>
        </p:txBody>
      </p:sp>
    </p:spTree>
    <p:extLst>
      <p:ext uri="{BB962C8B-B14F-4D97-AF65-F5344CB8AC3E}">
        <p14:creationId xmlns:p14="http://schemas.microsoft.com/office/powerpoint/2010/main" val="152170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5240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b-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990600" y="838200"/>
            <a:ext cx="7696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8"/>
          <p:cNvSpPr>
            <a:spLocks noGrp="1" noChangeArrowheads="1"/>
          </p:cNvSpPr>
          <p:nvPr>
            <p:ph type="body" idx="1"/>
          </p:nvPr>
        </p:nvSpPr>
        <p:spPr bwMode="auto">
          <a:xfrm>
            <a:off x="914400" y="1981200"/>
            <a:ext cx="7696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pPr>
              <a:defRPr/>
            </a:pPr>
            <a:endParaRPr lang="nb-NO"/>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00">
                <a:solidFill>
                  <a:schemeClr val="tx1">
                    <a:tint val="75000"/>
                  </a:schemeClr>
                </a:solidFill>
              </a:defRPr>
            </a:lvl1pPr>
          </a:lstStyle>
          <a:p>
            <a:pPr>
              <a:defRPr/>
            </a:pPr>
            <a:fld id="{EA551C1E-0397-0D46-B7C1-6FB3C64B8E91}" type="slidenum">
              <a:rPr lang="nb-NO"/>
              <a:pPr>
                <a:defRPr/>
              </a:pPr>
              <a:t>‹#›</a:t>
            </a:fld>
            <a:endParaRPr lang="nb-NO"/>
          </a:p>
        </p:txBody>
      </p:sp>
      <p:sp>
        <p:nvSpPr>
          <p:cNvPr id="10" name="Date Placeholder 9"/>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800">
                <a:solidFill>
                  <a:schemeClr val="tx1">
                    <a:tint val="75000"/>
                  </a:schemeClr>
                </a:solidFill>
              </a:defRPr>
            </a:lvl1pPr>
          </a:lstStyle>
          <a:p>
            <a:pPr>
              <a:defRPr/>
            </a:pPr>
            <a:fld id="{A1021541-D94F-C342-BB97-667B9A109AF7}" type="datetime1">
              <a:rPr lang="nb-NO"/>
              <a:pPr>
                <a:defRPr/>
              </a:pPr>
              <a:t>28.02.2024</a:t>
            </a:fld>
            <a:endParaRPr lang="nb-NO"/>
          </a:p>
        </p:txBody>
      </p:sp>
      <p:pic>
        <p:nvPicPr>
          <p:cNvPr id="1031" name="Picture 11" descr="UiO_SV_A_NY.png"/>
          <p:cNvPicPr>
            <a:picLocks noChangeAspect="1"/>
          </p:cNvPicPr>
          <p:nvPr/>
        </p:nvPicPr>
        <p:blipFill>
          <a:blip r:embed="rId14"/>
          <a:srcRect/>
          <a:stretch>
            <a:fillRect/>
          </a:stretch>
        </p:blipFill>
        <p:spPr bwMode="auto">
          <a:xfrm>
            <a:off x="304800" y="228600"/>
            <a:ext cx="3665538" cy="1905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hf sldNum="0" hdr="0" ftr="0" dt="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slide" Target="slide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sv.uio.no/iss/om/planer-rapporter/arsplaner/arsplan-2024-26.pdf"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uio.no/om/regelverk/orgadm/forretningsordenstyringsorganer.html" TargetMode="External"/><Relationship Id="rId5" Type="http://schemas.openxmlformats.org/officeDocument/2006/relationships/hyperlink" Target="https://www.sv.uio.no/iss/om/organisasjon/styret/reglement/revidert-styringsreglement-for-iss-2023.pdf" TargetMode="External"/><Relationship Id="rId4" Type="http://schemas.openxmlformats.org/officeDocument/2006/relationships/hyperlink" Target="https://www.sv.uio.no/iss/om/strategi/strategi-iss-2021-2026.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99A6980-E294-7F8D-EED3-94E751BCE64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289" r="17289"/>
          <a:stretch/>
        </p:blipFill>
        <p:spPr>
          <a:effectLst>
            <a:softEdge rad="127000"/>
          </a:effectLst>
        </p:spPr>
      </p:pic>
      <p:sp>
        <p:nvSpPr>
          <p:cNvPr id="18" name="Text Placeholder 17">
            <a:extLst>
              <a:ext uri="{FF2B5EF4-FFF2-40B4-BE49-F238E27FC236}">
                <a16:creationId xmlns:a16="http://schemas.microsoft.com/office/drawing/2014/main" id="{1B0CB741-250C-1584-1EFC-A54689CC1139}"/>
              </a:ext>
            </a:extLst>
          </p:cNvPr>
          <p:cNvSpPr>
            <a:spLocks noGrp="1"/>
          </p:cNvSpPr>
          <p:nvPr>
            <p:ph type="body" sz="quarter" idx="17"/>
          </p:nvPr>
        </p:nvSpPr>
        <p:spPr>
          <a:xfrm>
            <a:off x="289584" y="381855"/>
            <a:ext cx="3850367" cy="886905"/>
          </a:xfrm>
        </p:spPr>
        <p:txBody>
          <a:bodyPr/>
          <a:lstStyle/>
          <a:p>
            <a:endParaRPr lang="en-US" dirty="0"/>
          </a:p>
        </p:txBody>
      </p:sp>
      <p:sp>
        <p:nvSpPr>
          <p:cNvPr id="15" name="Text Placeholder 14">
            <a:extLst>
              <a:ext uri="{FF2B5EF4-FFF2-40B4-BE49-F238E27FC236}">
                <a16:creationId xmlns:a16="http://schemas.microsoft.com/office/drawing/2014/main" id="{970A4445-9C2F-B852-FCB2-C080EBB71DD8}"/>
              </a:ext>
            </a:extLst>
          </p:cNvPr>
          <p:cNvSpPr>
            <a:spLocks noGrp="1"/>
          </p:cNvSpPr>
          <p:nvPr>
            <p:ph type="body" sz="quarter" idx="14"/>
          </p:nvPr>
        </p:nvSpPr>
        <p:spPr/>
        <p:txBody>
          <a:bodyPr/>
          <a:lstStyle/>
          <a:p>
            <a:endParaRPr lang="en-US" dirty="0"/>
          </a:p>
        </p:txBody>
      </p:sp>
      <p:sp>
        <p:nvSpPr>
          <p:cNvPr id="12" name="Title 11">
            <a:extLst>
              <a:ext uri="{FF2B5EF4-FFF2-40B4-BE49-F238E27FC236}">
                <a16:creationId xmlns:a16="http://schemas.microsoft.com/office/drawing/2014/main" id="{88D6712D-C227-04CA-E16B-98A2C89443F4}"/>
              </a:ext>
            </a:extLst>
          </p:cNvPr>
          <p:cNvSpPr>
            <a:spLocks noGrp="1"/>
          </p:cNvSpPr>
          <p:nvPr>
            <p:ph type="title"/>
          </p:nvPr>
        </p:nvSpPr>
        <p:spPr/>
        <p:txBody>
          <a:bodyPr/>
          <a:lstStyle/>
          <a:p>
            <a:r>
              <a:rPr lang="en-US" dirty="0" err="1"/>
              <a:t>Instituttstyret</a:t>
            </a:r>
            <a:r>
              <a:rPr lang="en-US" dirty="0"/>
              <a:t> ISS</a:t>
            </a:r>
          </a:p>
        </p:txBody>
      </p:sp>
      <p:sp>
        <p:nvSpPr>
          <p:cNvPr id="19" name="Text Placeholder 18">
            <a:extLst>
              <a:ext uri="{FF2B5EF4-FFF2-40B4-BE49-F238E27FC236}">
                <a16:creationId xmlns:a16="http://schemas.microsoft.com/office/drawing/2014/main" id="{000F2CA8-0297-22D4-991B-54FECD14FF6E}"/>
              </a:ext>
            </a:extLst>
          </p:cNvPr>
          <p:cNvSpPr>
            <a:spLocks noGrp="1"/>
          </p:cNvSpPr>
          <p:nvPr>
            <p:ph type="body" sz="quarter" idx="18"/>
          </p:nvPr>
        </p:nvSpPr>
        <p:spPr/>
        <p:txBody>
          <a:bodyPr/>
          <a:lstStyle/>
          <a:p>
            <a:r>
              <a:rPr lang="en-US" dirty="0"/>
              <a:t>Roller og </a:t>
            </a:r>
            <a:r>
              <a:rPr lang="en-US" dirty="0" err="1"/>
              <a:t>mandat</a:t>
            </a:r>
            <a:endParaRPr lang="en-US" dirty="0"/>
          </a:p>
        </p:txBody>
      </p:sp>
      <p:sp>
        <p:nvSpPr>
          <p:cNvPr id="13" name="Subtitle 12">
            <a:extLst>
              <a:ext uri="{FF2B5EF4-FFF2-40B4-BE49-F238E27FC236}">
                <a16:creationId xmlns:a16="http://schemas.microsoft.com/office/drawing/2014/main" id="{9EB75878-E9BE-6CFD-8E63-BA93D64A7F27}"/>
              </a:ext>
            </a:extLst>
          </p:cNvPr>
          <p:cNvSpPr>
            <a:spLocks noGrp="1"/>
          </p:cNvSpPr>
          <p:nvPr>
            <p:ph type="subTitle" idx="1"/>
          </p:nvPr>
        </p:nvSpPr>
        <p:spPr/>
        <p:txBody>
          <a:bodyPr/>
          <a:lstStyle/>
          <a:p>
            <a:r>
              <a:rPr lang="en-US" dirty="0"/>
              <a:t>Gudleik Grimstad</a:t>
            </a:r>
          </a:p>
        </p:txBody>
      </p:sp>
      <p:sp>
        <p:nvSpPr>
          <p:cNvPr id="16" name="Text Placeholder 15">
            <a:extLst>
              <a:ext uri="{FF2B5EF4-FFF2-40B4-BE49-F238E27FC236}">
                <a16:creationId xmlns:a16="http://schemas.microsoft.com/office/drawing/2014/main" id="{D7D733F8-EFDF-EAA6-34D6-CE214B452254}"/>
              </a:ext>
            </a:extLst>
          </p:cNvPr>
          <p:cNvSpPr>
            <a:spLocks noGrp="1"/>
          </p:cNvSpPr>
          <p:nvPr>
            <p:ph type="body" sz="quarter" idx="15"/>
          </p:nvPr>
        </p:nvSpPr>
        <p:spPr/>
        <p:txBody>
          <a:bodyPr/>
          <a:lstStyle/>
          <a:p>
            <a:r>
              <a:rPr lang="en-US" dirty="0"/>
              <a:t>Fakultetsdirektør</a:t>
            </a:r>
          </a:p>
        </p:txBody>
      </p:sp>
      <p:sp>
        <p:nvSpPr>
          <p:cNvPr id="17" name="Text Placeholder 16">
            <a:extLst>
              <a:ext uri="{FF2B5EF4-FFF2-40B4-BE49-F238E27FC236}">
                <a16:creationId xmlns:a16="http://schemas.microsoft.com/office/drawing/2014/main" id="{D9DEB339-80A6-7BC2-D758-9306A07DD1BD}"/>
              </a:ext>
            </a:extLst>
          </p:cNvPr>
          <p:cNvSpPr>
            <a:spLocks noGrp="1"/>
          </p:cNvSpPr>
          <p:nvPr>
            <p:ph type="body" sz="quarter" idx="16"/>
          </p:nvPr>
        </p:nvSpPr>
        <p:spPr/>
        <p:txBody>
          <a:bodyPr/>
          <a:lstStyle/>
          <a:p>
            <a:r>
              <a:rPr lang="en-US" dirty="0"/>
              <a:t>Det </a:t>
            </a:r>
            <a:r>
              <a:rPr lang="en-US" dirty="0" err="1"/>
              <a:t>samfunnsvitskaplege</a:t>
            </a:r>
            <a:r>
              <a:rPr lang="en-US" dirty="0"/>
              <a:t> </a:t>
            </a:r>
            <a:r>
              <a:rPr lang="en-US" dirty="0" err="1"/>
              <a:t>fakultet</a:t>
            </a:r>
            <a:endParaRPr lang="en-US" dirty="0"/>
          </a:p>
        </p:txBody>
      </p:sp>
      <p:sp>
        <p:nvSpPr>
          <p:cNvPr id="7" name="Date Placeholder 6">
            <a:extLst>
              <a:ext uri="{FF2B5EF4-FFF2-40B4-BE49-F238E27FC236}">
                <a16:creationId xmlns:a16="http://schemas.microsoft.com/office/drawing/2014/main" id="{1FE0839F-7AF7-4025-2280-C28576AD398B}"/>
              </a:ext>
            </a:extLst>
          </p:cNvPr>
          <p:cNvSpPr>
            <a:spLocks noGrp="1"/>
          </p:cNvSpPr>
          <p:nvPr>
            <p:ph type="dt" sz="half" idx="10"/>
          </p:nvPr>
        </p:nvSpPr>
        <p:spPr/>
        <p:txBody>
          <a:bodyPr/>
          <a:lstStyle/>
          <a:p>
            <a:r>
              <a:rPr lang="en-US" dirty="0"/>
              <a:t>28. </a:t>
            </a:r>
            <a:r>
              <a:rPr lang="en-US" dirty="0" err="1"/>
              <a:t>februar</a:t>
            </a:r>
            <a:r>
              <a:rPr lang="en-US" dirty="0"/>
              <a:t> 2024</a:t>
            </a:r>
          </a:p>
        </p:txBody>
      </p:sp>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B9D2F8B6-496D-E43F-1323-751280693D2B}"/>
                  </a:ext>
                </a:extLst>
              </p:cNvPr>
              <p:cNvGraphicFramePr>
                <a:graphicFrameLocks noChangeAspect="1"/>
              </p:cNvGraphicFramePr>
              <p:nvPr>
                <p:extLst>
                  <p:ext uri="{D42A27DB-BD31-4B8C-83A1-F6EECF244321}">
                    <p14:modId xmlns:p14="http://schemas.microsoft.com/office/powerpoint/2010/main" val="3752322881"/>
                  </p:ext>
                </p:extLst>
              </p:nvPr>
            </p:nvGraphicFramePr>
            <p:xfrm>
              <a:off x="-7502236" y="4906241"/>
              <a:ext cx="2286000" cy="1714500"/>
            </p:xfrm>
            <a:graphic>
              <a:graphicData uri="http://schemas.microsoft.com/office/powerpoint/2016/slidezoom">
                <pslz:sldZm>
                  <pslz:sldZmObj sldId="273" cId="1336131846">
                    <pslz:zmPr id="{2136241D-0B23-42EB-9B32-E9CA64D6A63E}" returnToParent="0" transitionDur="1000">
                      <p166:blipFill xmlns:p166="http://schemas.microsoft.com/office/powerpoint/2016/6/main">
                        <a:blip r:embed="rId4"/>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B9D2F8B6-496D-E43F-1323-751280693D2B}"/>
                  </a:ext>
                </a:extLst>
              </p:cNvPr>
              <p:cNvPicPr>
                <a:picLocks noGrp="1" noRot="1" noChangeAspect="1" noMove="1" noResize="1" noEditPoints="1" noAdjustHandles="1" noChangeArrowheads="1" noChangeShapeType="1"/>
              </p:cNvPicPr>
              <p:nvPr/>
            </p:nvPicPr>
            <p:blipFill>
              <a:blip r:embed="rId6"/>
              <a:stretch>
                <a:fillRect/>
              </a:stretch>
            </p:blipFill>
            <p:spPr>
              <a:xfrm>
                <a:off x="-7502236" y="4906241"/>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336131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7584" y="621432"/>
            <a:ext cx="7696200" cy="1143000"/>
          </a:xfrm>
        </p:spPr>
        <p:txBody>
          <a:bodyPr wrap="square" anchor="ctr">
            <a:normAutofit/>
          </a:bodyPr>
          <a:lstStyle/>
          <a:p>
            <a:r>
              <a:rPr lang="nb-NO" dirty="0"/>
              <a:t>Programråd</a:t>
            </a:r>
          </a:p>
        </p:txBody>
      </p:sp>
      <p:sp>
        <p:nvSpPr>
          <p:cNvPr id="3" name="Plassholder for innhold 2"/>
          <p:cNvSpPr>
            <a:spLocks noGrp="1"/>
          </p:cNvSpPr>
          <p:nvPr>
            <p:ph sz="half" idx="1"/>
          </p:nvPr>
        </p:nvSpPr>
        <p:spPr>
          <a:xfrm>
            <a:off x="990600" y="1981200"/>
            <a:ext cx="6245696" cy="4688160"/>
          </a:xfrm>
        </p:spPr>
        <p:txBody>
          <a:bodyPr wrap="square" anchor="t">
            <a:normAutofit/>
          </a:bodyPr>
          <a:lstStyle/>
          <a:p>
            <a:pPr>
              <a:lnSpc>
                <a:spcPct val="90000"/>
              </a:lnSpc>
            </a:pPr>
            <a:r>
              <a:rPr lang="nb-NO" sz="3300" dirty="0"/>
              <a:t>Overordna og koordinerende ansvar</a:t>
            </a:r>
          </a:p>
          <a:p>
            <a:pPr>
              <a:lnSpc>
                <a:spcPct val="90000"/>
              </a:lnSpc>
            </a:pPr>
            <a:r>
              <a:rPr lang="nb-NO" sz="3300" dirty="0"/>
              <a:t>Rapporterer til </a:t>
            </a:r>
            <a:r>
              <a:rPr lang="nb-NO" sz="3300" dirty="0" err="1"/>
              <a:t>instituttleiar</a:t>
            </a:r>
            <a:endParaRPr lang="nb-NO" sz="3300" dirty="0"/>
          </a:p>
          <a:p>
            <a:pPr>
              <a:lnSpc>
                <a:spcPct val="90000"/>
              </a:lnSpc>
            </a:pPr>
            <a:r>
              <a:rPr lang="nb-NO" sz="3300" dirty="0" err="1"/>
              <a:t>Spegle</a:t>
            </a:r>
            <a:r>
              <a:rPr lang="nb-NO" sz="3300" dirty="0"/>
              <a:t> involverte fagmiljø og sikre </a:t>
            </a:r>
            <a:r>
              <a:rPr lang="nb-NO" sz="3300" dirty="0" err="1"/>
              <a:t>studentane</a:t>
            </a:r>
            <a:r>
              <a:rPr lang="nb-NO" sz="3300" dirty="0"/>
              <a:t> representasjon</a:t>
            </a:r>
          </a:p>
          <a:p>
            <a:pPr>
              <a:lnSpc>
                <a:spcPct val="90000"/>
              </a:lnSpc>
            </a:pPr>
            <a:r>
              <a:rPr lang="nb-NO" sz="3300" dirty="0" err="1"/>
              <a:t>Løpande</a:t>
            </a:r>
            <a:r>
              <a:rPr lang="nb-NO" sz="3300" dirty="0"/>
              <a:t> drift delegert til </a:t>
            </a:r>
            <a:r>
              <a:rPr lang="nb-NO" sz="3300" dirty="0" err="1"/>
              <a:t>programleiar</a:t>
            </a:r>
            <a:endParaRPr lang="nb-NO" sz="3300" dirty="0"/>
          </a:p>
          <a:p>
            <a:pPr marL="0" indent="0">
              <a:lnSpc>
                <a:spcPct val="90000"/>
              </a:lnSpc>
              <a:buNone/>
            </a:pPr>
            <a:endParaRPr lang="nb-NO" sz="1500" dirty="0"/>
          </a:p>
          <a:p>
            <a:pPr marL="0" indent="0">
              <a:lnSpc>
                <a:spcPct val="90000"/>
              </a:lnSpc>
              <a:buNone/>
            </a:pPr>
            <a:endParaRPr lang="nb-NO" sz="1500" dirty="0"/>
          </a:p>
          <a:p>
            <a:pPr>
              <a:lnSpc>
                <a:spcPct val="90000"/>
              </a:lnSpc>
            </a:pPr>
            <a:endParaRPr lang="nb-NO" sz="1500" dirty="0"/>
          </a:p>
        </p:txBody>
      </p:sp>
      <p:pic>
        <p:nvPicPr>
          <p:cNvPr id="4098" name="Picture 2" descr="Vafler">
            <a:extLst>
              <a:ext uri="{FF2B5EF4-FFF2-40B4-BE49-F238E27FC236}">
                <a16:creationId xmlns:a16="http://schemas.microsoft.com/office/drawing/2014/main" id="{982C58B7-B436-45EB-8C7F-A5C05B47F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93" b="18689"/>
          <a:stretch/>
        </p:blipFill>
        <p:spPr bwMode="auto">
          <a:xfrm>
            <a:off x="6300192" y="404664"/>
            <a:ext cx="2713304" cy="2959968"/>
          </a:xfrm>
          <a:prstGeom prst="rect">
            <a:avLst/>
          </a:prstGeom>
          <a:solidFill>
            <a:srgbClr val="FFFFFF"/>
          </a:solidFill>
          <a:effectLst>
            <a:softEdge rad="444500"/>
          </a:effectLst>
        </p:spPr>
      </p:pic>
    </p:spTree>
    <p:extLst>
      <p:ext uri="{BB962C8B-B14F-4D97-AF65-F5344CB8AC3E}">
        <p14:creationId xmlns:p14="http://schemas.microsoft.com/office/powerpoint/2010/main" val="2223131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a:t>Lenkjer</a:t>
            </a:r>
            <a:r>
              <a:rPr lang="nb-NO" dirty="0"/>
              <a:t> – Takk for meg!</a:t>
            </a:r>
          </a:p>
        </p:txBody>
      </p:sp>
      <p:sp>
        <p:nvSpPr>
          <p:cNvPr id="3" name="Content Placeholder 2"/>
          <p:cNvSpPr>
            <a:spLocks noGrp="1"/>
          </p:cNvSpPr>
          <p:nvPr>
            <p:ph sz="half" idx="1"/>
          </p:nvPr>
        </p:nvSpPr>
        <p:spPr/>
        <p:txBody>
          <a:bodyPr/>
          <a:lstStyle/>
          <a:p>
            <a:r>
              <a:rPr lang="nb-NO" sz="2400" dirty="0">
                <a:hlinkClick r:id="rId3"/>
              </a:rPr>
              <a:t>arsplan-2024-26.pdf (uio.no)</a:t>
            </a:r>
            <a:endParaRPr lang="nb-NO" sz="2400" dirty="0"/>
          </a:p>
          <a:p>
            <a:r>
              <a:rPr lang="nn-NO" sz="2400" dirty="0">
                <a:hlinkClick r:id="rId4"/>
              </a:rPr>
              <a:t>Strategi for Institutt for sosiologi og samfunnsgeografi (ISS) 2021-2026 - Institutt for sosiologi og samfunnsgeografi (ISS) (uio.no)</a:t>
            </a:r>
            <a:endParaRPr lang="nb-NO" sz="2400" dirty="0"/>
          </a:p>
        </p:txBody>
      </p:sp>
      <p:sp>
        <p:nvSpPr>
          <p:cNvPr id="4" name="Content Placeholder 3"/>
          <p:cNvSpPr>
            <a:spLocks noGrp="1"/>
          </p:cNvSpPr>
          <p:nvPr>
            <p:ph sz="half" idx="2"/>
          </p:nvPr>
        </p:nvSpPr>
        <p:spPr/>
        <p:txBody>
          <a:bodyPr/>
          <a:lstStyle/>
          <a:p>
            <a:r>
              <a:rPr lang="nb-NO" sz="2400" dirty="0">
                <a:hlinkClick r:id="rId5"/>
              </a:rPr>
              <a:t>revidert-styringsreglement-for-iss-2023.pdf (uio.no)</a:t>
            </a:r>
            <a:endParaRPr lang="nb-NO" sz="2400" dirty="0"/>
          </a:p>
          <a:p>
            <a:r>
              <a:rPr lang="nn-NO" sz="2400" dirty="0">
                <a:hlinkClick r:id="rId6"/>
              </a:rPr>
              <a:t>Forretningsorden for </a:t>
            </a:r>
            <a:r>
              <a:rPr lang="nn-NO" sz="2400" dirty="0" err="1">
                <a:hlinkClick r:id="rId6"/>
              </a:rPr>
              <a:t>styringsorganer</a:t>
            </a:r>
            <a:r>
              <a:rPr lang="nn-NO" sz="2400" dirty="0">
                <a:hlinkClick r:id="rId6"/>
              </a:rPr>
              <a:t> ved Universitetet i Oslo - Universitetet i Oslo (uio.no)</a:t>
            </a:r>
            <a:endParaRPr lang="nb-NO" sz="2400" dirty="0"/>
          </a:p>
        </p:txBody>
      </p:sp>
    </p:spTree>
    <p:extLst>
      <p:ext uri="{BB962C8B-B14F-4D97-AF65-F5344CB8AC3E}">
        <p14:creationId xmlns:p14="http://schemas.microsoft.com/office/powerpoint/2010/main" val="1190232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696200" cy="1143000"/>
          </a:xfrm>
        </p:spPr>
        <p:txBody>
          <a:bodyPr wrap="square" anchor="ctr">
            <a:normAutofit/>
          </a:bodyPr>
          <a:lstStyle/>
          <a:p>
            <a:r>
              <a:rPr lang="nb-NO" sz="3600" dirty="0"/>
              <a:t>Bakgrunn</a:t>
            </a:r>
          </a:p>
        </p:txBody>
      </p:sp>
      <p:sp>
        <p:nvSpPr>
          <p:cNvPr id="3" name="Content Placeholder 2"/>
          <p:cNvSpPr>
            <a:spLocks noGrp="1"/>
          </p:cNvSpPr>
          <p:nvPr>
            <p:ph sz="half" idx="1"/>
          </p:nvPr>
        </p:nvSpPr>
        <p:spPr>
          <a:xfrm>
            <a:off x="990600" y="1981200"/>
            <a:ext cx="7696200" cy="4114800"/>
          </a:xfrm>
        </p:spPr>
        <p:txBody>
          <a:bodyPr wrap="square" anchor="t">
            <a:normAutofit fontScale="92500"/>
          </a:bodyPr>
          <a:lstStyle/>
          <a:p>
            <a:pPr marL="0" indent="0">
              <a:lnSpc>
                <a:spcPct val="90000"/>
              </a:lnSpc>
              <a:buNone/>
            </a:pPr>
            <a:endParaRPr lang="nb-NO" sz="1300" dirty="0"/>
          </a:p>
          <a:p>
            <a:pPr marL="57150" indent="0">
              <a:lnSpc>
                <a:spcPct val="90000"/>
              </a:lnSpc>
              <a:buNone/>
            </a:pPr>
            <a:r>
              <a:rPr lang="nb-NO" sz="2500" b="1" dirty="0"/>
              <a:t>Strategisk styring</a:t>
            </a:r>
          </a:p>
          <a:p>
            <a:pPr>
              <a:lnSpc>
                <a:spcPct val="90000"/>
              </a:lnSpc>
            </a:pPr>
            <a:r>
              <a:rPr lang="nb-NO" sz="2500" dirty="0"/>
              <a:t>Styra som strategiske organ (mål, strategi, resultat)</a:t>
            </a:r>
          </a:p>
          <a:p>
            <a:pPr>
              <a:lnSpc>
                <a:spcPct val="90000"/>
              </a:lnSpc>
            </a:pPr>
            <a:r>
              <a:rPr lang="nb-NO" sz="2500" dirty="0"/>
              <a:t>Samansetting (kun 9 (11) medlemmer, eksterne inn)</a:t>
            </a:r>
          </a:p>
          <a:p>
            <a:pPr>
              <a:lnSpc>
                <a:spcPct val="90000"/>
              </a:lnSpc>
            </a:pPr>
            <a:r>
              <a:rPr lang="nb-NO" sz="2500" dirty="0" err="1"/>
              <a:t>Skilje</a:t>
            </a:r>
            <a:r>
              <a:rPr lang="nb-NO" sz="2500" dirty="0"/>
              <a:t> mellom strategisk styring og operativ leiing/drift</a:t>
            </a:r>
          </a:p>
          <a:p>
            <a:pPr marL="514350" indent="-457200">
              <a:lnSpc>
                <a:spcPct val="90000"/>
              </a:lnSpc>
              <a:buFont typeface="+mj-lt"/>
              <a:buAutoNum type="arabicPeriod"/>
            </a:pPr>
            <a:endParaRPr lang="nb-NO" sz="2500" dirty="0"/>
          </a:p>
          <a:p>
            <a:pPr marL="57150" indent="0">
              <a:lnSpc>
                <a:spcPct val="90000"/>
              </a:lnSpc>
              <a:buNone/>
            </a:pPr>
            <a:r>
              <a:rPr lang="nb-NO" sz="2500" b="1" dirty="0" err="1"/>
              <a:t>Tydeleg</a:t>
            </a:r>
            <a:r>
              <a:rPr lang="nb-NO" sz="2500" b="1" dirty="0"/>
              <a:t> </a:t>
            </a:r>
            <a:r>
              <a:rPr lang="nb-NO" sz="2500" b="1" dirty="0" err="1"/>
              <a:t>leiaransvar</a:t>
            </a:r>
            <a:endParaRPr lang="nb-NO" sz="2500" b="1" dirty="0"/>
          </a:p>
          <a:p>
            <a:pPr>
              <a:lnSpc>
                <a:spcPct val="90000"/>
              </a:lnSpc>
            </a:pPr>
            <a:r>
              <a:rPr lang="nb-NO" sz="2500" dirty="0"/>
              <a:t>Ei styringslinje (</a:t>
            </a:r>
            <a:r>
              <a:rPr lang="nb-NO" sz="2500" dirty="0" err="1"/>
              <a:t>instituttleiar</a:t>
            </a:r>
            <a:r>
              <a:rPr lang="nb-NO" sz="2500" dirty="0"/>
              <a:t> er overordna kontorsjefen)</a:t>
            </a:r>
          </a:p>
          <a:p>
            <a:pPr>
              <a:lnSpc>
                <a:spcPct val="90000"/>
              </a:lnSpc>
            </a:pPr>
            <a:r>
              <a:rPr lang="nb-NO" sz="2500" dirty="0"/>
              <a:t>Delegasjon </a:t>
            </a:r>
            <a:r>
              <a:rPr lang="nb-NO" sz="2500" dirty="0" err="1"/>
              <a:t>frå</a:t>
            </a:r>
            <a:r>
              <a:rPr lang="nb-NO" sz="2500" dirty="0"/>
              <a:t> UiO og fakultet (</a:t>
            </a:r>
            <a:r>
              <a:rPr lang="nb-NO" sz="2500" dirty="0" err="1"/>
              <a:t>jf</a:t>
            </a:r>
            <a:r>
              <a:rPr lang="nb-NO" sz="2500" dirty="0"/>
              <a:t> tilsettingssaker)</a:t>
            </a:r>
          </a:p>
          <a:p>
            <a:pPr>
              <a:lnSpc>
                <a:spcPct val="90000"/>
              </a:lnSpc>
            </a:pPr>
            <a:r>
              <a:rPr lang="nb-NO" sz="2500" dirty="0"/>
              <a:t>Systematisk </a:t>
            </a:r>
            <a:r>
              <a:rPr lang="nb-NO" sz="2500" dirty="0" err="1"/>
              <a:t>leiaropplæring</a:t>
            </a:r>
            <a:r>
              <a:rPr lang="nb-NO" sz="2500" dirty="0"/>
              <a:t> og </a:t>
            </a:r>
            <a:r>
              <a:rPr lang="nb-NO" sz="2500" dirty="0" err="1"/>
              <a:t>leiarstøtte</a:t>
            </a:r>
            <a:endParaRPr lang="nb-NO" sz="2500" dirty="0"/>
          </a:p>
          <a:p>
            <a:pPr>
              <a:lnSpc>
                <a:spcPct val="90000"/>
              </a:lnSpc>
            </a:pPr>
            <a:r>
              <a:rPr lang="nb-NO" sz="2500" dirty="0" err="1"/>
              <a:t>Instituttleiar</a:t>
            </a:r>
            <a:r>
              <a:rPr lang="nb-NO" sz="2500" dirty="0"/>
              <a:t> som </a:t>
            </a:r>
            <a:r>
              <a:rPr lang="nb-NO" sz="2500" dirty="0" err="1"/>
              <a:t>leiar</a:t>
            </a:r>
            <a:r>
              <a:rPr lang="nb-NO" sz="2500" dirty="0"/>
              <a:t> - </a:t>
            </a:r>
            <a:r>
              <a:rPr lang="nb-NO" sz="2500" dirty="0" err="1"/>
              <a:t>ikkje</a:t>
            </a:r>
            <a:r>
              <a:rPr lang="nb-NO" sz="2500" dirty="0"/>
              <a:t> </a:t>
            </a:r>
            <a:r>
              <a:rPr lang="nb-NO" sz="2500" dirty="0" err="1"/>
              <a:t>tillitstvald</a:t>
            </a:r>
            <a:endParaRPr lang="nb-NO" sz="2500" dirty="0"/>
          </a:p>
          <a:p>
            <a:pPr lvl="1">
              <a:lnSpc>
                <a:spcPct val="90000"/>
              </a:lnSpc>
            </a:pPr>
            <a:endParaRPr lang="nb-NO" sz="1300" dirty="0"/>
          </a:p>
          <a:p>
            <a:pPr>
              <a:lnSpc>
                <a:spcPct val="90000"/>
              </a:lnSpc>
            </a:pPr>
            <a:endParaRPr lang="nb-NO" sz="1300" dirty="0"/>
          </a:p>
        </p:txBody>
      </p:sp>
    </p:spTree>
    <p:extLst>
      <p:ext uri="{BB962C8B-B14F-4D97-AF65-F5344CB8AC3E}">
        <p14:creationId xmlns:p14="http://schemas.microsoft.com/office/powerpoint/2010/main" val="798090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1560" y="491537"/>
            <a:ext cx="8003232" cy="1143000"/>
          </a:xfrm>
        </p:spPr>
        <p:txBody>
          <a:bodyPr wrap="square" anchor="ctr">
            <a:normAutofit/>
          </a:bodyPr>
          <a:lstStyle/>
          <a:p>
            <a:pPr eaLnBrk="1" hangingPunct="1"/>
            <a:r>
              <a:rPr lang="nb-NO" sz="3600" dirty="0"/>
              <a:t>Styret</a:t>
            </a:r>
          </a:p>
        </p:txBody>
      </p:sp>
      <p:sp>
        <p:nvSpPr>
          <p:cNvPr id="16387" name="Content Placeholder 2"/>
          <p:cNvSpPr>
            <a:spLocks noGrp="1"/>
          </p:cNvSpPr>
          <p:nvPr>
            <p:ph sz="half" idx="1"/>
          </p:nvPr>
        </p:nvSpPr>
        <p:spPr>
          <a:xfrm>
            <a:off x="297593" y="1634537"/>
            <a:ext cx="6984776" cy="4688160"/>
          </a:xfrm>
        </p:spPr>
        <p:txBody>
          <a:bodyPr wrap="square" anchor="t">
            <a:noAutofit/>
          </a:bodyPr>
          <a:lstStyle/>
          <a:p>
            <a:pPr lvl="0">
              <a:lnSpc>
                <a:spcPct val="90000"/>
              </a:lnSpc>
            </a:pPr>
            <a:r>
              <a:rPr lang="nn-NO" sz="2300" dirty="0"/>
              <a:t>Styret skal fastlegge </a:t>
            </a:r>
          </a:p>
          <a:p>
            <a:pPr lvl="1">
              <a:lnSpc>
                <a:spcPct val="90000"/>
              </a:lnSpc>
            </a:pPr>
            <a:r>
              <a:rPr lang="nn-NO" sz="2300" dirty="0"/>
              <a:t>Overordna </a:t>
            </a:r>
            <a:r>
              <a:rPr lang="nn-NO" sz="2300" b="1" dirty="0"/>
              <a:t>planar</a:t>
            </a:r>
            <a:r>
              <a:rPr lang="nn-NO" sz="2300" dirty="0"/>
              <a:t>, prinsipp og prioriteringar</a:t>
            </a:r>
          </a:p>
          <a:p>
            <a:pPr lvl="1">
              <a:lnSpc>
                <a:spcPct val="90000"/>
              </a:lnSpc>
            </a:pPr>
            <a:r>
              <a:rPr lang="nn-NO" sz="2300" dirty="0"/>
              <a:t>Langtidsplanar, med særleg vekt på strategi for forsking, utdanning og formidling</a:t>
            </a:r>
          </a:p>
          <a:p>
            <a:pPr lvl="1">
              <a:lnSpc>
                <a:spcPct val="90000"/>
              </a:lnSpc>
            </a:pPr>
            <a:r>
              <a:rPr lang="nn-NO" sz="2300" dirty="0"/>
              <a:t>Årsplan og budsjett</a:t>
            </a:r>
          </a:p>
          <a:p>
            <a:pPr lvl="1">
              <a:lnSpc>
                <a:spcPct val="90000"/>
              </a:lnSpc>
            </a:pPr>
            <a:r>
              <a:rPr lang="nn-NO" sz="2300" dirty="0"/>
              <a:t>Instituttet si interne organisering i avdelingar/faggrupper og liknande innanfor rammer gitt av fakultetsstyret</a:t>
            </a:r>
            <a:endParaRPr lang="nb-NO" sz="2300" dirty="0"/>
          </a:p>
          <a:p>
            <a:pPr lvl="1">
              <a:lnSpc>
                <a:spcPct val="90000"/>
              </a:lnSpc>
            </a:pPr>
            <a:r>
              <a:rPr lang="nb-NO" sz="2300" b="1" dirty="0"/>
              <a:t>Oppfølging</a:t>
            </a:r>
            <a:r>
              <a:rPr lang="nb-NO" sz="2300" dirty="0"/>
              <a:t> av skjer m.a. gjennom </a:t>
            </a:r>
            <a:r>
              <a:rPr lang="nb-NO" sz="2300" dirty="0" err="1"/>
              <a:t>rapportar</a:t>
            </a:r>
            <a:r>
              <a:rPr lang="nb-NO" sz="2300" dirty="0"/>
              <a:t> og </a:t>
            </a:r>
            <a:r>
              <a:rPr lang="nb-NO" sz="2300" dirty="0" err="1"/>
              <a:t>rekneskap</a:t>
            </a:r>
            <a:endParaRPr lang="nb-NO" sz="2300" dirty="0"/>
          </a:p>
          <a:p>
            <a:pPr>
              <a:lnSpc>
                <a:spcPct val="90000"/>
              </a:lnSpc>
            </a:pPr>
            <a:r>
              <a:rPr lang="nb-NO" sz="2300" dirty="0"/>
              <a:t>I tillegg er styret tilsettings- og innstillingsorgan for tilsetting i </a:t>
            </a:r>
            <a:r>
              <a:rPr lang="nb-NO" sz="2300" dirty="0" err="1"/>
              <a:t>vitskaplege</a:t>
            </a:r>
            <a:r>
              <a:rPr lang="nb-NO" sz="2300" dirty="0"/>
              <a:t> </a:t>
            </a:r>
            <a:r>
              <a:rPr lang="nb-NO" sz="2300" dirty="0" err="1"/>
              <a:t>stillingar</a:t>
            </a:r>
            <a:endParaRPr lang="nb-NO" sz="2300" dirty="0"/>
          </a:p>
          <a:p>
            <a:pPr>
              <a:lnSpc>
                <a:spcPct val="90000"/>
              </a:lnSpc>
            </a:pPr>
            <a:r>
              <a:rPr lang="nb-NO" sz="2300" dirty="0"/>
              <a:t>Styret foreslår også </a:t>
            </a:r>
            <a:r>
              <a:rPr lang="nb-NO" sz="2300" dirty="0" err="1"/>
              <a:t>valkomité</a:t>
            </a:r>
            <a:r>
              <a:rPr lang="nb-NO" sz="2300" dirty="0"/>
              <a:t> for val av </a:t>
            </a:r>
            <a:r>
              <a:rPr lang="nb-NO" sz="2300" dirty="0" err="1"/>
              <a:t>instituttleiar</a:t>
            </a:r>
            <a:r>
              <a:rPr lang="nb-NO" sz="2300" dirty="0"/>
              <a:t>/</a:t>
            </a:r>
            <a:r>
              <a:rPr lang="nb-NO" sz="2300" dirty="0" err="1"/>
              <a:t>nestleiar</a:t>
            </a:r>
            <a:endParaRPr lang="nb-NO" sz="2300" dirty="0"/>
          </a:p>
          <a:p>
            <a:pPr marL="0" indent="0">
              <a:lnSpc>
                <a:spcPct val="90000"/>
              </a:lnSpc>
              <a:buNone/>
            </a:pPr>
            <a:endParaRPr lang="nn-NO" sz="2300" i="1" dirty="0"/>
          </a:p>
        </p:txBody>
      </p:sp>
      <p:pic>
        <p:nvPicPr>
          <p:cNvPr id="4" name="Picture 3" descr="Conference room">
            <a:extLst>
              <a:ext uri="{FF2B5EF4-FFF2-40B4-BE49-F238E27FC236}">
                <a16:creationId xmlns:a16="http://schemas.microsoft.com/office/drawing/2014/main" id="{5942D972-089F-0946-2E79-6677017CDCC7}"/>
              </a:ext>
            </a:extLst>
          </p:cNvPr>
          <p:cNvPicPr>
            <a:picLocks noChangeAspect="1"/>
          </p:cNvPicPr>
          <p:nvPr/>
        </p:nvPicPr>
        <p:blipFill>
          <a:blip r:embed="rId3"/>
          <a:stretch>
            <a:fillRect/>
          </a:stretch>
        </p:blipFill>
        <p:spPr>
          <a:xfrm>
            <a:off x="5868927" y="260648"/>
            <a:ext cx="3059832" cy="2038086"/>
          </a:xfrm>
          <a:prstGeom prst="rect">
            <a:avLst/>
          </a:prstGeom>
          <a:effectLst>
            <a:softEdge rad="266700"/>
          </a:effec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928" y="620688"/>
            <a:ext cx="7696200" cy="1143000"/>
          </a:xfrm>
        </p:spPr>
        <p:txBody>
          <a:bodyPr/>
          <a:lstStyle/>
          <a:p>
            <a:r>
              <a:rPr lang="nb-NO" sz="3600" dirty="0"/>
              <a:t>Instituttleiar </a:t>
            </a:r>
          </a:p>
        </p:txBody>
      </p:sp>
      <p:sp>
        <p:nvSpPr>
          <p:cNvPr id="3" name="Content Placeholder 2"/>
          <p:cNvSpPr>
            <a:spLocks noGrp="1"/>
          </p:cNvSpPr>
          <p:nvPr>
            <p:ph idx="1"/>
          </p:nvPr>
        </p:nvSpPr>
        <p:spPr>
          <a:xfrm>
            <a:off x="899592" y="1556792"/>
            <a:ext cx="7696200" cy="4114800"/>
          </a:xfrm>
        </p:spPr>
        <p:txBody>
          <a:bodyPr/>
          <a:lstStyle/>
          <a:p>
            <a:pPr marL="0" indent="0">
              <a:buNone/>
            </a:pPr>
            <a:endParaRPr lang="nb-NO" sz="1800" dirty="0">
              <a:latin typeface="+mj-lt"/>
            </a:endParaRPr>
          </a:p>
          <a:p>
            <a:endParaRPr lang="nb-NO" sz="1800" dirty="0">
              <a:latin typeface="+mj-lt"/>
            </a:endParaRPr>
          </a:p>
        </p:txBody>
      </p:sp>
      <p:pic>
        <p:nvPicPr>
          <p:cNvPr id="11" name="Picture 10"/>
          <p:cNvPicPr>
            <a:picLocks noChangeAspect="1"/>
          </p:cNvPicPr>
          <p:nvPr/>
        </p:nvPicPr>
        <p:blipFill>
          <a:blip r:embed="rId3"/>
          <a:stretch>
            <a:fillRect/>
          </a:stretch>
        </p:blipFill>
        <p:spPr>
          <a:xfrm>
            <a:off x="3275856" y="3038367"/>
            <a:ext cx="973784" cy="1464338"/>
          </a:xfrm>
          <a:prstGeom prst="rect">
            <a:avLst/>
          </a:prstGeom>
        </p:spPr>
      </p:pic>
      <p:pic>
        <p:nvPicPr>
          <p:cNvPr id="1026" name="Picture 2" descr="Image of Brita Langeid">
            <a:extLst>
              <a:ext uri="{FF2B5EF4-FFF2-40B4-BE49-F238E27FC236}">
                <a16:creationId xmlns:a16="http://schemas.microsoft.com/office/drawing/2014/main" id="{B2BCEA4C-776A-401F-8D7F-65560B242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563" y="3055465"/>
            <a:ext cx="1058311" cy="1447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de av Steinar Holden">
            <a:extLst>
              <a:ext uri="{FF2B5EF4-FFF2-40B4-BE49-F238E27FC236}">
                <a16:creationId xmlns:a16="http://schemas.microsoft.com/office/drawing/2014/main" id="{64DB9661-D592-4313-BEE3-7B012531E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2476499"/>
            <a:ext cx="1368152" cy="2057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skningsfoto-SV">
            <a:extLst>
              <a:ext uri="{FF2B5EF4-FFF2-40B4-BE49-F238E27FC236}">
                <a16:creationId xmlns:a16="http://schemas.microsoft.com/office/drawing/2014/main" id="{14569B8A-6044-46B9-B204-D5F4C85FB4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960686"/>
            <a:ext cx="6768752" cy="4524252"/>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751255-B333-EF4B-D062-3A14C7A0ACC5}"/>
              </a:ext>
            </a:extLst>
          </p:cNvPr>
          <p:cNvPicPr>
            <a:picLocks noChangeAspect="1"/>
          </p:cNvPicPr>
          <p:nvPr/>
        </p:nvPicPr>
        <p:blipFill>
          <a:blip r:embed="rId7"/>
          <a:stretch>
            <a:fillRect/>
          </a:stretch>
        </p:blipFill>
        <p:spPr>
          <a:xfrm>
            <a:off x="3221959" y="2102965"/>
            <a:ext cx="1266825" cy="1905000"/>
          </a:xfrm>
          <a:prstGeom prst="rect">
            <a:avLst/>
          </a:prstGeom>
          <a:effectLst>
            <a:softEdge rad="241300"/>
          </a:effectLst>
        </p:spPr>
      </p:pic>
    </p:spTree>
    <p:extLst>
      <p:ext uri="{BB962C8B-B14F-4D97-AF65-F5344CB8AC3E}">
        <p14:creationId xmlns:p14="http://schemas.microsoft.com/office/powerpoint/2010/main" val="163543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25911"/>
            <a:ext cx="7696200" cy="1143000"/>
          </a:xfrm>
        </p:spPr>
        <p:txBody>
          <a:bodyPr wrap="square" anchor="ctr">
            <a:normAutofit/>
          </a:bodyPr>
          <a:lstStyle/>
          <a:p>
            <a:r>
              <a:rPr lang="nb-NO" sz="3600" dirty="0"/>
              <a:t>Arbeidsdeling</a:t>
            </a:r>
          </a:p>
        </p:txBody>
      </p:sp>
      <p:sp>
        <p:nvSpPr>
          <p:cNvPr id="8" name="Content Placeholder 7">
            <a:extLst>
              <a:ext uri="{FF2B5EF4-FFF2-40B4-BE49-F238E27FC236}">
                <a16:creationId xmlns:a16="http://schemas.microsoft.com/office/drawing/2014/main" id="{C513114B-D092-4566-8040-28E6CBBC0966}"/>
              </a:ext>
            </a:extLst>
          </p:cNvPr>
          <p:cNvSpPr>
            <a:spLocks noGrp="1"/>
          </p:cNvSpPr>
          <p:nvPr>
            <p:ph sz="half" idx="1"/>
          </p:nvPr>
        </p:nvSpPr>
        <p:spPr/>
        <p:txBody>
          <a:bodyPr/>
          <a:lstStyle/>
          <a:p>
            <a:endParaRPr lang="nb-NO"/>
          </a:p>
        </p:txBody>
      </p:sp>
      <p:pic>
        <p:nvPicPr>
          <p:cNvPr id="2052" name="Picture 4" descr="Ragnar Frisch minneskiltavduking">
            <a:extLst>
              <a:ext uri="{FF2B5EF4-FFF2-40B4-BE49-F238E27FC236}">
                <a16:creationId xmlns:a16="http://schemas.microsoft.com/office/drawing/2014/main" id="{48DBABAC-FFFA-49B5-95B8-F36EE536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81200"/>
            <a:ext cx="7397824" cy="4764918"/>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95AC1CD-5670-943A-E501-E6FEC7D8BC69}"/>
              </a:ext>
            </a:extLst>
          </p:cNvPr>
          <p:cNvPicPr>
            <a:picLocks noChangeAspect="1"/>
          </p:cNvPicPr>
          <p:nvPr/>
        </p:nvPicPr>
        <p:blipFill>
          <a:blip r:embed="rId4"/>
          <a:stretch>
            <a:fillRect/>
          </a:stretch>
        </p:blipFill>
        <p:spPr>
          <a:xfrm>
            <a:off x="4601319" y="1773007"/>
            <a:ext cx="1266825" cy="1905000"/>
          </a:xfrm>
          <a:prstGeom prst="rect">
            <a:avLst/>
          </a:prstGeom>
          <a:effectLst>
            <a:softEdge rad="330200"/>
          </a:effectLst>
        </p:spPr>
      </p:pic>
      <p:pic>
        <p:nvPicPr>
          <p:cNvPr id="6" name="Picture 5">
            <a:extLst>
              <a:ext uri="{FF2B5EF4-FFF2-40B4-BE49-F238E27FC236}">
                <a16:creationId xmlns:a16="http://schemas.microsoft.com/office/drawing/2014/main" id="{EAF7B7A0-4A90-B083-5585-548C56D33993}"/>
              </a:ext>
            </a:extLst>
          </p:cNvPr>
          <p:cNvPicPr>
            <a:picLocks noChangeAspect="1"/>
          </p:cNvPicPr>
          <p:nvPr/>
        </p:nvPicPr>
        <p:blipFill>
          <a:blip r:embed="rId5"/>
          <a:stretch>
            <a:fillRect/>
          </a:stretch>
        </p:blipFill>
        <p:spPr>
          <a:xfrm>
            <a:off x="5454475" y="1773007"/>
            <a:ext cx="1330751" cy="2003431"/>
          </a:xfrm>
          <a:prstGeom prst="rect">
            <a:avLst/>
          </a:prstGeom>
          <a:effectLst>
            <a:softEdge rad="317500"/>
          </a:effectLst>
        </p:spPr>
      </p:pic>
    </p:spTree>
    <p:extLst>
      <p:ext uri="{BB962C8B-B14F-4D97-AF65-F5344CB8AC3E}">
        <p14:creationId xmlns:p14="http://schemas.microsoft.com/office/powerpoint/2010/main" val="246523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696200" cy="1143000"/>
          </a:xfrm>
        </p:spPr>
        <p:txBody>
          <a:bodyPr wrap="square" anchor="ctr">
            <a:normAutofit/>
          </a:bodyPr>
          <a:lstStyle/>
          <a:p>
            <a:r>
              <a:rPr lang="nb-NO" sz="3600" dirty="0"/>
              <a:t>Instituttstyret som lag</a:t>
            </a:r>
          </a:p>
        </p:txBody>
      </p:sp>
      <p:sp>
        <p:nvSpPr>
          <p:cNvPr id="3" name="Content Placeholder 2"/>
          <p:cNvSpPr>
            <a:spLocks noGrp="1"/>
          </p:cNvSpPr>
          <p:nvPr>
            <p:ph sz="half" idx="1"/>
          </p:nvPr>
        </p:nvSpPr>
        <p:spPr>
          <a:xfrm>
            <a:off x="990600" y="1981200"/>
            <a:ext cx="7829872" cy="4114800"/>
          </a:xfrm>
        </p:spPr>
        <p:txBody>
          <a:bodyPr wrap="square" anchor="t">
            <a:normAutofit/>
          </a:bodyPr>
          <a:lstStyle/>
          <a:p>
            <a:pPr>
              <a:lnSpc>
                <a:spcPct val="90000"/>
              </a:lnSpc>
            </a:pPr>
            <a:r>
              <a:rPr lang="nb-NO" sz="2400" dirty="0"/>
              <a:t>Akseptere </a:t>
            </a:r>
            <a:r>
              <a:rPr lang="nb-NO" sz="2400" dirty="0" err="1"/>
              <a:t>spelereglane</a:t>
            </a:r>
            <a:endParaRPr lang="nb-NO" sz="2400" dirty="0"/>
          </a:p>
          <a:p>
            <a:pPr>
              <a:lnSpc>
                <a:spcPct val="90000"/>
              </a:lnSpc>
            </a:pPr>
            <a:r>
              <a:rPr lang="nb-NO" sz="2400" dirty="0"/>
              <a:t>Lojalitet</a:t>
            </a:r>
          </a:p>
          <a:p>
            <a:pPr>
              <a:lnSpc>
                <a:spcPct val="90000"/>
              </a:lnSpc>
            </a:pPr>
            <a:r>
              <a:rPr lang="nb-NO" sz="2400" dirty="0"/>
              <a:t>Ansvar for heile instituttet</a:t>
            </a:r>
          </a:p>
          <a:p>
            <a:pPr>
              <a:lnSpc>
                <a:spcPct val="90000"/>
              </a:lnSpc>
            </a:pPr>
            <a:r>
              <a:rPr lang="nb-NO" sz="2400" dirty="0"/>
              <a:t>Styret sitt møte</a:t>
            </a:r>
          </a:p>
          <a:p>
            <a:pPr>
              <a:lnSpc>
                <a:spcPct val="90000"/>
              </a:lnSpc>
            </a:pPr>
            <a:r>
              <a:rPr lang="nb-NO" sz="2400" dirty="0"/>
              <a:t>Lik informasjon</a:t>
            </a:r>
          </a:p>
          <a:p>
            <a:pPr>
              <a:lnSpc>
                <a:spcPct val="90000"/>
              </a:lnSpc>
            </a:pPr>
            <a:r>
              <a:rPr lang="nb-NO" sz="2400" dirty="0"/>
              <a:t>Styresaker </a:t>
            </a:r>
            <a:r>
              <a:rPr lang="nb-NO" sz="2400" dirty="0" err="1"/>
              <a:t>handsamast</a:t>
            </a:r>
            <a:r>
              <a:rPr lang="nb-NO" sz="2400" dirty="0"/>
              <a:t> i styret – </a:t>
            </a:r>
            <a:r>
              <a:rPr lang="nb-NO" sz="2400" dirty="0" err="1"/>
              <a:t>ikkje</a:t>
            </a:r>
            <a:r>
              <a:rPr lang="nb-NO" sz="2400" dirty="0"/>
              <a:t> på gangen</a:t>
            </a:r>
          </a:p>
          <a:p>
            <a:pPr>
              <a:lnSpc>
                <a:spcPct val="90000"/>
              </a:lnSpc>
            </a:pPr>
            <a:r>
              <a:rPr lang="nb-NO" sz="2400" dirty="0"/>
              <a:t>Evaluere</a:t>
            </a:r>
          </a:p>
        </p:txBody>
      </p:sp>
      <p:pic>
        <p:nvPicPr>
          <p:cNvPr id="5" name="Picture 4" descr="A person doing a handstand in front of a crowd&#10;&#10;Description automatically generated with medium confidence">
            <a:extLst>
              <a:ext uri="{FF2B5EF4-FFF2-40B4-BE49-F238E27FC236}">
                <a16:creationId xmlns:a16="http://schemas.microsoft.com/office/drawing/2014/main" id="{F27CE858-5514-48B0-A97E-5620A62F8E15}"/>
              </a:ext>
            </a:extLst>
          </p:cNvPr>
          <p:cNvPicPr>
            <a:picLocks noChangeAspect="1"/>
          </p:cNvPicPr>
          <p:nvPr/>
        </p:nvPicPr>
        <p:blipFill rotWithShape="1">
          <a:blip r:embed="rId3"/>
          <a:srcRect l="11940" r="26871" b="-2"/>
          <a:stretch/>
        </p:blipFill>
        <p:spPr>
          <a:xfrm>
            <a:off x="6007830" y="116632"/>
            <a:ext cx="3043341" cy="3320008"/>
          </a:xfrm>
          <a:prstGeom prst="rect">
            <a:avLst/>
          </a:prstGeom>
          <a:noFill/>
          <a:effectLst>
            <a:softEdge rad="330200"/>
          </a:effectLst>
        </p:spPr>
      </p:pic>
    </p:spTree>
    <p:extLst>
      <p:ext uri="{BB962C8B-B14F-4D97-AF65-F5344CB8AC3E}">
        <p14:creationId xmlns:p14="http://schemas.microsoft.com/office/powerpoint/2010/main" val="288562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14131"/>
            <a:ext cx="7696200" cy="1143000"/>
          </a:xfrm>
        </p:spPr>
        <p:txBody>
          <a:bodyPr wrap="square" anchor="ctr">
            <a:normAutofit/>
          </a:bodyPr>
          <a:lstStyle/>
          <a:p>
            <a:r>
              <a:rPr lang="nb-NO" sz="3600" dirty="0"/>
              <a:t>Delegasjon</a:t>
            </a:r>
          </a:p>
        </p:txBody>
      </p:sp>
      <p:sp>
        <p:nvSpPr>
          <p:cNvPr id="3" name="Content Placeholder 2"/>
          <p:cNvSpPr>
            <a:spLocks noGrp="1"/>
          </p:cNvSpPr>
          <p:nvPr>
            <p:ph sz="half" idx="1"/>
          </p:nvPr>
        </p:nvSpPr>
        <p:spPr>
          <a:xfrm>
            <a:off x="990600" y="1981200"/>
            <a:ext cx="7696200" cy="4114800"/>
          </a:xfrm>
        </p:spPr>
        <p:txBody>
          <a:bodyPr wrap="square" anchor="t">
            <a:noAutofit/>
          </a:bodyPr>
          <a:lstStyle/>
          <a:p>
            <a:pPr>
              <a:lnSpc>
                <a:spcPct val="90000"/>
              </a:lnSpc>
            </a:pPr>
            <a:r>
              <a:rPr lang="nb-NO" sz="2400" dirty="0"/>
              <a:t>Instituttstyret er </a:t>
            </a:r>
            <a:r>
              <a:rPr lang="nb-NO" sz="2400" dirty="0" err="1"/>
              <a:t>tilsetjingsorgan</a:t>
            </a:r>
            <a:endParaRPr lang="nb-NO" sz="2400" dirty="0"/>
          </a:p>
          <a:p>
            <a:pPr lvl="1">
              <a:lnSpc>
                <a:spcPct val="90000"/>
              </a:lnSpc>
            </a:pPr>
            <a:r>
              <a:rPr lang="nn-NO" dirty="0"/>
              <a:t>Vit ass</a:t>
            </a:r>
            <a:endParaRPr lang="nb-NO" dirty="0"/>
          </a:p>
          <a:p>
            <a:pPr lvl="1">
              <a:lnSpc>
                <a:spcPct val="90000"/>
              </a:lnSpc>
            </a:pPr>
            <a:r>
              <a:rPr lang="nn-NO" dirty="0"/>
              <a:t>Stipendiat</a:t>
            </a:r>
            <a:endParaRPr lang="nb-NO" dirty="0"/>
          </a:p>
          <a:p>
            <a:pPr lvl="1">
              <a:lnSpc>
                <a:spcPct val="90000"/>
              </a:lnSpc>
            </a:pPr>
            <a:r>
              <a:rPr lang="nn-NO" dirty="0"/>
              <a:t>Postdoktor </a:t>
            </a:r>
          </a:p>
          <a:p>
            <a:pPr marL="457200" lvl="1" indent="0">
              <a:lnSpc>
                <a:spcPct val="90000"/>
              </a:lnSpc>
              <a:buNone/>
            </a:pPr>
            <a:endParaRPr lang="nn-NO" dirty="0"/>
          </a:p>
          <a:p>
            <a:pPr>
              <a:lnSpc>
                <a:spcPct val="90000"/>
              </a:lnSpc>
            </a:pPr>
            <a:r>
              <a:rPr lang="nn-NO" sz="2400" dirty="0"/>
              <a:t>Instituttstyret er innstillingsorgan</a:t>
            </a:r>
            <a:endParaRPr lang="nb-NO" sz="2400" dirty="0"/>
          </a:p>
          <a:p>
            <a:pPr lvl="1">
              <a:lnSpc>
                <a:spcPct val="90000"/>
              </a:lnSpc>
            </a:pPr>
            <a:r>
              <a:rPr lang="nn-NO" dirty="0"/>
              <a:t>Universitetslektor</a:t>
            </a:r>
            <a:endParaRPr lang="nb-NO" dirty="0"/>
          </a:p>
          <a:p>
            <a:pPr lvl="1">
              <a:lnSpc>
                <a:spcPct val="90000"/>
              </a:lnSpc>
            </a:pPr>
            <a:r>
              <a:rPr lang="nn-NO" dirty="0"/>
              <a:t>Førsteamanuensis</a:t>
            </a:r>
            <a:endParaRPr lang="nb-NO" dirty="0"/>
          </a:p>
          <a:p>
            <a:pPr lvl="1">
              <a:lnSpc>
                <a:spcPct val="90000"/>
              </a:lnSpc>
            </a:pPr>
            <a:r>
              <a:rPr lang="nn-NO" dirty="0"/>
              <a:t>Professor</a:t>
            </a:r>
            <a:endParaRPr lang="nb-NO" dirty="0"/>
          </a:p>
          <a:p>
            <a:pPr lvl="1">
              <a:lnSpc>
                <a:spcPct val="90000"/>
              </a:lnSpc>
            </a:pPr>
            <a:r>
              <a:rPr lang="nb-NO" dirty="0" err="1"/>
              <a:t>Forskar</a:t>
            </a:r>
            <a:endParaRPr lang="nb-NO" dirty="0"/>
          </a:p>
          <a:p>
            <a:pPr marL="0" indent="0">
              <a:lnSpc>
                <a:spcPct val="90000"/>
              </a:lnSpc>
              <a:buNone/>
            </a:pPr>
            <a:endParaRPr lang="nb-NO" sz="2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24128" y="242767"/>
            <a:ext cx="3069474" cy="3028728"/>
          </a:xfrm>
          <a:prstGeom prst="rect">
            <a:avLst/>
          </a:prstGeom>
          <a:solidFill>
            <a:schemeClr val="accent1"/>
          </a:solidFill>
          <a:ln>
            <a:noFill/>
          </a:ln>
          <a:effectLst>
            <a:outerShdw dist="35921" dir="2700000" algn="ctr" rotWithShape="0">
              <a:schemeClr val="bg2"/>
            </a:outerShdw>
            <a:softEdge rad="40640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13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A6DD7-ED0A-4C18-8BF5-26B25FFD0984}"/>
              </a:ext>
            </a:extLst>
          </p:cNvPr>
          <p:cNvPicPr>
            <a:picLocks noChangeAspect="1"/>
          </p:cNvPicPr>
          <p:nvPr/>
        </p:nvPicPr>
        <p:blipFill rotWithShape="1">
          <a:blip r:embed="rId3"/>
          <a:srcRect l="31335" r="17103"/>
          <a:stretch/>
        </p:blipFill>
        <p:spPr>
          <a:xfrm>
            <a:off x="6727545" y="2113494"/>
            <a:ext cx="2411760" cy="2631011"/>
          </a:xfrm>
          <a:prstGeom prst="rect">
            <a:avLst/>
          </a:prstGeom>
          <a:noFill/>
          <a:effectLst>
            <a:softEdge rad="406400"/>
          </a:effectLst>
        </p:spPr>
      </p:pic>
      <p:sp>
        <p:nvSpPr>
          <p:cNvPr id="2" name="Title 1"/>
          <p:cNvSpPr>
            <a:spLocks noGrp="1"/>
          </p:cNvSpPr>
          <p:nvPr>
            <p:ph type="title"/>
          </p:nvPr>
        </p:nvSpPr>
        <p:spPr>
          <a:xfrm>
            <a:off x="990600" y="838200"/>
            <a:ext cx="7696200" cy="1143000"/>
          </a:xfrm>
        </p:spPr>
        <p:txBody>
          <a:bodyPr wrap="square" anchor="ctr">
            <a:normAutofit/>
          </a:bodyPr>
          <a:lstStyle/>
          <a:p>
            <a:r>
              <a:rPr lang="nb-NO" sz="3600" dirty="0"/>
              <a:t>Innstillings- og tilsettingsorgan</a:t>
            </a:r>
          </a:p>
        </p:txBody>
      </p:sp>
      <p:sp>
        <p:nvSpPr>
          <p:cNvPr id="3" name="Content Placeholder 2"/>
          <p:cNvSpPr>
            <a:spLocks noGrp="1"/>
          </p:cNvSpPr>
          <p:nvPr>
            <p:ph sz="half" idx="1"/>
          </p:nvPr>
        </p:nvSpPr>
        <p:spPr>
          <a:xfrm>
            <a:off x="990600" y="1981200"/>
            <a:ext cx="6821760" cy="4114800"/>
          </a:xfrm>
        </p:spPr>
        <p:txBody>
          <a:bodyPr wrap="square" anchor="t">
            <a:normAutofit lnSpcReduction="10000"/>
          </a:bodyPr>
          <a:lstStyle/>
          <a:p>
            <a:pPr>
              <a:lnSpc>
                <a:spcPct val="90000"/>
              </a:lnSpc>
            </a:pPr>
            <a:r>
              <a:rPr lang="nb-NO" sz="2400" dirty="0" err="1"/>
              <a:t>Hovudregelen</a:t>
            </a:r>
            <a:r>
              <a:rPr lang="nb-NO" sz="2400" dirty="0"/>
              <a:t> er at alle instituttstyremøte er </a:t>
            </a:r>
            <a:r>
              <a:rPr lang="nb-NO" sz="2400" dirty="0" err="1"/>
              <a:t>opne</a:t>
            </a:r>
            <a:endParaRPr lang="nb-NO" sz="2400" dirty="0"/>
          </a:p>
          <a:p>
            <a:pPr>
              <a:lnSpc>
                <a:spcPct val="90000"/>
              </a:lnSpc>
            </a:pPr>
            <a:r>
              <a:rPr lang="nb-NO" sz="2400" dirty="0"/>
              <a:t>Styret kan </a:t>
            </a:r>
            <a:r>
              <a:rPr lang="nb-NO" sz="2400" dirty="0" err="1"/>
              <a:t>sjølv</a:t>
            </a:r>
            <a:r>
              <a:rPr lang="nb-NO" sz="2400" dirty="0"/>
              <a:t> </a:t>
            </a:r>
            <a:r>
              <a:rPr lang="nb-NO" sz="2400" dirty="0" err="1"/>
              <a:t>gjere</a:t>
            </a:r>
            <a:r>
              <a:rPr lang="nb-NO" sz="2400" dirty="0"/>
              <a:t> unnatak i ulike diskusjonssaker </a:t>
            </a:r>
          </a:p>
          <a:p>
            <a:pPr>
              <a:lnSpc>
                <a:spcPct val="90000"/>
              </a:lnSpc>
            </a:pPr>
            <a:r>
              <a:rPr lang="nb-NO" sz="2400" dirty="0"/>
              <a:t>Aldri </a:t>
            </a:r>
            <a:r>
              <a:rPr lang="nb-NO" sz="2400" dirty="0" err="1"/>
              <a:t>opne</a:t>
            </a:r>
            <a:r>
              <a:rPr lang="nb-NO" sz="2400" dirty="0"/>
              <a:t> møte i personal og tilsettingssaker</a:t>
            </a:r>
          </a:p>
          <a:p>
            <a:pPr>
              <a:lnSpc>
                <a:spcPct val="90000"/>
              </a:lnSpc>
            </a:pPr>
            <a:r>
              <a:rPr lang="nb-NO" sz="2400" dirty="0"/>
              <a:t>Alle styremedlemmer i møte som gjeld personalsaker har </a:t>
            </a:r>
            <a:r>
              <a:rPr lang="nb-NO" sz="2400" b="1" i="1" u="sng" dirty="0"/>
              <a:t>teieplikt</a:t>
            </a:r>
          </a:p>
          <a:p>
            <a:pPr>
              <a:lnSpc>
                <a:spcPct val="90000"/>
              </a:lnSpc>
            </a:pPr>
            <a:r>
              <a:rPr lang="nb-NO" sz="2400" dirty="0"/>
              <a:t>Styret kan i prinsippet fatte </a:t>
            </a:r>
            <a:r>
              <a:rPr lang="nb-NO" sz="2400" dirty="0" err="1"/>
              <a:t>berre</a:t>
            </a:r>
            <a:r>
              <a:rPr lang="nb-NO" sz="2400" dirty="0"/>
              <a:t> to vedtak i tilsettingssaker:</a:t>
            </a:r>
          </a:p>
          <a:p>
            <a:pPr>
              <a:lnSpc>
                <a:spcPct val="90000"/>
              </a:lnSpc>
            </a:pPr>
            <a:r>
              <a:rPr lang="nb-NO" sz="2400" dirty="0"/>
              <a:t>- TILSETJE</a:t>
            </a:r>
          </a:p>
          <a:p>
            <a:pPr>
              <a:lnSpc>
                <a:spcPct val="90000"/>
              </a:lnSpc>
            </a:pPr>
            <a:r>
              <a:rPr lang="nb-NO" sz="2400" dirty="0"/>
              <a:t>- RETURNERE</a:t>
            </a:r>
          </a:p>
          <a:p>
            <a:pPr marL="457200" lvl="1" indent="0">
              <a:lnSpc>
                <a:spcPct val="90000"/>
              </a:lnSpc>
              <a:buNone/>
            </a:pPr>
            <a:endParaRPr lang="nb-NO" sz="1800" dirty="0"/>
          </a:p>
          <a:p>
            <a:pPr>
              <a:lnSpc>
                <a:spcPct val="90000"/>
              </a:lnSpc>
            </a:pPr>
            <a:endParaRPr lang="nb-NO" sz="1800" dirty="0"/>
          </a:p>
        </p:txBody>
      </p:sp>
    </p:spTree>
    <p:extLst>
      <p:ext uri="{BB962C8B-B14F-4D97-AF65-F5344CB8AC3E}">
        <p14:creationId xmlns:p14="http://schemas.microsoft.com/office/powerpoint/2010/main" val="3244571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696200" cy="1143000"/>
          </a:xfrm>
        </p:spPr>
        <p:txBody>
          <a:bodyPr wrap="square" anchor="ctr">
            <a:normAutofit/>
          </a:bodyPr>
          <a:lstStyle/>
          <a:p>
            <a:r>
              <a:rPr lang="nb-NO" sz="3600" dirty="0"/>
              <a:t>Habilitet</a:t>
            </a:r>
          </a:p>
        </p:txBody>
      </p:sp>
      <p:sp>
        <p:nvSpPr>
          <p:cNvPr id="3" name="Content Placeholder 2"/>
          <p:cNvSpPr>
            <a:spLocks noGrp="1"/>
          </p:cNvSpPr>
          <p:nvPr>
            <p:ph sz="half" idx="1"/>
          </p:nvPr>
        </p:nvSpPr>
        <p:spPr>
          <a:xfrm>
            <a:off x="990600" y="1981200"/>
            <a:ext cx="6173688" cy="4114800"/>
          </a:xfrm>
        </p:spPr>
        <p:txBody>
          <a:bodyPr wrap="square" anchor="t">
            <a:noAutofit/>
          </a:bodyPr>
          <a:lstStyle/>
          <a:p>
            <a:pPr>
              <a:lnSpc>
                <a:spcPct val="90000"/>
              </a:lnSpc>
            </a:pPr>
            <a:r>
              <a:rPr lang="nb-NO" sz="2400" dirty="0"/>
              <a:t>Nært </a:t>
            </a:r>
            <a:r>
              <a:rPr lang="nb-NO" sz="2400" dirty="0" err="1"/>
              <a:t>fagleg</a:t>
            </a:r>
            <a:r>
              <a:rPr lang="nb-NO" sz="2400" dirty="0"/>
              <a:t> samarbeid (sampublisering, veiledning) – siste tre år. </a:t>
            </a:r>
          </a:p>
          <a:p>
            <a:pPr>
              <a:lnSpc>
                <a:spcPct val="90000"/>
              </a:lnSpc>
            </a:pPr>
            <a:r>
              <a:rPr lang="nb-NO" sz="2400" dirty="0"/>
              <a:t>Eller </a:t>
            </a:r>
            <a:r>
              <a:rPr lang="nb-NO" sz="2400" dirty="0" err="1"/>
              <a:t>samforfattarskap</a:t>
            </a:r>
            <a:endParaRPr lang="nb-NO" sz="2400" dirty="0"/>
          </a:p>
          <a:p>
            <a:pPr>
              <a:lnSpc>
                <a:spcPct val="90000"/>
              </a:lnSpc>
            </a:pPr>
            <a:r>
              <a:rPr lang="nb-NO" sz="2400" dirty="0"/>
              <a:t>Nært vennskap</a:t>
            </a:r>
          </a:p>
          <a:p>
            <a:pPr>
              <a:lnSpc>
                <a:spcPct val="90000"/>
              </a:lnSpc>
            </a:pPr>
            <a:r>
              <a:rPr lang="nb-NO" sz="2400" dirty="0" err="1"/>
              <a:t>Seie</a:t>
            </a:r>
            <a:r>
              <a:rPr lang="nb-NO" sz="2400" dirty="0"/>
              <a:t> </a:t>
            </a:r>
            <a:r>
              <a:rPr lang="nb-NO" sz="2400" dirty="0" err="1"/>
              <a:t>frå</a:t>
            </a:r>
            <a:r>
              <a:rPr lang="nb-NO" sz="2400" dirty="0"/>
              <a:t> i god tid</a:t>
            </a:r>
          </a:p>
          <a:p>
            <a:pPr>
              <a:lnSpc>
                <a:spcPct val="90000"/>
              </a:lnSpc>
            </a:pPr>
            <a:r>
              <a:rPr lang="nb-NO" sz="2400" dirty="0"/>
              <a:t>Den enkelte sitt ansvar </a:t>
            </a:r>
          </a:p>
          <a:p>
            <a:pPr>
              <a:lnSpc>
                <a:spcPct val="90000"/>
              </a:lnSpc>
            </a:pPr>
            <a:r>
              <a:rPr lang="nb-NO" sz="2400" dirty="0"/>
              <a:t>Saker med klare </a:t>
            </a:r>
            <a:r>
              <a:rPr lang="nb-NO" sz="2400" dirty="0" err="1"/>
              <a:t>konsekvensar</a:t>
            </a:r>
            <a:r>
              <a:rPr lang="nb-NO" sz="2400" dirty="0"/>
              <a:t> for </a:t>
            </a:r>
            <a:r>
              <a:rPr lang="nb-NO" sz="2400" dirty="0" err="1"/>
              <a:t>ein</a:t>
            </a:r>
            <a:r>
              <a:rPr lang="nb-NO" sz="2400" dirty="0"/>
              <a:t> </a:t>
            </a:r>
            <a:r>
              <a:rPr lang="nb-NO" sz="2400" dirty="0" err="1"/>
              <a:t>sjølv</a:t>
            </a:r>
            <a:r>
              <a:rPr lang="nb-NO" sz="2400" dirty="0"/>
              <a:t> eller </a:t>
            </a:r>
            <a:r>
              <a:rPr lang="nb-NO" sz="2400" dirty="0" err="1"/>
              <a:t>nærståande</a:t>
            </a:r>
            <a:r>
              <a:rPr lang="nb-NO" sz="2400" dirty="0"/>
              <a:t>, t.d. </a:t>
            </a:r>
          </a:p>
          <a:p>
            <a:pPr>
              <a:lnSpc>
                <a:spcPct val="90000"/>
              </a:lnSpc>
            </a:pPr>
            <a:endParaRPr lang="nb-NO" sz="2400" dirty="0"/>
          </a:p>
          <a:p>
            <a:pPr>
              <a:lnSpc>
                <a:spcPct val="90000"/>
              </a:lnSpc>
            </a:pPr>
            <a:r>
              <a:rPr lang="nb-NO" sz="2400" dirty="0"/>
              <a:t>Bør </a:t>
            </a:r>
            <a:r>
              <a:rPr lang="nb-NO" sz="2400" dirty="0" err="1"/>
              <a:t>vere</a:t>
            </a:r>
            <a:r>
              <a:rPr lang="nb-NO" sz="2400" dirty="0"/>
              <a:t> </a:t>
            </a:r>
            <a:r>
              <a:rPr lang="nb-NO" sz="2400" dirty="0" err="1"/>
              <a:t>tungtvegande</a:t>
            </a:r>
            <a:r>
              <a:rPr lang="nb-NO" sz="2400" dirty="0"/>
              <a:t> </a:t>
            </a:r>
            <a:r>
              <a:rPr lang="nb-NO" sz="2400" dirty="0" err="1"/>
              <a:t>grunnar</a:t>
            </a:r>
            <a:r>
              <a:rPr lang="nb-NO" sz="2400" dirty="0"/>
              <a:t> for å </a:t>
            </a:r>
            <a:r>
              <a:rPr lang="nb-NO" sz="2400" dirty="0" err="1"/>
              <a:t>ikkje</a:t>
            </a:r>
            <a:r>
              <a:rPr lang="nb-NO" sz="2400" dirty="0"/>
              <a:t> delta i handsaming eller vedtak. Unngå </a:t>
            </a:r>
            <a:r>
              <a:rPr lang="nb-NO" sz="2400" dirty="0" err="1"/>
              <a:t>handlingslaming</a:t>
            </a:r>
            <a:r>
              <a:rPr lang="nb-NO" sz="2400" dirty="0"/>
              <a:t>.</a:t>
            </a:r>
          </a:p>
        </p:txBody>
      </p:sp>
      <p:pic>
        <p:nvPicPr>
          <p:cNvPr id="3076" name="Picture 4" descr="Smittevernutstyr - Hansker">
            <a:extLst>
              <a:ext uri="{FF2B5EF4-FFF2-40B4-BE49-F238E27FC236}">
                <a16:creationId xmlns:a16="http://schemas.microsoft.com/office/drawing/2014/main" id="{ED1EF080-A405-4B73-8A75-90CC318C4E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09" r="-2" b="-2"/>
          <a:stretch/>
        </p:blipFill>
        <p:spPr bwMode="auto">
          <a:xfrm>
            <a:off x="6413980" y="-25361"/>
            <a:ext cx="2970330" cy="3240360"/>
          </a:xfrm>
          <a:prstGeom prst="rect">
            <a:avLst/>
          </a:prstGeom>
          <a:solidFill>
            <a:srgbClr val="FFFFFF"/>
          </a:solidFill>
          <a:effectLst>
            <a:softEdge rad="901700"/>
          </a:effectLst>
        </p:spPr>
      </p:pic>
    </p:spTree>
    <p:extLst>
      <p:ext uri="{BB962C8B-B14F-4D97-AF65-F5344CB8AC3E}">
        <p14:creationId xmlns:p14="http://schemas.microsoft.com/office/powerpoint/2010/main" val="2516395082"/>
      </p:ext>
    </p:extLst>
  </p:cSld>
  <p:clrMapOvr>
    <a:masterClrMapping/>
  </p:clrMapOvr>
</p:sld>
</file>

<file path=ppt/theme/theme1.xml><?xml version="1.0" encoding="utf-8"?>
<a:theme xmlns:a="http://schemas.openxmlformats.org/drawingml/2006/main" name="presentasjon_årshjul_sv">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presentasjon_årshjul_sv</Template>
  <TotalTime>1641</TotalTime>
  <Words>4007</Words>
  <Application>Microsoft Office PowerPoint</Application>
  <PresentationFormat>On-screen Show (4:3)</PresentationFormat>
  <Paragraphs>338</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presentasjon_årshjul_sv</vt:lpstr>
      <vt:lpstr>Instituttstyret ISS</vt:lpstr>
      <vt:lpstr>Bakgrunn</vt:lpstr>
      <vt:lpstr>Styret</vt:lpstr>
      <vt:lpstr>Instituttleiar </vt:lpstr>
      <vt:lpstr>Arbeidsdeling</vt:lpstr>
      <vt:lpstr>Instituttstyret som lag</vt:lpstr>
      <vt:lpstr>Delegasjon</vt:lpstr>
      <vt:lpstr>Innstillings- og tilsettingsorgan</vt:lpstr>
      <vt:lpstr>Habilitet</vt:lpstr>
      <vt:lpstr>Programråd</vt:lpstr>
      <vt:lpstr>Lenkjer – Takk for meg!</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Gudleik Grimstad</dc:creator>
  <cp:lastModifiedBy>Inger-Lise Schwab</cp:lastModifiedBy>
  <cp:revision>116</cp:revision>
  <cp:lastPrinted>2024-02-28T09:32:42Z</cp:lastPrinted>
  <dcterms:created xsi:type="dcterms:W3CDTF">2012-01-30T16:26:39Z</dcterms:created>
  <dcterms:modified xsi:type="dcterms:W3CDTF">2024-02-28T11:17:44Z</dcterms:modified>
</cp:coreProperties>
</file>