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80" d="100"/>
          <a:sy n="80" d="100"/>
        </p:scale>
        <p:origin x="10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CD90B-175F-45A6-8D82-98FF09C85E40}" type="datetimeFigureOut">
              <a:rPr lang="nb-NO" smtClean="0"/>
              <a:t>09.12.2020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A0154-D06E-4673-8E9E-DAA8F466982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734215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CD90B-175F-45A6-8D82-98FF09C85E40}" type="datetimeFigureOut">
              <a:rPr lang="nb-NO" smtClean="0"/>
              <a:t>09.12.2020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A0154-D06E-4673-8E9E-DAA8F466982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795304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CD90B-175F-45A6-8D82-98FF09C85E40}" type="datetimeFigureOut">
              <a:rPr lang="nb-NO" smtClean="0"/>
              <a:t>09.12.2020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A0154-D06E-4673-8E9E-DAA8F466982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353505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CD90B-175F-45A6-8D82-98FF09C85E40}" type="datetimeFigureOut">
              <a:rPr lang="nb-NO" smtClean="0"/>
              <a:t>09.12.2020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A0154-D06E-4673-8E9E-DAA8F466982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37349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CD90B-175F-45A6-8D82-98FF09C85E40}" type="datetimeFigureOut">
              <a:rPr lang="nb-NO" smtClean="0"/>
              <a:t>09.12.2020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A0154-D06E-4673-8E9E-DAA8F466982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829655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CD90B-175F-45A6-8D82-98FF09C85E40}" type="datetimeFigureOut">
              <a:rPr lang="nb-NO" smtClean="0"/>
              <a:t>09.12.2020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A0154-D06E-4673-8E9E-DAA8F466982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874847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CD90B-175F-45A6-8D82-98FF09C85E40}" type="datetimeFigureOut">
              <a:rPr lang="nb-NO" smtClean="0"/>
              <a:t>09.12.2020</a:t>
            </a:fld>
            <a:endParaRPr lang="nb-N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A0154-D06E-4673-8E9E-DAA8F466982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735350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CD90B-175F-45A6-8D82-98FF09C85E40}" type="datetimeFigureOut">
              <a:rPr lang="nb-NO" smtClean="0"/>
              <a:t>09.12.2020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A0154-D06E-4673-8E9E-DAA8F466982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613162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CD90B-175F-45A6-8D82-98FF09C85E40}" type="datetimeFigureOut">
              <a:rPr lang="nb-NO" smtClean="0"/>
              <a:t>09.12.2020</a:t>
            </a:fld>
            <a:endParaRPr lang="nb-N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A0154-D06E-4673-8E9E-DAA8F466982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909973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CD90B-175F-45A6-8D82-98FF09C85E40}" type="datetimeFigureOut">
              <a:rPr lang="nb-NO" smtClean="0"/>
              <a:t>09.12.2020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A0154-D06E-4673-8E9E-DAA8F466982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007006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CD90B-175F-45A6-8D82-98FF09C85E40}" type="datetimeFigureOut">
              <a:rPr lang="nb-NO" smtClean="0"/>
              <a:t>09.12.2020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A0154-D06E-4673-8E9E-DAA8F466982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194727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ECD90B-175F-45A6-8D82-98FF09C85E40}" type="datetimeFigureOut">
              <a:rPr lang="nb-NO" smtClean="0"/>
              <a:t>09.12.2020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AA0154-D06E-4673-8E9E-DAA8F466982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255137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uio.no/studier/emner/sv/statsvitenskap/STV1300/index.html" TargetMode="External"/><Relationship Id="rId3" Type="http://schemas.openxmlformats.org/officeDocument/2006/relationships/hyperlink" Target="http://www.uio.no/studier/program/statsvitenskap/oppbygging/index.html#40-gruppe" TargetMode="External"/><Relationship Id="rId7" Type="http://schemas.openxmlformats.org/officeDocument/2006/relationships/hyperlink" Target="https://www.uio.no/studier/emner/sv/statsvitenskap/STV1200/index.html" TargetMode="External"/><Relationship Id="rId2" Type="http://schemas.openxmlformats.org/officeDocument/2006/relationships/hyperlink" Target="https://www.uio.no/studier/emner/sv/statsvitenskap/STV3090/index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uio.no/studier/emner/hf/ifikk/EXPHIL03/index.html" TargetMode="External"/><Relationship Id="rId11" Type="http://schemas.openxmlformats.org/officeDocument/2006/relationships/hyperlink" Target="https://www.uio.no/studier/emner/sv/statsvitenskap/STV1400/index.html" TargetMode="External"/><Relationship Id="rId5" Type="http://schemas.openxmlformats.org/officeDocument/2006/relationships/hyperlink" Target="https://www.uio.no/studier/program/statsvitenskap/oppbygging/#utveksling" TargetMode="External"/><Relationship Id="rId10" Type="http://schemas.openxmlformats.org/officeDocument/2006/relationships/hyperlink" Target="https://www.uio.no/studier/emner/sv/statsvitenskap/STV1100/index.html" TargetMode="External"/><Relationship Id="rId4" Type="http://schemas.openxmlformats.org/officeDocument/2006/relationships/hyperlink" Target="http://www.uio.no/studier/program/statsvitenskap/oppbygging/index.html#2000" TargetMode="External"/><Relationship Id="rId9" Type="http://schemas.openxmlformats.org/officeDocument/2006/relationships/hyperlink" Target="https://www.uio.no/studier/emner/sv/sv/SVEXFAC03/index.html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396993" cy="875278"/>
          </a:xfrm>
        </p:spPr>
        <p:txBody>
          <a:bodyPr/>
          <a:lstStyle/>
          <a:p>
            <a:pPr algn="ctr"/>
            <a:r>
              <a:rPr lang="nb-NO" dirty="0" smtClean="0"/>
              <a:t>BA-programstruktur</a:t>
            </a:r>
            <a:endParaRPr lang="nb-NO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20594140"/>
              </p:ext>
            </p:extLst>
          </p:nvPr>
        </p:nvGraphicFramePr>
        <p:xfrm>
          <a:off x="524787" y="1361376"/>
          <a:ext cx="10829013" cy="524494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75575">
                  <a:extLst>
                    <a:ext uri="{9D8B030D-6E8A-4147-A177-3AD203B41FA5}">
                      <a16:colId xmlns:a16="http://schemas.microsoft.com/office/drawing/2014/main" val="595361974"/>
                    </a:ext>
                  </a:extLst>
                </a:gridCol>
                <a:gridCol w="3236181">
                  <a:extLst>
                    <a:ext uri="{9D8B030D-6E8A-4147-A177-3AD203B41FA5}">
                      <a16:colId xmlns:a16="http://schemas.microsoft.com/office/drawing/2014/main" val="2424565194"/>
                    </a:ext>
                  </a:extLst>
                </a:gridCol>
                <a:gridCol w="2989690">
                  <a:extLst>
                    <a:ext uri="{9D8B030D-6E8A-4147-A177-3AD203B41FA5}">
                      <a16:colId xmlns:a16="http://schemas.microsoft.com/office/drawing/2014/main" val="1837809620"/>
                    </a:ext>
                  </a:extLst>
                </a:gridCol>
                <a:gridCol w="3227567">
                  <a:extLst>
                    <a:ext uri="{9D8B030D-6E8A-4147-A177-3AD203B41FA5}">
                      <a16:colId xmlns:a16="http://schemas.microsoft.com/office/drawing/2014/main" val="728412451"/>
                    </a:ext>
                  </a:extLst>
                </a:gridCol>
              </a:tblGrid>
              <a:tr h="66870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1600">
                          <a:effectLst/>
                        </a:rPr>
                        <a:t>6. semester</a:t>
                      </a:r>
                      <a:endParaRPr lang="nb-NO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2875" marR="142875" marT="95250" marB="5715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1600" b="0" u="none" dirty="0">
                          <a:effectLst/>
                          <a:hlinkClick r:id="rId2"/>
                        </a:rPr>
                        <a:t>STV3090 – Bacheloroppgaven</a:t>
                      </a:r>
                      <a:endParaRPr lang="nb-NO" sz="1600" b="0" u="none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2875" marR="142875" marT="95250" marB="5715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600" b="0" u="none">
                          <a:effectLst/>
                          <a:hlinkClick r:id="rId3"/>
                        </a:rPr>
                        <a:t>40-gruppe</a:t>
                      </a:r>
                      <a:endParaRPr lang="nb-NO" sz="1600" b="0" u="none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2875" marR="142875" marT="95250" marB="5715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600" b="0" u="none">
                          <a:effectLst/>
                          <a:hlinkClick r:id="rId3"/>
                        </a:rPr>
                        <a:t>40-gruppe</a:t>
                      </a:r>
                      <a:endParaRPr lang="nb-NO" sz="1600" b="0" u="none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2875" marR="142875" marT="95250" marB="57150"/>
                </a:tc>
                <a:extLst>
                  <a:ext uri="{0D108BD9-81ED-4DB2-BD59-A6C34878D82A}">
                    <a16:rowId xmlns:a16="http://schemas.microsoft.com/office/drawing/2014/main" val="1091904033"/>
                  </a:ext>
                </a:extLst>
              </a:tr>
              <a:tr h="66870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</a:rPr>
                        <a:t>5. semester</a:t>
                      </a:r>
                      <a:endParaRPr lang="nb-NO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2875" marR="142875" marT="95250" marB="5715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600" b="0" u="none">
                          <a:effectLst/>
                          <a:hlinkClick r:id="rId4"/>
                        </a:rPr>
                        <a:t>Emne på 2000-nivå</a:t>
                      </a:r>
                      <a:endParaRPr lang="nb-NO" sz="1600" b="0" u="none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2875" marR="142875" marT="95250" marB="5715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600" b="0" u="none">
                          <a:effectLst/>
                          <a:hlinkClick r:id="rId4"/>
                        </a:rPr>
                        <a:t>Emne på 2000-nivå</a:t>
                      </a:r>
                      <a:endParaRPr lang="nb-NO" sz="1600" b="0" u="none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2875" marR="142875" marT="95250" marB="5715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600" b="0" u="none">
                          <a:effectLst/>
                          <a:hlinkClick r:id="rId3"/>
                        </a:rPr>
                        <a:t>40-gruppe</a:t>
                      </a:r>
                      <a:endParaRPr lang="nb-NO" sz="1600" b="0" u="none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2875" marR="142875" marT="95250" marB="57150"/>
                </a:tc>
                <a:extLst>
                  <a:ext uri="{0D108BD9-81ED-4DB2-BD59-A6C34878D82A}">
                    <a16:rowId xmlns:a16="http://schemas.microsoft.com/office/drawing/2014/main" val="3442250580"/>
                  </a:ext>
                </a:extLst>
              </a:tr>
              <a:tr h="66870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</a:rPr>
                        <a:t>4. semester</a:t>
                      </a:r>
                      <a:endParaRPr lang="nb-NO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2875" marR="142875" marT="95250" marB="5715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600" b="0" u="none">
                          <a:effectLst/>
                        </a:rPr>
                        <a:t>Fritt emne eller </a:t>
                      </a:r>
                      <a:r>
                        <a:rPr lang="nb-NO" sz="1600" b="0" u="none">
                          <a:effectLst/>
                          <a:hlinkClick r:id="rId5"/>
                        </a:rPr>
                        <a:t>utveksling</a:t>
                      </a:r>
                      <a:endParaRPr lang="nb-NO" sz="1600" b="0" u="none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2875" marR="142875" marT="95250" marB="5715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600" b="0" u="none">
                          <a:effectLst/>
                        </a:rPr>
                        <a:t>Fritt emne eller </a:t>
                      </a:r>
                      <a:r>
                        <a:rPr lang="nb-NO" sz="1600" b="0" u="none">
                          <a:effectLst/>
                          <a:hlinkClick r:id="rId5"/>
                        </a:rPr>
                        <a:t>utveksling</a:t>
                      </a:r>
                      <a:endParaRPr lang="nb-NO" sz="1600" b="0" u="none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2875" marR="142875" marT="95250" marB="5715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600" b="0" u="none">
                          <a:effectLst/>
                        </a:rPr>
                        <a:t>Fritt emne eller </a:t>
                      </a:r>
                      <a:r>
                        <a:rPr lang="nb-NO" sz="1600" b="0" u="none">
                          <a:effectLst/>
                          <a:hlinkClick r:id="rId5"/>
                        </a:rPr>
                        <a:t>utveksling</a:t>
                      </a:r>
                      <a:endParaRPr lang="nb-NO" sz="1600" b="0" u="none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2875" marR="142875" marT="95250" marB="57150"/>
                </a:tc>
                <a:extLst>
                  <a:ext uri="{0D108BD9-81ED-4DB2-BD59-A6C34878D82A}">
                    <a16:rowId xmlns:a16="http://schemas.microsoft.com/office/drawing/2014/main" val="3641773192"/>
                  </a:ext>
                </a:extLst>
              </a:tr>
              <a:tr h="66870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</a:rPr>
                        <a:t>3. semester</a:t>
                      </a:r>
                      <a:endParaRPr lang="nb-NO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2875" marR="142875" marT="95250" marB="5715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600" b="0" u="none">
                          <a:effectLst/>
                          <a:hlinkClick r:id="rId6"/>
                        </a:rPr>
                        <a:t>EXPHIL03 – Examen philosophicum</a:t>
                      </a:r>
                      <a:endParaRPr lang="nb-NO" sz="1600" b="0" u="none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2875" marR="142875" marT="95250" marB="5715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600" b="0" u="none">
                          <a:effectLst/>
                          <a:hlinkClick r:id="rId7"/>
                        </a:rPr>
                        <a:t>STV1200 – Internasjonal politikk</a:t>
                      </a:r>
                      <a:endParaRPr lang="nb-NO" sz="1600" b="0" u="none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2875" marR="142875" marT="95250" marB="5715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600" b="0" u="none">
                          <a:effectLst/>
                          <a:hlinkClick r:id="rId3"/>
                        </a:rPr>
                        <a:t>40-gruppe</a:t>
                      </a:r>
                      <a:endParaRPr lang="nb-NO" sz="1600" b="0" u="none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2875" marR="142875" marT="95250" marB="57150"/>
                </a:tc>
                <a:extLst>
                  <a:ext uri="{0D108BD9-81ED-4DB2-BD59-A6C34878D82A}">
                    <a16:rowId xmlns:a16="http://schemas.microsoft.com/office/drawing/2014/main" val="1258761448"/>
                  </a:ext>
                </a:extLst>
              </a:tr>
              <a:tr h="96839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</a:rPr>
                        <a:t>2. semester</a:t>
                      </a:r>
                      <a:endParaRPr lang="nb-NO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2875" marR="142875" marT="95250" marB="5715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600" b="1" u="none" dirty="0">
                          <a:effectLst/>
                        </a:rPr>
                        <a:t>STV1020: Politisk analyse:  Forskningsdesign og kvantitative metoder</a:t>
                      </a:r>
                      <a:endParaRPr lang="nb-NO" sz="1600" b="1" u="none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2875" marR="142875" marT="95250" marB="5715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0" u="none">
                          <a:effectLst/>
                          <a:hlinkClick r:id="rId8"/>
                        </a:rPr>
                        <a:t>STV1300 – Introduction to comparative politics </a:t>
                      </a:r>
                      <a:endParaRPr lang="nb-NO" sz="1600" b="0" u="none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2875" marR="142875" marT="95250" marB="5715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600" b="0" u="none">
                          <a:effectLst/>
                          <a:hlinkClick r:id="rId9"/>
                        </a:rPr>
                        <a:t>SVEXFAC03 – Examen Facultatum - Samfunnsvitenskapelig variant</a:t>
                      </a:r>
                      <a:endParaRPr lang="nb-NO" sz="1600" b="0" u="none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2875" marR="142875" marT="95250" marB="57150"/>
                </a:tc>
                <a:extLst>
                  <a:ext uri="{0D108BD9-81ED-4DB2-BD59-A6C34878D82A}">
                    <a16:rowId xmlns:a16="http://schemas.microsoft.com/office/drawing/2014/main" val="1496344834"/>
                  </a:ext>
                </a:extLst>
              </a:tr>
              <a:tr h="96839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</a:rPr>
                        <a:t>1. semester</a:t>
                      </a:r>
                      <a:endParaRPr lang="nb-NO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2875" marR="142875" marT="95250" marB="5715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600" b="1" u="none" strike="noStrike" dirty="0" smtClean="0">
                          <a:effectLst/>
                        </a:rPr>
                        <a:t>STV1010:</a:t>
                      </a:r>
                      <a:r>
                        <a:rPr lang="nb-NO" sz="1600" b="1" u="none" strike="noStrike" baseline="0" dirty="0" smtClean="0">
                          <a:effectLst/>
                        </a:rPr>
                        <a:t> P</a:t>
                      </a:r>
                      <a:r>
                        <a:rPr lang="nb-NO" sz="1600" b="1" u="none" dirty="0" smtClean="0">
                          <a:effectLst/>
                        </a:rPr>
                        <a:t>olitisk </a:t>
                      </a:r>
                      <a:r>
                        <a:rPr lang="nb-NO" sz="1600" b="1" u="none" dirty="0">
                          <a:effectLst/>
                        </a:rPr>
                        <a:t>analyse: Forskningsdesign og kvalitative metoder</a:t>
                      </a:r>
                      <a:endParaRPr lang="nb-NO" sz="1600" b="1" u="none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2875" marR="142875" marT="95250" marB="5715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600" b="0" u="none">
                          <a:effectLst/>
                          <a:hlinkClick r:id="rId10"/>
                        </a:rPr>
                        <a:t>STV1100 – Politisk teori</a:t>
                      </a:r>
                      <a:endParaRPr lang="nb-NO" sz="1600" b="0" u="none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2875" marR="142875" marT="95250" marB="5715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600" b="0" u="none" dirty="0">
                          <a:effectLst/>
                          <a:hlinkClick r:id="rId11"/>
                        </a:rPr>
                        <a:t>STV1400 – Offentlig politikk og administrasjon</a:t>
                      </a:r>
                      <a:endParaRPr lang="nb-NO" sz="1600" b="0" u="none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2875" marR="142875" marT="95250" marB="57150"/>
                </a:tc>
                <a:extLst>
                  <a:ext uri="{0D108BD9-81ED-4DB2-BD59-A6C34878D82A}">
                    <a16:rowId xmlns:a16="http://schemas.microsoft.com/office/drawing/2014/main" val="2000714046"/>
                  </a:ext>
                </a:extLst>
              </a:tr>
              <a:tr h="63333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</a:rPr>
                        <a:t> </a:t>
                      </a:r>
                      <a:endParaRPr lang="nb-NO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2875" marR="142875" marT="95250" marB="5715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600" b="0" u="none" dirty="0">
                          <a:effectLst/>
                        </a:rPr>
                        <a:t>10 studiepoeng</a:t>
                      </a:r>
                      <a:endParaRPr lang="nb-NO" sz="1600" b="0" u="none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2875" marR="142875" marT="95250" marB="5715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600" b="0" u="none">
                          <a:effectLst/>
                        </a:rPr>
                        <a:t>10 studiepoeng</a:t>
                      </a:r>
                      <a:endParaRPr lang="nb-NO" sz="1600" b="0" u="none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2875" marR="142875" marT="95250" marB="5715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600" b="0" u="none" dirty="0">
                          <a:effectLst/>
                        </a:rPr>
                        <a:t>10 studiepoeng</a:t>
                      </a:r>
                      <a:endParaRPr lang="nb-NO" sz="1600" b="0" u="none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2875" marR="142875" marT="95250" marB="57150"/>
                </a:tc>
                <a:extLst>
                  <a:ext uri="{0D108BD9-81ED-4DB2-BD59-A6C34878D82A}">
                    <a16:rowId xmlns:a16="http://schemas.microsoft.com/office/drawing/2014/main" val="28981167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215323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b-NO" dirty="0" smtClean="0"/>
              <a:t>MA-programstruktur</a:t>
            </a:r>
            <a:endParaRPr lang="nb-NO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20956720"/>
              </p:ext>
            </p:extLst>
          </p:nvPr>
        </p:nvGraphicFramePr>
        <p:xfrm>
          <a:off x="1272209" y="1690689"/>
          <a:ext cx="9525662" cy="441591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32850">
                  <a:extLst>
                    <a:ext uri="{9D8B030D-6E8A-4147-A177-3AD203B41FA5}">
                      <a16:colId xmlns:a16="http://schemas.microsoft.com/office/drawing/2014/main" val="1229971708"/>
                    </a:ext>
                  </a:extLst>
                </a:gridCol>
                <a:gridCol w="2672172">
                  <a:extLst>
                    <a:ext uri="{9D8B030D-6E8A-4147-A177-3AD203B41FA5}">
                      <a16:colId xmlns:a16="http://schemas.microsoft.com/office/drawing/2014/main" val="3737099513"/>
                    </a:ext>
                  </a:extLst>
                </a:gridCol>
                <a:gridCol w="2806811">
                  <a:extLst>
                    <a:ext uri="{9D8B030D-6E8A-4147-A177-3AD203B41FA5}">
                      <a16:colId xmlns:a16="http://schemas.microsoft.com/office/drawing/2014/main" val="1255388836"/>
                    </a:ext>
                  </a:extLst>
                </a:gridCol>
                <a:gridCol w="2313829">
                  <a:extLst>
                    <a:ext uri="{9D8B030D-6E8A-4147-A177-3AD203B41FA5}">
                      <a16:colId xmlns:a16="http://schemas.microsoft.com/office/drawing/2014/main" val="2431724079"/>
                    </a:ext>
                  </a:extLst>
                </a:gridCol>
              </a:tblGrid>
              <a:tr h="37938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nb-NO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Part I</a:t>
                      </a:r>
                      <a:endParaRPr lang="nb-NO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Part II</a:t>
                      </a:r>
                      <a:endParaRPr lang="nb-NO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Part III</a:t>
                      </a:r>
                      <a:endParaRPr lang="nb-NO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60045596"/>
                  </a:ext>
                </a:extLst>
              </a:tr>
              <a:tr h="84395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</a:t>
                      </a:r>
                      <a:r>
                        <a:rPr lang="en-US" sz="1400" baseline="30000">
                          <a:effectLst/>
                        </a:rPr>
                        <a:t>st</a:t>
                      </a:r>
                      <a:r>
                        <a:rPr lang="en-US" sz="1400">
                          <a:effectLst/>
                        </a:rPr>
                        <a:t> semester</a:t>
                      </a:r>
                      <a:endParaRPr lang="nb-NO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Logics of inference in political </a:t>
                      </a:r>
                      <a:r>
                        <a:rPr lang="en-US" sz="1600" dirty="0" smtClean="0">
                          <a:effectLst/>
                        </a:rPr>
                        <a:t>science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nb-NO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Applied statistics I</a:t>
                      </a:r>
                      <a:endParaRPr lang="nb-NO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Substantive course </a:t>
                      </a:r>
                      <a:endParaRPr lang="nb-NO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52543627"/>
                  </a:ext>
                </a:extLst>
              </a:tr>
              <a:tr h="84395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</a:t>
                      </a:r>
                      <a:r>
                        <a:rPr lang="en-US" sz="1400" baseline="30000">
                          <a:effectLst/>
                        </a:rPr>
                        <a:t>nd</a:t>
                      </a:r>
                      <a:r>
                        <a:rPr lang="en-US" sz="1400">
                          <a:effectLst/>
                        </a:rPr>
                        <a:t> semester</a:t>
                      </a:r>
                      <a:endParaRPr lang="nb-NO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Substantive course / exchange</a:t>
                      </a:r>
                      <a:endParaRPr lang="nb-NO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Substantive course / </a:t>
                      </a:r>
                      <a:r>
                        <a:rPr lang="en-US" sz="1600" dirty="0" smtClean="0">
                          <a:effectLst/>
                        </a:rPr>
                        <a:t>exchange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nb-NO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Substantive course / exchange/Applied statistics II</a:t>
                      </a:r>
                      <a:endParaRPr lang="nb-NO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22761696"/>
                  </a:ext>
                </a:extLst>
              </a:tr>
              <a:tr h="196922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</a:t>
                      </a:r>
                      <a:r>
                        <a:rPr lang="en-US" sz="1400" baseline="30000">
                          <a:effectLst/>
                        </a:rPr>
                        <a:t>rd</a:t>
                      </a:r>
                      <a:r>
                        <a:rPr lang="en-US" sz="1400">
                          <a:effectLst/>
                        </a:rPr>
                        <a:t> semester</a:t>
                      </a:r>
                      <a:endParaRPr lang="nb-NO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600" dirty="0">
                          <a:effectLst/>
                        </a:rPr>
                        <a:t>Digital data collection in political science</a:t>
                      </a:r>
                      <a:endParaRPr lang="nb-NO" sz="1600" dirty="0">
                        <a:effectLst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600" dirty="0">
                          <a:effectLst/>
                        </a:rPr>
                        <a:t>Survey design and survey data in political science</a:t>
                      </a:r>
                      <a:endParaRPr lang="nb-NO" sz="1600" dirty="0">
                        <a:effectLst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600" dirty="0">
                          <a:effectLst/>
                        </a:rPr>
                        <a:t>Field research for political science </a:t>
                      </a:r>
                      <a:endParaRPr lang="en-US" sz="1600" dirty="0" smtClean="0">
                        <a:effectLst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endParaRPr lang="nb-NO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Designing and conducting a </a:t>
                      </a:r>
                      <a:r>
                        <a:rPr lang="en-US" sz="1600" dirty="0" smtClean="0">
                          <a:effectLst/>
                        </a:rPr>
                        <a:t>study: </a:t>
                      </a:r>
                      <a:r>
                        <a:rPr lang="en-US" sz="1600" dirty="0">
                          <a:effectLst/>
                        </a:rPr>
                        <a:t>quantitative and qualitative </a:t>
                      </a:r>
                      <a:r>
                        <a:rPr lang="en-US" sz="1600" dirty="0" smtClean="0">
                          <a:effectLst/>
                        </a:rPr>
                        <a:t>analysis*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en-US" sz="16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*Students</a:t>
                      </a:r>
                      <a:r>
                        <a:rPr lang="en-US" sz="1600" baseline="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select sub-courses/workshops, ends with a MA thesis research plan</a:t>
                      </a:r>
                      <a:endParaRPr lang="nb-NO" sz="16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Master thesis</a:t>
                      </a:r>
                      <a:endParaRPr lang="nb-NO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77651546"/>
                  </a:ext>
                </a:extLst>
              </a:tr>
              <a:tr h="37938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4</a:t>
                      </a:r>
                      <a:r>
                        <a:rPr lang="en-US" sz="1400" baseline="30000" dirty="0">
                          <a:effectLst/>
                        </a:rPr>
                        <a:t>th</a:t>
                      </a:r>
                      <a:r>
                        <a:rPr lang="en-US" sz="1400" dirty="0">
                          <a:effectLst/>
                        </a:rPr>
                        <a:t> semester</a:t>
                      </a:r>
                      <a:endParaRPr lang="nb-NO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Master thesis</a:t>
                      </a:r>
                      <a:endParaRPr lang="nb-NO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Master thesis</a:t>
                      </a:r>
                      <a:endParaRPr lang="nb-NO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Master thesis</a:t>
                      </a:r>
                      <a:endParaRPr lang="nb-NO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721677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448613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203</Words>
  <Application>Microsoft Office PowerPoint</Application>
  <PresentationFormat>Widescreen</PresentationFormat>
  <Paragraphs>54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Symbol</vt:lpstr>
      <vt:lpstr>Times New Roman</vt:lpstr>
      <vt:lpstr>Office Theme</vt:lpstr>
      <vt:lpstr>BA-programstruktur</vt:lpstr>
      <vt:lpstr>MA-programstruktur</vt:lpstr>
    </vt:vector>
  </TitlesOfParts>
  <Company>Universitetet i Oslo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Elin Haugsgjerd Allern</dc:creator>
  <cp:lastModifiedBy>Elin Haugsgjerd Allern</cp:lastModifiedBy>
  <cp:revision>4</cp:revision>
  <dcterms:created xsi:type="dcterms:W3CDTF">2020-12-09T20:56:52Z</dcterms:created>
  <dcterms:modified xsi:type="dcterms:W3CDTF">2020-12-09T21:27:58Z</dcterms:modified>
</cp:coreProperties>
</file>