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4"/>
  </p:sldMasterIdLst>
  <p:notesMasterIdLst>
    <p:notesMasterId r:id="rId12"/>
  </p:notesMasterIdLst>
  <p:sldIdLst>
    <p:sldId id="256" r:id="rId5"/>
    <p:sldId id="258" r:id="rId6"/>
    <p:sldId id="257" r:id="rId7"/>
    <p:sldId id="259" r:id="rId8"/>
    <p:sldId id="260" r:id="rId9"/>
    <p:sldId id="261" r:id="rId10"/>
    <p:sldId id="262" r:id="rId11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2F0B65-F66C-40E9-B5B1-56AE00034A03}" v="44" dt="2024-01-24T13:59:34.5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1439" autoAdjust="0"/>
  </p:normalViewPr>
  <p:slideViewPr>
    <p:cSldViewPr snapToGrid="0">
      <p:cViewPr varScale="1">
        <p:scale>
          <a:sx n="148" d="100"/>
          <a:sy n="148" d="100"/>
        </p:scale>
        <p:origin x="40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kant.uio.no\sv-svfak-felles\SV-personalfelles\Personalforvaltning%20ansatte\Frav&#230;r\Sykefrav&#230;r%20SV%20202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kant.uio.no\sv-svfak-felles\SV-personalfelles\Personalforvaltning%20ansatte\Frav&#230;r\Sykefrav&#230;r%20SV%20202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kant.uio.no\sv-svfak-felles\SV-personalfelles\Personalforvaltning%20ansatte\Frav&#230;r\Sykefrav&#230;r%20SV%202023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/>
              <a:t>Sykefravær SV 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0.26339461205602938"/>
          <c:y val="0.17183229094278435"/>
          <c:w val="0.68637669771528043"/>
          <c:h val="0.614716767075415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Kvinner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'Ark1'!$A$2:$A$5</c:f>
              <c:strCache>
                <c:ptCount val="4"/>
                <c:pt idx="0">
                  <c:v>Korttidsfravær 1-3 dg</c:v>
                </c:pt>
                <c:pt idx="1">
                  <c:v>Fravær 4-16 dg</c:v>
                </c:pt>
                <c:pt idx="2">
                  <c:v>Langtidsfravær</c:v>
                </c:pt>
                <c:pt idx="3">
                  <c:v>Totalt</c:v>
                </c:pt>
              </c:strCache>
            </c:strRef>
          </c:cat>
          <c:val>
            <c:numRef>
              <c:f>'Ark1'!$B$2:$B$5</c:f>
              <c:numCache>
                <c:formatCode>General</c:formatCode>
                <c:ptCount val="4"/>
                <c:pt idx="0">
                  <c:v>611</c:v>
                </c:pt>
                <c:pt idx="1">
                  <c:v>212</c:v>
                </c:pt>
                <c:pt idx="2">
                  <c:v>383</c:v>
                </c:pt>
                <c:pt idx="3">
                  <c:v>823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D7-4F35-9D56-F2EC0B939642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Menn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'Ark1'!$A$2:$A$5</c:f>
              <c:strCache>
                <c:ptCount val="4"/>
                <c:pt idx="0">
                  <c:v>Korttidsfravær 1-3 dg</c:v>
                </c:pt>
                <c:pt idx="1">
                  <c:v>Fravær 4-16 dg</c:v>
                </c:pt>
                <c:pt idx="2">
                  <c:v>Langtidsfravær</c:v>
                </c:pt>
                <c:pt idx="3">
                  <c:v>Totalt</c:v>
                </c:pt>
              </c:strCache>
            </c:strRef>
          </c:cat>
          <c:val>
            <c:numRef>
              <c:f>'Ark1'!$C$2:$C$5</c:f>
              <c:numCache>
                <c:formatCode>General</c:formatCode>
                <c:ptCount val="4"/>
                <c:pt idx="0">
                  <c:v>174</c:v>
                </c:pt>
                <c:pt idx="1">
                  <c:v>78</c:v>
                </c:pt>
                <c:pt idx="2">
                  <c:v>133</c:v>
                </c:pt>
                <c:pt idx="3">
                  <c:v>252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D7-4F35-9D56-F2EC0B939642}"/>
            </c:ext>
          </c:extLst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SV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'Ark1'!$A$2:$A$5</c:f>
              <c:strCache>
                <c:ptCount val="4"/>
                <c:pt idx="0">
                  <c:v>Korttidsfravær 1-3 dg</c:v>
                </c:pt>
                <c:pt idx="1">
                  <c:v>Fravær 4-16 dg</c:v>
                </c:pt>
                <c:pt idx="2">
                  <c:v>Langtidsfravær</c:v>
                </c:pt>
                <c:pt idx="3">
                  <c:v>Totalt</c:v>
                </c:pt>
              </c:strCache>
            </c:strRef>
          </c:cat>
          <c:val>
            <c:numRef>
              <c:f>'Ark1'!$D$2:$D$5</c:f>
              <c:numCache>
                <c:formatCode>General</c:formatCode>
                <c:ptCount val="4"/>
                <c:pt idx="0">
                  <c:v>785</c:v>
                </c:pt>
                <c:pt idx="1">
                  <c:v>290</c:v>
                </c:pt>
                <c:pt idx="2">
                  <c:v>516</c:v>
                </c:pt>
                <c:pt idx="3">
                  <c:v>1075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6D7-4F35-9D56-F2EC0B9396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109213823"/>
        <c:axId val="1212628495"/>
      </c:barChart>
      <c:catAx>
        <c:axId val="110921382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12628495"/>
        <c:crosses val="autoZero"/>
        <c:auto val="1"/>
        <c:lblAlgn val="ctr"/>
        <c:lblOffset val="100"/>
        <c:noMultiLvlLbl val="0"/>
      </c:catAx>
      <c:valAx>
        <c:axId val="121262849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092138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/>
              <a:t>Sykefravær per enhet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'Ark1'!$B$25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'Ark1'!$A$26:$A$33</c:f>
              <c:strCache>
                <c:ptCount val="8"/>
                <c:pt idx="0">
                  <c:v>Fak adm</c:v>
                </c:pt>
                <c:pt idx="1">
                  <c:v>ISV</c:v>
                </c:pt>
                <c:pt idx="2">
                  <c:v>TIK</c:v>
                </c:pt>
                <c:pt idx="3">
                  <c:v>Arena</c:v>
                </c:pt>
                <c:pt idx="4">
                  <c:v>ØI</c:v>
                </c:pt>
                <c:pt idx="5">
                  <c:v>PSI</c:v>
                </c:pt>
                <c:pt idx="6">
                  <c:v>ISS</c:v>
                </c:pt>
                <c:pt idx="7">
                  <c:v>SAI</c:v>
                </c:pt>
              </c:strCache>
            </c:strRef>
          </c:cat>
          <c:val>
            <c:numRef>
              <c:f>'Ark1'!$B$26:$B$33</c:f>
              <c:numCache>
                <c:formatCode>General</c:formatCode>
                <c:ptCount val="8"/>
                <c:pt idx="0">
                  <c:v>6</c:v>
                </c:pt>
                <c:pt idx="1">
                  <c:v>4.7</c:v>
                </c:pt>
                <c:pt idx="2">
                  <c:v>5.5</c:v>
                </c:pt>
                <c:pt idx="3">
                  <c:v>2</c:v>
                </c:pt>
                <c:pt idx="4">
                  <c:v>2.9</c:v>
                </c:pt>
                <c:pt idx="5">
                  <c:v>3.7</c:v>
                </c:pt>
                <c:pt idx="6">
                  <c:v>3.8</c:v>
                </c:pt>
                <c:pt idx="7">
                  <c:v>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76-4CA6-B556-D63525A72A49}"/>
            </c:ext>
          </c:extLst>
        </c:ser>
        <c:ser>
          <c:idx val="1"/>
          <c:order val="1"/>
          <c:tx>
            <c:strRef>
              <c:f>'Ark1'!$C$25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'Ark1'!$A$26:$A$33</c:f>
              <c:strCache>
                <c:ptCount val="8"/>
                <c:pt idx="0">
                  <c:v>Fak adm</c:v>
                </c:pt>
                <c:pt idx="1">
                  <c:v>ISV</c:v>
                </c:pt>
                <c:pt idx="2">
                  <c:v>TIK</c:v>
                </c:pt>
                <c:pt idx="3">
                  <c:v>Arena</c:v>
                </c:pt>
                <c:pt idx="4">
                  <c:v>ØI</c:v>
                </c:pt>
                <c:pt idx="5">
                  <c:v>PSI</c:v>
                </c:pt>
                <c:pt idx="6">
                  <c:v>ISS</c:v>
                </c:pt>
                <c:pt idx="7">
                  <c:v>SAI</c:v>
                </c:pt>
              </c:strCache>
            </c:strRef>
          </c:cat>
          <c:val>
            <c:numRef>
              <c:f>'Ark1'!$C$26:$C$33</c:f>
              <c:numCache>
                <c:formatCode>General</c:formatCode>
                <c:ptCount val="8"/>
                <c:pt idx="0">
                  <c:v>3.9</c:v>
                </c:pt>
                <c:pt idx="1">
                  <c:v>3.4</c:v>
                </c:pt>
                <c:pt idx="2">
                  <c:v>4.7</c:v>
                </c:pt>
                <c:pt idx="3">
                  <c:v>1.5</c:v>
                </c:pt>
                <c:pt idx="4">
                  <c:v>2.9</c:v>
                </c:pt>
                <c:pt idx="5">
                  <c:v>4.5</c:v>
                </c:pt>
                <c:pt idx="6">
                  <c:v>5</c:v>
                </c:pt>
                <c:pt idx="7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76-4CA6-B556-D63525A72A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61795119"/>
        <c:axId val="926798607"/>
      </c:barChart>
      <c:catAx>
        <c:axId val="16617951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26798607"/>
        <c:crosses val="autoZero"/>
        <c:auto val="1"/>
        <c:lblAlgn val="ctr"/>
        <c:lblOffset val="100"/>
        <c:noMultiLvlLbl val="0"/>
      </c:catAx>
      <c:valAx>
        <c:axId val="9267986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617951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/>
              <a:t>Sykefravær  2022-2023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'Ark1'!$B$45</c:f>
              <c:strCache>
                <c:ptCount val="1"/>
                <c:pt idx="0">
                  <c:v> sykefravær 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'Ark1'!$A$46:$A$48</c:f>
              <c:strCache>
                <c:ptCount val="3"/>
                <c:pt idx="0">
                  <c:v>Totalt</c:v>
                </c:pt>
                <c:pt idx="1">
                  <c:v>Postdok</c:v>
                </c:pt>
                <c:pt idx="2">
                  <c:v>Stipendiat</c:v>
                </c:pt>
              </c:strCache>
            </c:strRef>
          </c:cat>
          <c:val>
            <c:numRef>
              <c:f>'Ark1'!$B$46:$B$48</c:f>
              <c:numCache>
                <c:formatCode>General</c:formatCode>
                <c:ptCount val="3"/>
                <c:pt idx="0">
                  <c:v>4.18</c:v>
                </c:pt>
                <c:pt idx="1">
                  <c:v>3.88</c:v>
                </c:pt>
                <c:pt idx="2">
                  <c:v>6.44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34-4EDF-B536-571C176CCE37}"/>
            </c:ext>
          </c:extLst>
        </c:ser>
        <c:ser>
          <c:idx val="1"/>
          <c:order val="1"/>
          <c:tx>
            <c:strRef>
              <c:f>'Ark1'!$C$45</c:f>
              <c:strCache>
                <c:ptCount val="1"/>
                <c:pt idx="0">
                  <c:v>sykefravær 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'Ark1'!$A$46:$A$48</c:f>
              <c:strCache>
                <c:ptCount val="3"/>
                <c:pt idx="0">
                  <c:v>Totalt</c:v>
                </c:pt>
                <c:pt idx="1">
                  <c:v>Postdok</c:v>
                </c:pt>
                <c:pt idx="2">
                  <c:v>Stipendiat</c:v>
                </c:pt>
              </c:strCache>
            </c:strRef>
          </c:cat>
          <c:val>
            <c:numRef>
              <c:f>'Ark1'!$C$46:$C$48</c:f>
              <c:numCache>
                <c:formatCode>General</c:formatCode>
                <c:ptCount val="3"/>
                <c:pt idx="0">
                  <c:v>4.28</c:v>
                </c:pt>
                <c:pt idx="1">
                  <c:v>4.58</c:v>
                </c:pt>
                <c:pt idx="2">
                  <c:v>8.35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34-4EDF-B536-571C176CCE37}"/>
            </c:ext>
          </c:extLst>
        </c:ser>
        <c:ser>
          <c:idx val="2"/>
          <c:order val="2"/>
          <c:tx>
            <c:strRef>
              <c:f>'Ark1'!$D$45</c:f>
              <c:strCache>
                <c:ptCount val="1"/>
                <c:pt idx="0">
                  <c:v>legemeldt 2022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'Ark1'!$A$46:$A$48</c:f>
              <c:strCache>
                <c:ptCount val="3"/>
                <c:pt idx="0">
                  <c:v>Totalt</c:v>
                </c:pt>
                <c:pt idx="1">
                  <c:v>Postdok</c:v>
                </c:pt>
                <c:pt idx="2">
                  <c:v>Stipendiat</c:v>
                </c:pt>
              </c:strCache>
            </c:strRef>
          </c:cat>
          <c:val>
            <c:numRef>
              <c:f>'Ark1'!$D$46:$D$48</c:f>
              <c:numCache>
                <c:formatCode>General</c:formatCode>
                <c:ptCount val="3"/>
                <c:pt idx="0">
                  <c:v>3.32</c:v>
                </c:pt>
                <c:pt idx="1">
                  <c:v>3.18</c:v>
                </c:pt>
                <c:pt idx="2">
                  <c:v>6.44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834-4EDF-B536-571C176CCE37}"/>
            </c:ext>
          </c:extLst>
        </c:ser>
        <c:ser>
          <c:idx val="3"/>
          <c:order val="3"/>
          <c:tx>
            <c:strRef>
              <c:f>'Ark1'!$E$45</c:f>
              <c:strCache>
                <c:ptCount val="1"/>
                <c:pt idx="0">
                  <c:v>legemeldt fravær 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'Ark1'!$A$46:$A$48</c:f>
              <c:strCache>
                <c:ptCount val="3"/>
                <c:pt idx="0">
                  <c:v>Totalt</c:v>
                </c:pt>
                <c:pt idx="1">
                  <c:v>Postdok</c:v>
                </c:pt>
                <c:pt idx="2">
                  <c:v>Stipendiat</c:v>
                </c:pt>
              </c:strCache>
            </c:strRef>
          </c:cat>
          <c:val>
            <c:numRef>
              <c:f>'Ark1'!$E$46:$E$48</c:f>
              <c:numCache>
                <c:formatCode>General</c:formatCode>
                <c:ptCount val="3"/>
                <c:pt idx="0">
                  <c:v>3.32</c:v>
                </c:pt>
                <c:pt idx="1">
                  <c:v>3.71</c:v>
                </c:pt>
                <c:pt idx="2">
                  <c:v>6.97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834-4EDF-B536-571C176CCE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01707167"/>
        <c:axId val="1222637679"/>
      </c:barChart>
      <c:catAx>
        <c:axId val="11017071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22637679"/>
        <c:crosses val="autoZero"/>
        <c:auto val="1"/>
        <c:lblAlgn val="ctr"/>
        <c:lblOffset val="100"/>
        <c:noMultiLvlLbl val="0"/>
      </c:catAx>
      <c:valAx>
        <c:axId val="12226376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017071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F6499B-3A59-412A-BBF7-D1CF7A4D0655}" type="datetimeFigureOut">
              <a:rPr lang="en-US" smtClean="0"/>
              <a:t>1/24/2024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B3F0F0-A1B7-4DBA-B1E0-CAE2FED917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51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00A9578-3FB3-5892-D2D1-74FE2719D2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0110C673-3055-28A2-C7BB-50AA7A9F7E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E0E79F6-69D7-7D83-A468-018B85B93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1/24/2024</a:t>
            </a:fld>
            <a:endParaRPr lang="en-US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5743406-84E4-28D5-70B8-E1086BF30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4987963-3CEE-21D8-507D-0D4A8075E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084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5F918C8-1078-A8E8-B85E-BE0EE9356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57DE9086-54AA-3FE7-EA11-C849E1E5B1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26AEE5E-AF78-FDBE-3241-73FD0AEA7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1/24/2024</a:t>
            </a:fld>
            <a:endParaRPr lang="en-US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BC05F0C-EB88-5997-1824-29C000DC6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9D70060-003C-51B8-DDFE-B751874D1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908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3E6504D4-8C9A-D4C6-A35E-D458978F5C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C8DCA559-7D62-EB81-D757-CB3E297219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D59F512-ADF4-80EC-F724-39E5225A4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1/24/2024</a:t>
            </a:fld>
            <a:endParaRPr lang="en-US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8767714-81AE-8632-AD46-DF94E0497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BFB63BA-E82E-5662-FF91-34FD58AC4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1982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orside halv UiO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E962FF3-951D-4441-9C7D-501471E5888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7AED3548-5867-47BB-8575-A83E0A9CE3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6112" y="381854"/>
            <a:ext cx="5619582" cy="1116919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C827CE2-8409-4B09-A9E5-74716A2BA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2235878"/>
            <a:ext cx="5716962" cy="1796624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73782A73-0164-4D2C-BAD5-DF53C4F800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0C9865C8-230B-42BE-8B05-ECBF9A085ED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6371C43A-1652-4674-9385-53CBD321097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8" name="Date Placeholder 3">
            <a:extLst>
              <a:ext uri="{FF2B5EF4-FFF2-40B4-BE49-F238E27FC236}">
                <a16:creationId xmlns:a16="http://schemas.microsoft.com/office/drawing/2014/main" id="{A1654625-2F9D-43A8-9B19-A1501B2C4B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Text Placeholder 4" descr="UiO segl">
            <a:extLst>
              <a:ext uri="{FF2B5EF4-FFF2-40B4-BE49-F238E27FC236}">
                <a16:creationId xmlns:a16="http://schemas.microsoft.com/office/drawing/2014/main" id="{D397E638-588F-47C4-8318-DB30D79BCF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4" name="addin_colorbox" hidden="1">
            <a:extLst>
              <a:ext uri="{FF2B5EF4-FFF2-40B4-BE49-F238E27FC236}">
                <a16:creationId xmlns:a16="http://schemas.microsoft.com/office/drawing/2014/main" id="{B34046E2-E0A0-4315-9411-04EBA19D54DA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EB9E8B29-78FF-422D-B648-7D4F0D403082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918F58FB-9B03-413E-989C-AE087C74A791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16BC30A-E2A3-4BB3-8175-D14FBA97BB4A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189797EA-4203-48ED-9B9C-9481B1311A5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D3C84601-A4D0-4B48-876F-9DC17367A2A1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2" name="logo_hvit" descr="UiO Segl" hidden="1">
            <a:extLst>
              <a:ext uri="{FF2B5EF4-FFF2-40B4-BE49-F238E27FC236}">
                <a16:creationId xmlns:a16="http://schemas.microsoft.com/office/drawing/2014/main" id="{9312E79A-63CD-41D4-8EA6-B9BD7EBEEAD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3" name="logo_sort" descr="UiO Segl" hidden="1">
            <a:extLst>
              <a:ext uri="{FF2B5EF4-FFF2-40B4-BE49-F238E27FC236}">
                <a16:creationId xmlns:a16="http://schemas.microsoft.com/office/drawing/2014/main" id="{CCD2A0AF-6987-472B-AB0A-FE4E51B298B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4" name="addin_colorlist" hidden="1">
            <a:extLst>
              <a:ext uri="{FF2B5EF4-FFF2-40B4-BE49-F238E27FC236}">
                <a16:creationId xmlns:a16="http://schemas.microsoft.com/office/drawing/2014/main" id="{FD548E61-D022-4178-8722-46839AB856D2}"/>
              </a:ext>
            </a:extLst>
          </p:cNvPr>
          <p:cNvSpPr/>
          <p:nvPr userDrawn="1"/>
        </p:nvSpPr>
        <p:spPr>
          <a:xfrm>
            <a:off x="152400" y="-13141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333ACA-8377-46D1-9D90-73F9F4A0D07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9038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908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5E2B10D-32E9-6396-0D40-19E78C0AE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07F485D-DEBE-7B2D-B8D8-3B190F38BD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B41C800-68E7-6798-82C9-50F03A01F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1/24/2024</a:t>
            </a:fld>
            <a:endParaRPr lang="en-US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325F78B-060D-BB53-D696-1B4A71464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9F865B7-66AB-AB87-5E8D-1FFD4DA33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395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5A56044-3706-AFAF-E187-4C439EFC6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54C9F00-1AA8-05EA-BB18-17C0EFB270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CC80576-9050-5376-1AC3-1DB9FBCB1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1/24/2024</a:t>
            </a:fld>
            <a:endParaRPr lang="en-US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4DA00FB-CF67-D4A6-92F2-96849EFAE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9C12CBF-8D6B-1BE5-8D56-438336BB9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756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DB8F903-D2D7-061B-FB21-D1ECACA2B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9F2FC17-6614-99AC-C204-08BBC35A97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A195923-EAC3-1A85-8B31-71B496B3B5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586C138A-242D-8B4F-A0BF-7B446A898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1/24/2024</a:t>
            </a:fld>
            <a:endParaRPr lang="en-US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5EF1282F-12D5-28F0-85C2-C806A0F72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C9EC9EAA-C560-E029-9DC8-077DB5817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011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B3B1AA2-79AE-EFC1-4723-7430DC4AB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B353BAB-CA08-FDE2-65CC-BDC3DC049D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609F21B-B8AE-7739-A3AF-352D28F291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F6C2FBE8-B2BE-1625-068F-6E5434DEE6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D65D90C6-F745-FC75-C9C7-5DD20D0FB9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CC42F646-DAFC-9C99-64D2-435548FB4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1/24/2024</a:t>
            </a:fld>
            <a:endParaRPr lang="en-US" dirty="0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8C48FCD0-B2F4-B45A-93B6-2FF707B20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5FB44B25-4725-023B-5A8C-729903566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275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55C6971-23BF-07DA-F640-304DD12D0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541E39FE-487C-F477-C11C-91B0FB3CD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1/24/2024</a:t>
            </a:fld>
            <a:endParaRPr lang="en-US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E4924052-5EF8-64EF-4AC8-292402E09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BB2E920E-51AF-F1D2-70ED-CFA6D8E5F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82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00B33DD1-9D99-9C4B-29F5-7A55AEE6C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1/24/2024</a:t>
            </a:fld>
            <a:endParaRPr lang="en-US" dirty="0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897E5A7C-C308-9D6D-7FE6-D15201DE2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98F20DB-8FFA-CE6E-60D3-99E81F1FE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242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540F1E6-5DC1-F010-D7A0-DA8627841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5999A76-48E6-3CE8-E8FA-2D49EE78B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B27A9018-34A2-E649-273C-3B280F0F10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56AEFDF8-FBFD-748E-6E6C-39C47CEE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1/24/2024</a:t>
            </a:fld>
            <a:endParaRPr lang="en-US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90E9AC62-D0C3-64AF-ADDF-A1B74C324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870949D-6733-2969-86D9-42DD77281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002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38D76C2-41A2-1923-CAD6-5E7B5D62E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CF65B15F-2E60-C3AB-F454-7CB244E886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278C0C9C-BA63-3B5A-F127-840E558F68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D188BF7-6B39-E101-3BAD-E93AA07FB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1/24/2024</a:t>
            </a:fld>
            <a:endParaRPr lang="en-US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53CF880C-F7BC-4553-8552-C688D77B0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1AE315F-841B-228A-A07E-CD69213FC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351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E783E414-1947-9E67-C35E-303FE2569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09426C6-EACE-8CDA-03AF-C095240969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A8DB7B7-1CB3-671F-5911-6B54D482CD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43BDC-0553-40FA-A4DB-EDAAA606CFF6}" type="datetimeFigureOut">
              <a:rPr lang="en-US" smtClean="0"/>
              <a:t>1/24/2024</a:t>
            </a:fld>
            <a:endParaRPr lang="en-US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856D6E3-C331-8D5E-3DA7-D9210A33EA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E739FAA-FD1F-6A86-8436-52CD371504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AD569-83DD-4E5B-AF97-63825DE456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859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lassholder for bilde 11" descr="Lys på en rulle stol">
            <a:extLst>
              <a:ext uri="{FF2B5EF4-FFF2-40B4-BE49-F238E27FC236}">
                <a16:creationId xmlns:a16="http://schemas.microsoft.com/office/drawing/2014/main" id="{078E9043-F64E-DBF1-F6A1-FD7CB0B6910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5" r="20895"/>
          <a:stretch/>
        </p:blipFill>
        <p:spPr/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FB1FDE2-1F4A-4452-89C3-A90CC1E6845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2539" y="350221"/>
            <a:ext cx="5619582" cy="1116919"/>
          </a:xfrm>
        </p:spPr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B3568B4-8ED5-4C64-A13C-963B7C607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Sykefraværsrapport 2023</a:t>
            </a:r>
            <a:endParaRPr lang="en-GB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9FF4730-32FA-4CF2-AB6D-DE2BA72EBC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b-NO" dirty="0"/>
              <a:t>Jannicke Monsen	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088FD1F-16DC-448F-BA36-E839E4E79D6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dirty="0"/>
              <a:t>HR-</a:t>
            </a:r>
            <a:r>
              <a:rPr lang="en-GB" dirty="0" err="1"/>
              <a:t>leder</a:t>
            </a:r>
            <a:endParaRPr lang="en-GB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50870B-75F8-43E4-B278-8427474C7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26.01.2024</a:t>
            </a:r>
          </a:p>
        </p:txBody>
      </p:sp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B7A6897F-8F95-5302-B49F-257649B14D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1" name="Plassholder for tekst 10">
            <a:extLst>
              <a:ext uri="{FF2B5EF4-FFF2-40B4-BE49-F238E27FC236}">
                <a16:creationId xmlns:a16="http://schemas.microsoft.com/office/drawing/2014/main" id="{A17BA934-8816-490C-03BC-C1F7A356930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r>
              <a:rPr lang="en-GB" dirty="0"/>
              <a:t>Det </a:t>
            </a:r>
            <a:r>
              <a:rPr lang="en-GB" dirty="0" err="1"/>
              <a:t>samfunnsvitenskapelige</a:t>
            </a:r>
            <a:r>
              <a:rPr lang="en-GB" dirty="0"/>
              <a:t> </a:t>
            </a:r>
            <a:r>
              <a:rPr lang="en-GB" dirty="0" err="1"/>
              <a:t>fakultet</a:t>
            </a:r>
            <a:endParaRPr lang="en-GB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08401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46EEEAF-246D-D2CB-A877-399D31C09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Sykefraværsoversikt 2023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E4BD2FC-58E3-5E2A-F0E8-EF72CFE16C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dirty="0"/>
              <a:t>Tallene er basert på DFØ-rapport (innsikt)</a:t>
            </a:r>
          </a:p>
          <a:p>
            <a:r>
              <a:rPr lang="nb-NO" dirty="0"/>
              <a:t>Sykefraværet ved SV har økt fra 4,18% i 2022 til 4,28% i 2023. Denne økningen på 0,10% er tilsvarende økningen i egenmeldt sykefravær (0,95%). </a:t>
            </a:r>
          </a:p>
          <a:p>
            <a:r>
              <a:rPr lang="nb-NO" dirty="0"/>
              <a:t>Kvinner har høyere sykefravær enn menn; 5,74% sammenlignet med 2,98%. Menns sykefravær utgjør 26,2% av sykefraværet</a:t>
            </a:r>
          </a:p>
          <a:p>
            <a:r>
              <a:rPr lang="nb-NO" dirty="0"/>
              <a:t>Det har vært en </a:t>
            </a:r>
            <a:r>
              <a:rPr lang="nb-NO" dirty="0" err="1"/>
              <a:t>fraværsøkning</a:t>
            </a:r>
            <a:r>
              <a:rPr lang="nb-NO" dirty="0"/>
              <a:t> på </a:t>
            </a:r>
            <a:r>
              <a:rPr lang="nb-NO" dirty="0" err="1"/>
              <a:t>ca</a:t>
            </a:r>
            <a:r>
              <a:rPr lang="nb-NO" dirty="0"/>
              <a:t> 0,5% for begge kjønn sammenlignet med 2022 (5,24% og 2,49%)</a:t>
            </a:r>
          </a:p>
          <a:p>
            <a:endParaRPr lang="nb-NO" dirty="0"/>
          </a:p>
          <a:p>
            <a:r>
              <a:rPr lang="nb-NO" dirty="0"/>
              <a:t>Rapporten deler også opp fravær i korttidsfravær (1-3 dager), fravær innenfor arbeidsgiverperioden (4-16 dager) og langtidsfravær. 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60393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9">
            <a:extLst>
              <a:ext uri="{FF2B5EF4-FFF2-40B4-BE49-F238E27FC236}">
                <a16:creationId xmlns:a16="http://schemas.microsoft.com/office/drawing/2014/main" id="{AD82837F-61B0-37DB-5F0A-C812F68DC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Sykefravær SV 01.01 – 31.12.2023</a:t>
            </a:r>
          </a:p>
        </p:txBody>
      </p:sp>
      <p:graphicFrame>
        <p:nvGraphicFramePr>
          <p:cNvPr id="20" name="Plassholder for innhold 19">
            <a:extLst>
              <a:ext uri="{FF2B5EF4-FFF2-40B4-BE49-F238E27FC236}">
                <a16:creationId xmlns:a16="http://schemas.microsoft.com/office/drawing/2014/main" id="{29AE378A-71FA-388C-68BF-14C4CDDAC5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3704954"/>
              </p:ext>
            </p:extLst>
          </p:nvPr>
        </p:nvGraphicFramePr>
        <p:xfrm>
          <a:off x="7525585" y="2413057"/>
          <a:ext cx="3689349" cy="8709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37762">
                  <a:extLst>
                    <a:ext uri="{9D8B030D-6E8A-4147-A177-3AD203B41FA5}">
                      <a16:colId xmlns:a16="http://schemas.microsoft.com/office/drawing/2014/main" val="1926490270"/>
                    </a:ext>
                  </a:extLst>
                </a:gridCol>
                <a:gridCol w="750529">
                  <a:extLst>
                    <a:ext uri="{9D8B030D-6E8A-4147-A177-3AD203B41FA5}">
                      <a16:colId xmlns:a16="http://schemas.microsoft.com/office/drawing/2014/main" val="3270595536"/>
                    </a:ext>
                  </a:extLst>
                </a:gridCol>
                <a:gridCol w="750529">
                  <a:extLst>
                    <a:ext uri="{9D8B030D-6E8A-4147-A177-3AD203B41FA5}">
                      <a16:colId xmlns:a16="http://schemas.microsoft.com/office/drawing/2014/main" val="138823034"/>
                    </a:ext>
                  </a:extLst>
                </a:gridCol>
                <a:gridCol w="750529">
                  <a:extLst>
                    <a:ext uri="{9D8B030D-6E8A-4147-A177-3AD203B41FA5}">
                      <a16:colId xmlns:a16="http://schemas.microsoft.com/office/drawing/2014/main" val="56886208"/>
                    </a:ext>
                  </a:extLst>
                </a:gridCol>
              </a:tblGrid>
              <a:tr h="174186">
                <a:tc>
                  <a:txBody>
                    <a:bodyPr/>
                    <a:lstStyle/>
                    <a:p>
                      <a:pPr algn="l" fontAlgn="b"/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2" marR="9072" marT="90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>
                          <a:effectLst/>
                        </a:rPr>
                        <a:t>Kvinner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2" marR="9072" marT="90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>
                          <a:effectLst/>
                        </a:rPr>
                        <a:t>Menn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2" marR="9072" marT="90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>
                          <a:effectLst/>
                        </a:rPr>
                        <a:t>SV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2" marR="9072" marT="9072" marB="0" anchor="b"/>
                </a:tc>
                <a:extLst>
                  <a:ext uri="{0D108BD9-81ED-4DB2-BD59-A6C34878D82A}">
                    <a16:rowId xmlns:a16="http://schemas.microsoft.com/office/drawing/2014/main" val="2438924578"/>
                  </a:ext>
                </a:extLst>
              </a:tr>
              <a:tr h="174186"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>
                          <a:effectLst/>
                        </a:rPr>
                        <a:t>Korttidsfravær 1-3 dg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2" marR="9072" marT="90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u="none" strike="noStrike">
                          <a:effectLst/>
                        </a:rPr>
                        <a:t>611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2" marR="9072" marT="90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u="none" strike="noStrike">
                          <a:effectLst/>
                        </a:rPr>
                        <a:t>174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2" marR="9072" marT="90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u="none" strike="noStrike">
                          <a:effectLst/>
                        </a:rPr>
                        <a:t>785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2" marR="9072" marT="9072" marB="0" anchor="b"/>
                </a:tc>
                <a:extLst>
                  <a:ext uri="{0D108BD9-81ED-4DB2-BD59-A6C34878D82A}">
                    <a16:rowId xmlns:a16="http://schemas.microsoft.com/office/drawing/2014/main" val="4025431650"/>
                  </a:ext>
                </a:extLst>
              </a:tr>
              <a:tr h="174186"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 dirty="0">
                          <a:effectLst/>
                        </a:rPr>
                        <a:t>Fravær 4-16 dg</a:t>
                      </a:r>
                      <a:endParaRPr lang="nb-N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2" marR="9072" marT="90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u="none" strike="noStrike" dirty="0">
                          <a:effectLst/>
                        </a:rPr>
                        <a:t>212</a:t>
                      </a:r>
                      <a:endParaRPr lang="nb-N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2" marR="9072" marT="90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u="none" strike="noStrike">
                          <a:effectLst/>
                        </a:rPr>
                        <a:t>78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2" marR="9072" marT="90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u="none" strike="noStrike">
                          <a:effectLst/>
                        </a:rPr>
                        <a:t>290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2" marR="9072" marT="9072" marB="0" anchor="b"/>
                </a:tc>
                <a:extLst>
                  <a:ext uri="{0D108BD9-81ED-4DB2-BD59-A6C34878D82A}">
                    <a16:rowId xmlns:a16="http://schemas.microsoft.com/office/drawing/2014/main" val="2808307126"/>
                  </a:ext>
                </a:extLst>
              </a:tr>
              <a:tr h="174186"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>
                          <a:effectLst/>
                        </a:rPr>
                        <a:t>Langtidsfravær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2" marR="9072" marT="90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u="none" strike="noStrike">
                          <a:effectLst/>
                        </a:rPr>
                        <a:t>383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2" marR="9072" marT="90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u="none" strike="noStrike">
                          <a:effectLst/>
                        </a:rPr>
                        <a:t>133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2" marR="9072" marT="90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u="none" strike="noStrike">
                          <a:effectLst/>
                        </a:rPr>
                        <a:t>516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2" marR="9072" marT="9072" marB="0" anchor="b"/>
                </a:tc>
                <a:extLst>
                  <a:ext uri="{0D108BD9-81ED-4DB2-BD59-A6C34878D82A}">
                    <a16:rowId xmlns:a16="http://schemas.microsoft.com/office/drawing/2014/main" val="1960009380"/>
                  </a:ext>
                </a:extLst>
              </a:tr>
              <a:tr h="174186"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>
                          <a:effectLst/>
                        </a:rPr>
                        <a:t>Totalt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2" marR="9072" marT="90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u="none" strike="noStrike">
                          <a:effectLst/>
                        </a:rPr>
                        <a:t>823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2" marR="9072" marT="90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u="none" strike="noStrike">
                          <a:effectLst/>
                        </a:rPr>
                        <a:t>252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2" marR="9072" marT="90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u="none" strike="noStrike" dirty="0">
                          <a:effectLst/>
                        </a:rPr>
                        <a:t>1075</a:t>
                      </a:r>
                      <a:endParaRPr lang="nb-N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2" marR="9072" marT="9072" marB="0" anchor="b"/>
                </a:tc>
                <a:extLst>
                  <a:ext uri="{0D108BD9-81ED-4DB2-BD59-A6C34878D82A}">
                    <a16:rowId xmlns:a16="http://schemas.microsoft.com/office/drawing/2014/main" val="4037240193"/>
                  </a:ext>
                </a:extLst>
              </a:tr>
            </a:tbl>
          </a:graphicData>
        </a:graphic>
      </p:graphicFrame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82E72E55-DF47-4012-6343-76F97DCD67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4867497"/>
              </p:ext>
            </p:extLst>
          </p:nvPr>
        </p:nvGraphicFramePr>
        <p:xfrm>
          <a:off x="838200" y="1623473"/>
          <a:ext cx="6169401" cy="4287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86602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8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Plassholder for innhold 3">
            <a:extLst>
              <a:ext uri="{FF2B5EF4-FFF2-40B4-BE49-F238E27FC236}">
                <a16:creationId xmlns:a16="http://schemas.microsoft.com/office/drawing/2014/main" id="{E9986679-F56E-7AE4-4E2F-1C9EAD0B0E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2831754"/>
              </p:ext>
            </p:extLst>
          </p:nvPr>
        </p:nvGraphicFramePr>
        <p:xfrm>
          <a:off x="934792" y="1178674"/>
          <a:ext cx="10566042" cy="4500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59551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24C230D-4E68-DD89-EE50-F9CA71288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Kjønnsfordeling i sykefravær over tid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67D6B371-FDE2-5D4E-4B9D-E65628D5C9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9706" y="1825625"/>
            <a:ext cx="10292587" cy="4351338"/>
          </a:xfrm>
        </p:spPr>
      </p:pic>
    </p:spTree>
    <p:extLst>
      <p:ext uri="{BB962C8B-B14F-4D97-AF65-F5344CB8AC3E}">
        <p14:creationId xmlns:p14="http://schemas.microsoft.com/office/powerpoint/2010/main" val="2945678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C1768FE-44CE-B61D-0525-6EFD66958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Aldersfordeling sykefravær over tid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A0F0109A-2D94-4F42-389D-0AB1FAC75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7" y="1387475"/>
            <a:ext cx="11820525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571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24A3CB9-6B61-2D2C-98C6-A8983FA92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Sykefravær for </a:t>
            </a:r>
            <a:r>
              <a:rPr lang="nb-NO" dirty="0" err="1"/>
              <a:t>postdok</a:t>
            </a:r>
            <a:r>
              <a:rPr lang="nb-NO" dirty="0"/>
              <a:t> og stipendiater</a:t>
            </a:r>
          </a:p>
        </p:txBody>
      </p:sp>
      <p:graphicFrame>
        <p:nvGraphicFramePr>
          <p:cNvPr id="4" name="Plassholder for innhold 3">
            <a:extLst>
              <a:ext uri="{FF2B5EF4-FFF2-40B4-BE49-F238E27FC236}">
                <a16:creationId xmlns:a16="http://schemas.microsoft.com/office/drawing/2014/main" id="{CCA9AA15-BCAA-6C39-0F38-F32AF8C6DA1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819099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67E6E5B336A649A46C794A5B1656E2" ma:contentTypeVersion="6" ma:contentTypeDescription="Create a new document." ma:contentTypeScope="" ma:versionID="37959e7d501a7cd0dbdf854657979547">
  <xsd:schema xmlns:xsd="http://www.w3.org/2001/XMLSchema" xmlns:xs="http://www.w3.org/2001/XMLSchema" xmlns:p="http://schemas.microsoft.com/office/2006/metadata/properties" xmlns:ns2="7b56e83e-8d15-4a2f-bb65-29e2119eddbf" xmlns:ns3="0780ee21-7733-4938-ac71-659a1ae56f41" targetNamespace="http://schemas.microsoft.com/office/2006/metadata/properties" ma:root="true" ma:fieldsID="7b7b688abf901635ad49ab953e5c0278" ns2:_="" ns3:_="">
    <xsd:import namespace="7b56e83e-8d15-4a2f-bb65-29e2119eddbf"/>
    <xsd:import namespace="0780ee21-7733-4938-ac71-659a1ae56f4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56e83e-8d15-4a2f-bb65-29e2119edd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80ee21-7733-4938-ac71-659a1ae56f4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009D889-A95C-4971-9989-5D5E6B9C6752}">
  <ds:schemaRefs>
    <ds:schemaRef ds:uri="0780ee21-7733-4938-ac71-659a1ae56f41"/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7b56e83e-8d15-4a2f-bb65-29e2119eddbf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6E52520-81C8-4902-A25D-1E246B4CA1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b56e83e-8d15-4a2f-bb65-29e2119eddbf"/>
    <ds:schemaRef ds:uri="0780ee21-7733-4938-ac71-659a1ae56f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12B15F3-FFBD-494B-BD77-9A2D2881157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844</TotalTime>
  <Words>162</Words>
  <Application>Microsoft Office PowerPoint</Application>
  <PresentationFormat>Widescreen</PresentationFormat>
  <Paragraphs>38</Paragraphs>
  <Slides>7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Office-tema</vt:lpstr>
      <vt:lpstr>Sykefraværsrapport 2023</vt:lpstr>
      <vt:lpstr>Sykefraværsoversikt 2023</vt:lpstr>
      <vt:lpstr>Sykefravær SV 01.01 – 31.12.2023</vt:lpstr>
      <vt:lpstr>PowerPoint-presentasjon</vt:lpstr>
      <vt:lpstr>Kjønnsfordeling i sykefravær over tid</vt:lpstr>
      <vt:lpstr>Aldersfordeling sykefravær over tid</vt:lpstr>
      <vt:lpstr>Sykefravær for postdok og stipendiater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Hege Elisabeth Løvbak</dc:creator>
  <cp:lastModifiedBy>Jannicke Helen Monsen</cp:lastModifiedBy>
  <cp:revision>42</cp:revision>
  <dcterms:created xsi:type="dcterms:W3CDTF">2020-09-04T10:48:23Z</dcterms:created>
  <dcterms:modified xsi:type="dcterms:W3CDTF">2024-01-24T14:35:20Z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0x0101005C67E6E5B336A649A46C794A5B1656E2</vt:lpwstr>
  </property>
</Properties>
</file>