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294" r:id="rId4"/>
    <p:sldId id="298" r:id="rId5"/>
    <p:sldId id="314" r:id="rId6"/>
    <p:sldId id="315" r:id="rId7"/>
    <p:sldId id="316" r:id="rId8"/>
    <p:sldId id="317" r:id="rId9"/>
    <p:sldId id="299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34" autoAdjust="0"/>
  </p:normalViewPr>
  <p:slideViewPr>
    <p:cSldViewPr snapToGrid="0" snapToObjects="1">
      <p:cViewPr>
        <p:scale>
          <a:sx n="121" d="100"/>
          <a:sy n="121" d="100"/>
        </p:scale>
        <p:origin x="-13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A52D1-EA1A-714A-A492-DC580FE422E9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B9BF5-C794-4A4D-BC39-C89EA25AF88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73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B9BF5-C794-4A4D-BC39-C89EA25AF88A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Cliquez pour modifier le style des sous-titres du masque</a:t>
            </a:r>
            <a:endParaRPr lang="nb-N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Cliquez et modifiez le titre</a:t>
            </a:r>
            <a:endParaRPr lang="nb-NO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Cliquez pour modifier les styles du texte du masque</a:t>
            </a:r>
          </a:p>
          <a:p>
            <a:pPr lvl="1"/>
            <a:r>
              <a:rPr lang="nb-NO" smtClean="0"/>
              <a:t>Deuxième niveau</a:t>
            </a:r>
          </a:p>
          <a:p>
            <a:pPr lvl="2"/>
            <a:r>
              <a:rPr lang="nb-NO" smtClean="0"/>
              <a:t>Troisième niveau</a:t>
            </a:r>
          </a:p>
          <a:p>
            <a:pPr lvl="3"/>
            <a:r>
              <a:rPr lang="nb-NO" smtClean="0"/>
              <a:t>Quatrième niveau</a:t>
            </a:r>
          </a:p>
          <a:p>
            <a:pPr lvl="4"/>
            <a:r>
              <a:rPr lang="nb-NO" smtClean="0"/>
              <a:t>Cinquième niveau</a:t>
            </a:r>
            <a:endParaRPr lang="nb-N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FFF5-C395-4443-959F-E063B48422BB}" type="datetimeFigureOut">
              <a:rPr lang="fr-FR" smtClean="0"/>
              <a:pPr/>
              <a:t>11/02/2016</a:t>
            </a:fld>
            <a:endParaRPr lang="nb-N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DAD2-96EF-6447-95ED-946F894C48B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06363"/>
            <a:ext cx="7772400" cy="1507066"/>
          </a:xfrm>
        </p:spPr>
        <p:txBody>
          <a:bodyPr>
            <a:normAutofit/>
          </a:bodyPr>
          <a:lstStyle/>
          <a:p>
            <a:r>
              <a:rPr lang="nb-NO" sz="4800" dirty="0" smtClean="0">
                <a:solidFill>
                  <a:srgbClr val="FF0000"/>
                </a:solidFill>
              </a:rPr>
              <a:t>CUNP</a:t>
            </a:r>
            <a:endParaRPr lang="nb-NO" sz="48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6650" y="3369734"/>
            <a:ext cx="7136780" cy="2269066"/>
          </a:xfrm>
        </p:spPr>
        <p:txBody>
          <a:bodyPr/>
          <a:lstStyle/>
          <a:p>
            <a:r>
              <a:rPr lang="fr-FR" sz="1800" b="1" dirty="0" smtClean="0"/>
              <a:t>http://</a:t>
            </a:r>
            <a:r>
              <a:rPr lang="fr-FR" sz="1800" b="1" dirty="0" err="1" smtClean="0"/>
              <a:t>www.paris.uio.no</a:t>
            </a:r>
            <a:endParaRPr lang="fr-FR" sz="1800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Centre Universitaire de Norvège à Paris</a:t>
            </a:r>
          </a:p>
          <a:p>
            <a:endParaRPr lang="fr-FR" sz="1100" dirty="0" smtClean="0"/>
          </a:p>
          <a:p>
            <a:r>
              <a:rPr lang="fr-FR" sz="1600" b="1" dirty="0" err="1" smtClean="0">
                <a:solidFill>
                  <a:srgbClr val="FF0000"/>
                </a:solidFill>
              </a:rPr>
              <a:t>Det</a:t>
            </a:r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</a:rPr>
              <a:t>norske</a:t>
            </a:r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1600" b="1" dirty="0" err="1" smtClean="0">
                <a:solidFill>
                  <a:srgbClr val="FF0000"/>
                </a:solidFill>
              </a:rPr>
              <a:t>universitetsenter</a:t>
            </a:r>
            <a:r>
              <a:rPr lang="fr-FR" sz="1600" b="1" dirty="0" smtClean="0">
                <a:solidFill>
                  <a:srgbClr val="FF0000"/>
                </a:solidFill>
              </a:rPr>
              <a:t> i Paris</a:t>
            </a:r>
          </a:p>
          <a:p>
            <a:pPr algn="r"/>
            <a:r>
              <a:rPr lang="fr-FR" sz="1200" b="1" dirty="0" smtClean="0"/>
              <a:t>Bjarne </a:t>
            </a:r>
            <a:r>
              <a:rPr lang="fr-FR" sz="1200" b="1" dirty="0" err="1" smtClean="0"/>
              <a:t>Rogan</a:t>
            </a:r>
            <a:r>
              <a:rPr lang="fr-FR" sz="1200" b="1" dirty="0"/>
              <a:t>,</a:t>
            </a:r>
            <a:r>
              <a:rPr lang="fr-FR" sz="1200" b="1" dirty="0" smtClean="0"/>
              <a:t> Jan. 2016</a:t>
            </a:r>
          </a:p>
          <a:p>
            <a:pPr algn="l"/>
            <a:endParaRPr lang="nb-N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76746"/>
          </a:xfrm>
        </p:spPr>
        <p:txBody>
          <a:bodyPr>
            <a:normAutofit/>
          </a:bodyPr>
          <a:lstStyle/>
          <a:p>
            <a:r>
              <a:rPr lang="en-GB" sz="2800" b="1" dirty="0"/>
              <a:t>P</a:t>
            </a:r>
            <a:r>
              <a:rPr lang="en-GB" sz="2800" b="1" dirty="0" smtClean="0"/>
              <a:t>FN: Who we are and what we do</a:t>
            </a:r>
            <a:endParaRPr lang="en-GB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6425"/>
            <a:ext cx="8229600" cy="4509738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An international meeting-place  for Norwegian PhDs</a:t>
            </a:r>
          </a:p>
          <a:p>
            <a:r>
              <a:rPr lang="en-GB" sz="2400" dirty="0" smtClean="0"/>
              <a:t>17 years in Paris …</a:t>
            </a:r>
          </a:p>
          <a:p>
            <a:r>
              <a:rPr lang="en-GB" sz="2400" dirty="0" smtClean="0"/>
              <a:t>A joint venture of four universities: </a:t>
            </a:r>
            <a:r>
              <a:rPr lang="en-GB" sz="2400" dirty="0" err="1" smtClean="0"/>
              <a:t>UiO</a:t>
            </a:r>
            <a:r>
              <a:rPr lang="en-GB" sz="2400" dirty="0" smtClean="0"/>
              <a:t>, </a:t>
            </a:r>
            <a:r>
              <a:rPr lang="en-GB" sz="2400" dirty="0" err="1" smtClean="0"/>
              <a:t>UiB</a:t>
            </a:r>
            <a:r>
              <a:rPr lang="en-GB" sz="2400" dirty="0" smtClean="0"/>
              <a:t>, NTNU, </a:t>
            </a:r>
            <a:r>
              <a:rPr lang="en-GB" sz="2400" dirty="0" err="1" smtClean="0"/>
              <a:t>UiT</a:t>
            </a:r>
            <a:endParaRPr lang="en-GB" sz="2400" dirty="0" smtClean="0"/>
          </a:p>
          <a:p>
            <a:r>
              <a:rPr lang="en-GB" sz="2400" dirty="0" smtClean="0"/>
              <a:t>Internationalization …</a:t>
            </a:r>
          </a:p>
          <a:p>
            <a:r>
              <a:rPr lang="en-GB" sz="2400" dirty="0" smtClean="0"/>
              <a:t>… from bilateral to multilateral cooperation</a:t>
            </a:r>
          </a:p>
          <a:p>
            <a:r>
              <a:rPr lang="en-GB" sz="2400" dirty="0" smtClean="0"/>
              <a:t>Norwegian PhD programmes/Research schools</a:t>
            </a:r>
          </a:p>
          <a:p>
            <a:r>
              <a:rPr lang="en-GB" sz="2400" dirty="0" smtClean="0"/>
              <a:t>Scholarship grants</a:t>
            </a:r>
          </a:p>
          <a:p>
            <a:pPr lvl="1"/>
            <a:r>
              <a:rPr lang="en-GB" sz="2000" dirty="0" smtClean="0"/>
              <a:t>Young Norwegian scholars (PhDs and </a:t>
            </a:r>
            <a:r>
              <a:rPr lang="en-GB" sz="2000" dirty="0" err="1" smtClean="0"/>
              <a:t>PostDocs</a:t>
            </a:r>
            <a:r>
              <a:rPr lang="en-GB" sz="2000" dirty="0" smtClean="0"/>
              <a:t>) to France</a:t>
            </a:r>
          </a:p>
          <a:p>
            <a:pPr lvl="1"/>
            <a:r>
              <a:rPr lang="en-GB" sz="2000" dirty="0" smtClean="0"/>
              <a:t>French scholars to Norway (upon invitation)</a:t>
            </a:r>
          </a:p>
          <a:p>
            <a:pPr lvl="1"/>
            <a:r>
              <a:rPr lang="en-GB" sz="2000" dirty="0" smtClean="0"/>
              <a:t>Exchange of scholars programme (NFR – FMSH)</a:t>
            </a:r>
          </a:p>
          <a:p>
            <a:r>
              <a:rPr lang="en-GB" sz="2400" dirty="0" smtClean="0"/>
              <a:t>Research conferences and workshops</a:t>
            </a:r>
          </a:p>
          <a:p>
            <a:r>
              <a:rPr lang="en-GB" sz="2400" dirty="0" smtClean="0"/>
              <a:t>Other forms of assistance …</a:t>
            </a:r>
          </a:p>
          <a:p>
            <a:pPr lvl="1"/>
            <a:r>
              <a:rPr lang="en-GB" sz="2000" dirty="0" smtClean="0"/>
              <a:t>Lodging, work places, ID cards …</a:t>
            </a:r>
          </a:p>
          <a:p>
            <a:endParaRPr lang="nb-NO" sz="2400" dirty="0" smtClean="0"/>
          </a:p>
          <a:p>
            <a:pPr marL="0" indent="0">
              <a:buNone/>
            </a:pPr>
            <a:endParaRPr 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FN: Some key figures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nb-NO" sz="2400" dirty="0" smtClean="0"/>
              <a:t>– </a:t>
            </a:r>
            <a:r>
              <a:rPr lang="en-GB" sz="2400" dirty="0" smtClean="0"/>
              <a:t>	</a:t>
            </a:r>
            <a:r>
              <a:rPr lang="en-GB" sz="2000" dirty="0" smtClean="0"/>
              <a:t>Staff: 2 persons (1 researcher, 1 administrative)</a:t>
            </a:r>
          </a:p>
          <a:p>
            <a:pPr lvl="1"/>
            <a:r>
              <a:rPr lang="en-GB" sz="2000" dirty="0" smtClean="0"/>
              <a:t>Ca. 25 events per year</a:t>
            </a:r>
          </a:p>
          <a:p>
            <a:pPr lvl="2"/>
            <a:r>
              <a:rPr lang="en-GB" sz="1600" dirty="0"/>
              <a:t>8</a:t>
            </a:r>
            <a:r>
              <a:rPr lang="en-GB" sz="1600" dirty="0" smtClean="0"/>
              <a:t>-12 PhD courses</a:t>
            </a:r>
          </a:p>
          <a:p>
            <a:pPr lvl="2"/>
            <a:r>
              <a:rPr lang="en-GB" sz="1600" dirty="0" smtClean="0"/>
              <a:t>8-10 research seminars with PhD participation</a:t>
            </a:r>
          </a:p>
          <a:p>
            <a:pPr lvl="2"/>
            <a:r>
              <a:rPr lang="en-GB" sz="1600" dirty="0" smtClean="0"/>
              <a:t>Ca. 5 workshops or other reunions</a:t>
            </a:r>
          </a:p>
          <a:p>
            <a:pPr lvl="1"/>
            <a:r>
              <a:rPr lang="en-GB" sz="2000" dirty="0" smtClean="0"/>
              <a:t>Number of ECTS in PhD training: ca. 600</a:t>
            </a:r>
          </a:p>
          <a:p>
            <a:pPr lvl="1"/>
            <a:r>
              <a:rPr lang="en-GB" sz="2000" dirty="0" smtClean="0"/>
              <a:t>Ca. 500 researchers visit us yearly, from </a:t>
            </a:r>
            <a:r>
              <a:rPr lang="en-GB" sz="2000" dirty="0"/>
              <a:t>2</a:t>
            </a:r>
            <a:r>
              <a:rPr lang="en-GB" sz="2000" dirty="0" smtClean="0"/>
              <a:t> to 5 days </a:t>
            </a:r>
          </a:p>
          <a:p>
            <a:pPr lvl="1"/>
            <a:r>
              <a:rPr lang="en-GB" sz="2000" dirty="0" smtClean="0"/>
              <a:t>Ca. 10-15 PhD scholarships </a:t>
            </a:r>
            <a:r>
              <a:rPr lang="en-GB" sz="2000" dirty="0"/>
              <a:t>yearly for </a:t>
            </a:r>
            <a:r>
              <a:rPr lang="en-GB" sz="2000" dirty="0" smtClean="0"/>
              <a:t>Norwegians to France</a:t>
            </a:r>
          </a:p>
          <a:p>
            <a:pPr lvl="1"/>
            <a:r>
              <a:rPr lang="en-GB" sz="2000" dirty="0" smtClean="0"/>
              <a:t>Ca. 10-15 French scholars invited yearly to Norway</a:t>
            </a:r>
          </a:p>
          <a:p>
            <a:pPr lvl="1"/>
            <a:r>
              <a:rPr lang="en-GB" sz="2000" dirty="0"/>
              <a:t>5-6 NFR-</a:t>
            </a:r>
            <a:r>
              <a:rPr lang="en-GB" sz="2000" dirty="0" smtClean="0"/>
              <a:t>FMSH scholarships per year</a:t>
            </a:r>
          </a:p>
          <a:p>
            <a:pPr lvl="1"/>
            <a:r>
              <a:rPr lang="en-GB" sz="2000" dirty="0" smtClean="0"/>
              <a:t>Ca. 300 nights in our apartment for researchers</a:t>
            </a:r>
          </a:p>
          <a:p>
            <a:pPr lvl="1"/>
            <a:r>
              <a:rPr lang="en-GB" sz="2000" dirty="0" smtClean="0"/>
              <a:t>ID cards, apartments in Paris, work places,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9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CFN: </a:t>
            </a:r>
            <a:r>
              <a:rPr lang="nb-NO" sz="3200" dirty="0" err="1"/>
              <a:t>PhD</a:t>
            </a:r>
            <a:r>
              <a:rPr lang="nb-NO" sz="3200" dirty="0"/>
              <a:t> </a:t>
            </a:r>
            <a:r>
              <a:rPr lang="nb-NO" sz="3200" dirty="0" err="1" smtClean="0"/>
              <a:t>courses</a:t>
            </a:r>
            <a:r>
              <a:rPr lang="nb-NO" sz="3200" dirty="0" smtClean="0"/>
              <a:t> and Research seminars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381"/>
            <a:ext cx="8229600" cy="4093546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Focus on young scholars and internationalization</a:t>
            </a:r>
          </a:p>
          <a:p>
            <a:r>
              <a:rPr lang="en-GB" sz="2400" dirty="0" smtClean="0"/>
              <a:t>Strengthen the PhD training of the Norwegian universities</a:t>
            </a:r>
          </a:p>
          <a:p>
            <a:r>
              <a:rPr lang="en-GB" sz="2400" dirty="0" smtClean="0"/>
              <a:t>PhD courses for a single university/ national courses/ </a:t>
            </a:r>
            <a:r>
              <a:rPr lang="en-GB" sz="2400" dirty="0" err="1" smtClean="0"/>
              <a:t>nordic</a:t>
            </a:r>
            <a:r>
              <a:rPr lang="en-GB" sz="2400" dirty="0" smtClean="0"/>
              <a:t> courses, EU projects/programmes</a:t>
            </a:r>
          </a:p>
          <a:p>
            <a:r>
              <a:rPr lang="en-GB" sz="2400" dirty="0" smtClean="0"/>
              <a:t>Multinational participation (not only bilateral French-Norwegian)</a:t>
            </a:r>
          </a:p>
          <a:p>
            <a:r>
              <a:rPr lang="en-GB" sz="2400" dirty="0" smtClean="0"/>
              <a:t>English is our lingua franca</a:t>
            </a:r>
          </a:p>
          <a:p>
            <a:r>
              <a:rPr lang="en-GB" sz="2400" dirty="0" smtClean="0"/>
              <a:t>Volume: 10 – 50 participants</a:t>
            </a:r>
          </a:p>
          <a:p>
            <a:r>
              <a:rPr lang="en-GB" sz="2400" dirty="0" smtClean="0"/>
              <a:t>Length of courses: 2 – 5 days</a:t>
            </a:r>
          </a:p>
          <a:p>
            <a:r>
              <a:rPr lang="en-GB" sz="2400" dirty="0" smtClean="0"/>
              <a:t>Costs and financing … </a:t>
            </a:r>
          </a:p>
          <a:p>
            <a:r>
              <a:rPr lang="en-GB" sz="2400" dirty="0" smtClean="0"/>
              <a:t>Logistics and practical arrangements …</a:t>
            </a:r>
          </a:p>
          <a:p>
            <a:r>
              <a:rPr lang="en-GB" sz="2400" dirty="0" smtClean="0"/>
              <a:t>Social frames …</a:t>
            </a:r>
          </a:p>
          <a:p>
            <a:r>
              <a:rPr lang="en-GB" sz="2400" dirty="0" smtClean="0"/>
              <a:t>ECTS/Credits …</a:t>
            </a:r>
          </a:p>
          <a:p>
            <a:endParaRPr lang="nb-NO" dirty="0" smtClean="0"/>
          </a:p>
          <a:p>
            <a:endParaRPr lang="nb-NO" sz="3600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 err="1"/>
              <a:t>PhD</a:t>
            </a:r>
            <a:r>
              <a:rPr lang="nb-NO" sz="3200" b="1" dirty="0"/>
              <a:t>-kurs i 2015</a:t>
            </a:r>
            <a:r>
              <a:rPr lang="fr-FR" sz="3200" dirty="0"/>
              <a:t/>
            </a:r>
            <a:br>
              <a:rPr lang="fr-FR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026"/>
            <a:ext cx="8229600" cy="52481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b="1" dirty="0"/>
              <a:t>	 </a:t>
            </a:r>
            <a:endParaRPr lang="fr-FR" dirty="0"/>
          </a:p>
          <a:p>
            <a:pPr lvl="0"/>
            <a:r>
              <a:rPr lang="nb-NO" sz="3800" dirty="0" err="1" smtClean="0"/>
              <a:t>Fieldwork</a:t>
            </a:r>
            <a:r>
              <a:rPr lang="nb-NO" sz="3800" dirty="0" smtClean="0"/>
              <a:t> and </a:t>
            </a:r>
            <a:r>
              <a:rPr lang="nb-NO" sz="3800" dirty="0" err="1" smtClean="0"/>
              <a:t>the</a:t>
            </a:r>
            <a:r>
              <a:rPr lang="nb-NO" sz="3800" dirty="0" smtClean="0"/>
              <a:t> </a:t>
            </a:r>
            <a:r>
              <a:rPr lang="nb-NO" sz="3800" dirty="0" err="1"/>
              <a:t>H</a:t>
            </a:r>
            <a:r>
              <a:rPr lang="nb-NO" sz="3800" dirty="0" err="1" smtClean="0"/>
              <a:t>istory</a:t>
            </a:r>
            <a:r>
              <a:rPr lang="nb-NO" sz="3800" dirty="0" smtClean="0"/>
              <a:t> </a:t>
            </a:r>
            <a:r>
              <a:rPr lang="nb-NO" sz="3800" dirty="0" err="1"/>
              <a:t>of</a:t>
            </a:r>
            <a:r>
              <a:rPr lang="nb-NO" sz="3800" dirty="0"/>
              <a:t> </a:t>
            </a:r>
            <a:r>
              <a:rPr lang="nb-NO" sz="3800" dirty="0" err="1"/>
              <a:t>the</a:t>
            </a:r>
            <a:r>
              <a:rPr lang="nb-NO" sz="3800" dirty="0"/>
              <a:t> I</a:t>
            </a:r>
            <a:r>
              <a:rPr lang="nb-NO" sz="3800" dirty="0" smtClean="0"/>
              <a:t>nformant</a:t>
            </a:r>
            <a:r>
              <a:rPr lang="nb-NO" sz="3800" dirty="0"/>
              <a:t>. S. A. </a:t>
            </a:r>
            <a:r>
              <a:rPr lang="nb-NO" sz="3800" dirty="0" err="1" smtClean="0"/>
              <a:t>Naguib</a:t>
            </a:r>
            <a:r>
              <a:rPr lang="nb-NO" sz="3800" dirty="0" smtClean="0"/>
              <a:t> og J. Ødemark, HF</a:t>
            </a:r>
            <a:r>
              <a:rPr lang="nb-NO" sz="3800" dirty="0"/>
              <a:t>/UiO </a:t>
            </a:r>
            <a:endParaRPr lang="fr-FR" sz="3800" dirty="0"/>
          </a:p>
          <a:p>
            <a:pPr lvl="0"/>
            <a:r>
              <a:rPr lang="nb-NO" sz="3800" dirty="0"/>
              <a:t>The </a:t>
            </a:r>
            <a:r>
              <a:rPr lang="nb-NO" sz="3800" dirty="0" err="1"/>
              <a:t>Praxeological</a:t>
            </a:r>
            <a:r>
              <a:rPr lang="nb-NO" sz="3800" dirty="0"/>
              <a:t> </a:t>
            </a:r>
            <a:r>
              <a:rPr lang="nb-NO" sz="3800" dirty="0" err="1"/>
              <a:t>Tradition</a:t>
            </a:r>
            <a:r>
              <a:rPr lang="nb-NO" sz="3800" dirty="0"/>
              <a:t>. Med./UiB v. Karin Anna Petersen</a:t>
            </a:r>
            <a:endParaRPr lang="fr-FR" sz="3800" dirty="0"/>
          </a:p>
          <a:p>
            <a:pPr lvl="0"/>
            <a:r>
              <a:rPr lang="nb-NO" sz="3800" dirty="0" smtClean="0"/>
              <a:t>Museum </a:t>
            </a:r>
            <a:r>
              <a:rPr lang="nb-NO" sz="3800" dirty="0"/>
              <a:t>as Third Space. UiO v. Peter Bjerregaard/KHM og Brita Brenna/HF</a:t>
            </a:r>
            <a:endParaRPr lang="fr-FR" sz="3800" dirty="0"/>
          </a:p>
          <a:p>
            <a:pPr lvl="0"/>
            <a:r>
              <a:rPr lang="nb-NO" sz="3800" dirty="0" err="1" smtClean="0"/>
              <a:t>Studying</a:t>
            </a:r>
            <a:r>
              <a:rPr lang="nb-NO" sz="3800" dirty="0" smtClean="0"/>
              <a:t> Public Policy </a:t>
            </a:r>
            <a:r>
              <a:rPr lang="nb-NO" sz="3800" dirty="0" err="1" smtClean="0"/>
              <a:t>Implementation</a:t>
            </a:r>
            <a:r>
              <a:rPr lang="nb-NO" sz="3800" dirty="0" smtClean="0"/>
              <a:t> in an </a:t>
            </a:r>
            <a:r>
              <a:rPr lang="nb-NO" sz="3800" dirty="0" err="1" smtClean="0"/>
              <a:t>Era</a:t>
            </a:r>
            <a:r>
              <a:rPr lang="nb-NO" sz="3800" dirty="0" smtClean="0"/>
              <a:t> </a:t>
            </a:r>
            <a:r>
              <a:rPr lang="nb-NO" sz="3800" dirty="0" err="1" smtClean="0"/>
              <a:t>of</a:t>
            </a:r>
            <a:r>
              <a:rPr lang="nb-NO" sz="3800" dirty="0" smtClean="0"/>
              <a:t> </a:t>
            </a:r>
            <a:r>
              <a:rPr lang="nb-NO" sz="3800" dirty="0" err="1" smtClean="0"/>
              <a:t>Governance</a:t>
            </a:r>
            <a:r>
              <a:rPr lang="nb-NO" sz="3800" dirty="0" smtClean="0"/>
              <a:t>. </a:t>
            </a:r>
            <a:r>
              <a:rPr lang="nb-NO" sz="3800" dirty="0"/>
              <a:t>SV/UiB v. Harald Sætren</a:t>
            </a:r>
            <a:endParaRPr lang="fr-FR" sz="3800" dirty="0"/>
          </a:p>
          <a:p>
            <a:pPr lvl="0"/>
            <a:r>
              <a:rPr lang="en-US" sz="3800" i="1" dirty="0"/>
              <a:t>Lexical </a:t>
            </a:r>
            <a:r>
              <a:rPr lang="en-US" sz="3800" i="1" dirty="0" smtClean="0"/>
              <a:t>Aspect</a:t>
            </a:r>
            <a:r>
              <a:rPr lang="en-US" sz="3800" i="1" dirty="0"/>
              <a:t>: </a:t>
            </a:r>
            <a:r>
              <a:rPr lang="en-US" sz="3800" i="1" dirty="0" smtClean="0"/>
              <a:t>Methods</a:t>
            </a:r>
            <a:r>
              <a:rPr lang="en-US" sz="3800" i="1" dirty="0"/>
              <a:t>, </a:t>
            </a:r>
            <a:r>
              <a:rPr lang="en-US" sz="3800" i="1" dirty="0" smtClean="0"/>
              <a:t>Theories </a:t>
            </a:r>
            <a:r>
              <a:rPr lang="en-US" sz="3800" i="1" dirty="0"/>
              <a:t>and </a:t>
            </a:r>
            <a:r>
              <a:rPr lang="en-US" sz="3800" i="1" dirty="0" smtClean="0"/>
              <a:t>Applications</a:t>
            </a:r>
            <a:r>
              <a:rPr lang="en-US" sz="3800" dirty="0"/>
              <a:t>. HSL/</a:t>
            </a:r>
            <a:r>
              <a:rPr lang="en-US" sz="3800" dirty="0" err="1"/>
              <a:t>UiT</a:t>
            </a:r>
            <a:r>
              <a:rPr lang="en-US" sz="3800" dirty="0"/>
              <a:t> v. Antonio </a:t>
            </a:r>
            <a:r>
              <a:rPr lang="en-US" sz="3800" dirty="0" err="1"/>
              <a:t>Fabregas</a:t>
            </a:r>
            <a:endParaRPr lang="fr-FR" sz="3800" dirty="0"/>
          </a:p>
          <a:p>
            <a:pPr lvl="0"/>
            <a:r>
              <a:rPr lang="nb-NO" sz="3800" dirty="0"/>
              <a:t>The </a:t>
            </a:r>
            <a:r>
              <a:rPr lang="nb-NO" sz="3800" dirty="0" err="1"/>
              <a:t>Social</a:t>
            </a:r>
            <a:r>
              <a:rPr lang="nb-NO" sz="3800" dirty="0"/>
              <a:t> Dynamics </a:t>
            </a:r>
            <a:r>
              <a:rPr lang="nb-NO" sz="3800" dirty="0" err="1"/>
              <a:t>of</a:t>
            </a:r>
            <a:r>
              <a:rPr lang="nb-NO" sz="3800" dirty="0"/>
              <a:t> Technology (</a:t>
            </a:r>
            <a:r>
              <a:rPr lang="nb-NO" sz="3800" dirty="0" err="1"/>
              <a:t>Archaeology</a:t>
            </a:r>
            <a:r>
              <a:rPr lang="nb-NO" sz="3800" dirty="0"/>
              <a:t>). KHM/UiO v. Håkon Glørstad</a:t>
            </a:r>
            <a:endParaRPr lang="fr-FR" sz="3800" dirty="0"/>
          </a:p>
          <a:p>
            <a:pPr lvl="0"/>
            <a:r>
              <a:rPr lang="nb-NO" sz="3800" dirty="0"/>
              <a:t>European Summer School in Cultural Studies. HF/NTNU v/F. </a:t>
            </a:r>
            <a:r>
              <a:rPr lang="nb-NO" sz="3800" dirty="0" err="1"/>
              <a:t>Tygstrup</a:t>
            </a:r>
            <a:r>
              <a:rPr lang="nb-NO" sz="3800" dirty="0"/>
              <a:t> og K.O. </a:t>
            </a:r>
            <a:r>
              <a:rPr lang="nb-NO" sz="3800" dirty="0" smtClean="0"/>
              <a:t>Eliassen</a:t>
            </a:r>
          </a:p>
          <a:p>
            <a:r>
              <a:rPr lang="en-US" sz="4000" dirty="0" smtClean="0"/>
              <a:t>The Writing of History. </a:t>
            </a:r>
            <a:r>
              <a:rPr lang="en-US" sz="4000" dirty="0"/>
              <a:t>HF/UiO v/Veronique </a:t>
            </a:r>
            <a:r>
              <a:rPr lang="en-US" sz="4000" dirty="0" err="1" smtClean="0"/>
              <a:t>Pouillard</a:t>
            </a:r>
            <a:endParaRPr lang="fr-FR" sz="3800" dirty="0"/>
          </a:p>
          <a:p>
            <a:pPr lvl="0"/>
            <a:r>
              <a:rPr lang="en-GB" sz="3800" i="1" dirty="0" smtClean="0"/>
              <a:t>Institutions for Democracy? Parliaments, Parties and Interest Groups </a:t>
            </a:r>
            <a:r>
              <a:rPr lang="en-GB" sz="3800" i="1" dirty="0"/>
              <a:t>in a Comparative Perspective. </a:t>
            </a:r>
            <a:r>
              <a:rPr lang="en-GB" sz="3800" dirty="0"/>
              <a:t>SV/UiO v/Knut </a:t>
            </a:r>
            <a:r>
              <a:rPr lang="en-GB" sz="3800" dirty="0" err="1" smtClean="0"/>
              <a:t>Heidar</a:t>
            </a:r>
            <a:endParaRPr lang="en-GB" sz="3800" dirty="0" smtClean="0"/>
          </a:p>
          <a:p>
            <a:pPr lvl="0"/>
            <a:r>
              <a:rPr lang="en-GB" sz="3800" i="1" dirty="0" smtClean="0"/>
              <a:t>Political Feasibility Analysis</a:t>
            </a:r>
            <a:r>
              <a:rPr lang="en-GB" sz="3800" dirty="0" smtClean="0"/>
              <a:t>. SV/UiO v/</a:t>
            </a:r>
            <a:r>
              <a:rPr lang="en-GB" sz="3800" dirty="0" err="1" smtClean="0"/>
              <a:t>Arild</a:t>
            </a:r>
            <a:r>
              <a:rPr lang="en-GB" sz="3800" dirty="0" smtClean="0"/>
              <a:t> </a:t>
            </a:r>
            <a:r>
              <a:rPr lang="en-GB" sz="3800" dirty="0" err="1" smtClean="0"/>
              <a:t>Underdal</a:t>
            </a:r>
            <a:endParaRPr lang="fr-FR" sz="3800" dirty="0"/>
          </a:p>
          <a:p>
            <a:pPr lvl="0"/>
            <a:r>
              <a:rPr lang="nb-NO" sz="3800" i="1" dirty="0"/>
              <a:t>New Trends in </a:t>
            </a:r>
            <a:r>
              <a:rPr lang="nb-NO" sz="3800" i="1" dirty="0" err="1"/>
              <a:t>Sociology</a:t>
            </a:r>
            <a:r>
              <a:rPr lang="nb-NO" sz="3800" i="1" dirty="0"/>
              <a:t>. </a:t>
            </a:r>
            <a:r>
              <a:rPr lang="nb-NO" sz="3800" dirty="0"/>
              <a:t>SV/UiB v/Johs. Hjellbrekke og Olav Korsnes</a:t>
            </a:r>
            <a:endParaRPr lang="fr-FR" sz="3800" dirty="0"/>
          </a:p>
          <a:p>
            <a:r>
              <a:rPr lang="nb-NO" sz="3800" dirty="0" err="1" smtClean="0"/>
              <a:t>Literature</a:t>
            </a:r>
            <a:r>
              <a:rPr lang="nb-NO" sz="3800" dirty="0" smtClean="0"/>
              <a:t> and Memory. HF/UiO v/ Jacob Lothe</a:t>
            </a:r>
            <a:endParaRPr lang="fr-FR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38" y="209925"/>
            <a:ext cx="8229600" cy="112547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Seminars with</a:t>
            </a:r>
            <a:br>
              <a:rPr lang="en-US" sz="3600" b="1" dirty="0" smtClean="0"/>
            </a:br>
            <a:r>
              <a:rPr lang="en-US" sz="3600" b="1" dirty="0" smtClean="0"/>
              <a:t>PhD.</a:t>
            </a:r>
            <a:r>
              <a:rPr lang="en-US" sz="3600" b="1" dirty="0"/>
              <a:t> </a:t>
            </a:r>
            <a:r>
              <a:rPr lang="en-US" sz="3600" b="1" dirty="0" smtClean="0"/>
              <a:t>participation in </a:t>
            </a:r>
            <a:r>
              <a:rPr lang="en-US" sz="3600" b="1" dirty="0"/>
              <a:t>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i="1" dirty="0" smtClean="0"/>
              <a:t>Proportionality </a:t>
            </a:r>
            <a:r>
              <a:rPr lang="en-US" sz="1800" i="1" dirty="0"/>
              <a:t>in International Law</a:t>
            </a:r>
            <a:r>
              <a:rPr lang="en-US" sz="1800" dirty="0"/>
              <a:t>. </a:t>
            </a:r>
            <a:r>
              <a:rPr lang="en-US" sz="1800" dirty="0" err="1"/>
              <a:t>Juss</a:t>
            </a:r>
            <a:r>
              <a:rPr lang="en-US" sz="1800" dirty="0"/>
              <a:t>/</a:t>
            </a:r>
            <a:r>
              <a:rPr lang="en-US" sz="1800" dirty="0" err="1"/>
              <a:t>UiO</a:t>
            </a:r>
            <a:r>
              <a:rPr lang="en-US" sz="1800" dirty="0"/>
              <a:t> v/</a:t>
            </a:r>
            <a:r>
              <a:rPr lang="en-US" sz="1800" dirty="0" err="1"/>
              <a:t>Mads</a:t>
            </a:r>
            <a:r>
              <a:rPr lang="en-US" sz="1800" dirty="0"/>
              <a:t> </a:t>
            </a:r>
            <a:r>
              <a:rPr lang="en-US" sz="1800" dirty="0" err="1"/>
              <a:t>Andenæs</a:t>
            </a:r>
            <a:endParaRPr lang="en-US" sz="1800" dirty="0"/>
          </a:p>
          <a:p>
            <a:r>
              <a:rPr lang="en-US" sz="1800" i="1" dirty="0" smtClean="0"/>
              <a:t>Comment </a:t>
            </a:r>
            <a:r>
              <a:rPr lang="en-US" sz="1800" i="1" dirty="0"/>
              <a:t>vivre ensemble </a:t>
            </a:r>
            <a:r>
              <a:rPr lang="en-US" sz="1800" dirty="0"/>
              <a:t>(Roland Barthes). HF/</a:t>
            </a:r>
            <a:r>
              <a:rPr lang="en-US" sz="1800" dirty="0" err="1"/>
              <a:t>UiO</a:t>
            </a:r>
            <a:r>
              <a:rPr lang="en-US" sz="1800" dirty="0"/>
              <a:t> v/Knut </a:t>
            </a:r>
            <a:r>
              <a:rPr lang="en-US" sz="1800" dirty="0" err="1"/>
              <a:t>Stene</a:t>
            </a:r>
            <a:r>
              <a:rPr lang="en-US" sz="1800" dirty="0"/>
              <a:t>-Johansen</a:t>
            </a:r>
          </a:p>
          <a:p>
            <a:r>
              <a:rPr lang="en-US" sz="1800" i="1" dirty="0" smtClean="0"/>
              <a:t>The </a:t>
            </a:r>
            <a:r>
              <a:rPr lang="en-US" sz="1800" i="1" dirty="0"/>
              <a:t>Goddess and the King: </a:t>
            </a:r>
            <a:r>
              <a:rPr lang="en-US" sz="1800" i="1" dirty="0" err="1"/>
              <a:t>Navarātri</a:t>
            </a:r>
            <a:r>
              <a:rPr lang="en-US" sz="1800" i="1" dirty="0"/>
              <a:t> </a:t>
            </a:r>
            <a:r>
              <a:rPr lang="en-US" sz="1800" dirty="0"/>
              <a:t>… HF/UiO v/Ute </a:t>
            </a:r>
            <a:r>
              <a:rPr lang="en-US" sz="1800" dirty="0" err="1" smtClean="0"/>
              <a:t>Hüsken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i="1" dirty="0" smtClean="0"/>
              <a:t>Exploring </a:t>
            </a:r>
            <a:r>
              <a:rPr lang="en-US" sz="1800" i="1" dirty="0"/>
              <a:t>Texts, Media and Memory </a:t>
            </a:r>
            <a:r>
              <a:rPr lang="en-US" sz="1800" dirty="0"/>
              <a:t>(TAS III), Prof. Lars </a:t>
            </a:r>
            <a:r>
              <a:rPr lang="en-US" sz="1800" dirty="0" err="1"/>
              <a:t>Sætre</a:t>
            </a:r>
            <a:r>
              <a:rPr lang="en-US" sz="1800" dirty="0"/>
              <a:t>, HF/</a:t>
            </a:r>
            <a:r>
              <a:rPr lang="en-US" sz="1800" dirty="0" err="1"/>
              <a:t>UiB</a:t>
            </a:r>
            <a:endParaRPr lang="en-US" sz="1800" dirty="0"/>
          </a:p>
          <a:p>
            <a:r>
              <a:rPr lang="en-US" sz="1800" i="1" dirty="0" smtClean="0"/>
              <a:t>PFC</a:t>
            </a:r>
            <a:r>
              <a:rPr lang="en-US" sz="1800" i="1" dirty="0"/>
              <a:t>, La </a:t>
            </a:r>
            <a:r>
              <a:rPr lang="en-US" sz="1800" i="1" dirty="0" err="1"/>
              <a:t>phonologie</a:t>
            </a:r>
            <a:r>
              <a:rPr lang="en-US" sz="1800" i="1" dirty="0"/>
              <a:t> du </a:t>
            </a:r>
            <a:r>
              <a:rPr lang="en-US" sz="1800" i="1" dirty="0" err="1"/>
              <a:t>français</a:t>
            </a:r>
            <a:r>
              <a:rPr lang="en-US" sz="1800" i="1" dirty="0"/>
              <a:t> </a:t>
            </a:r>
            <a:r>
              <a:rPr lang="en-US" sz="1800" i="1" dirty="0" err="1"/>
              <a:t>contemporain</a:t>
            </a:r>
            <a:r>
              <a:rPr lang="en-US" sz="1800" i="1" dirty="0"/>
              <a:t>: Des </a:t>
            </a:r>
            <a:r>
              <a:rPr lang="en-US" sz="1800" i="1" dirty="0" err="1"/>
              <a:t>centres</a:t>
            </a:r>
            <a:r>
              <a:rPr lang="en-US" sz="1800" i="1" dirty="0"/>
              <a:t> aux </a:t>
            </a:r>
            <a:r>
              <a:rPr lang="en-US" sz="1800" i="1" dirty="0" err="1"/>
              <a:t>périphéries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 smtClean="0"/>
              <a:t>	Chantal </a:t>
            </a:r>
            <a:r>
              <a:rPr lang="en-US" sz="1800" dirty="0" err="1"/>
              <a:t>Lyche</a:t>
            </a:r>
            <a:r>
              <a:rPr lang="en-US" sz="1800" dirty="0"/>
              <a:t>, HF/</a:t>
            </a:r>
            <a:r>
              <a:rPr lang="en-US" sz="1800" dirty="0" err="1"/>
              <a:t>UiO</a:t>
            </a:r>
            <a:r>
              <a:rPr lang="en-US" sz="1800" dirty="0"/>
              <a:t>.</a:t>
            </a:r>
          </a:p>
          <a:p>
            <a:r>
              <a:rPr lang="en-US" sz="1800" i="1" dirty="0" smtClean="0"/>
              <a:t>IFPC</a:t>
            </a:r>
            <a:r>
              <a:rPr lang="en-US" sz="1800" i="1" dirty="0"/>
              <a:t>, </a:t>
            </a:r>
            <a:r>
              <a:rPr lang="en-US" sz="1800" i="1" dirty="0" err="1" smtClean="0"/>
              <a:t>Interphonologie</a:t>
            </a:r>
            <a:r>
              <a:rPr lang="en-US" sz="1800" i="1" dirty="0"/>
              <a:t>: Corpus, liaison, interpretation</a:t>
            </a:r>
            <a:r>
              <a:rPr lang="en-US" sz="1800" dirty="0"/>
              <a:t>. Chantal </a:t>
            </a:r>
            <a:r>
              <a:rPr lang="en-US" sz="1800" dirty="0" err="1"/>
              <a:t>Lyche</a:t>
            </a:r>
            <a:r>
              <a:rPr lang="en-US" sz="1800" dirty="0"/>
              <a:t>, HF/</a:t>
            </a:r>
            <a:r>
              <a:rPr lang="en-US" sz="1800" dirty="0" err="1"/>
              <a:t>UiO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7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 err="1" smtClean="0"/>
              <a:t>Other</a:t>
            </a:r>
            <a:r>
              <a:rPr lang="nb-NO" sz="3200" b="1" dirty="0" smtClean="0"/>
              <a:t> </a:t>
            </a:r>
            <a:r>
              <a:rPr lang="nb-NO" sz="3200" b="1" dirty="0" err="1" smtClean="0"/>
              <a:t>scholarly</a:t>
            </a:r>
            <a:r>
              <a:rPr lang="nb-NO" sz="3200" b="1" dirty="0" smtClean="0"/>
              <a:t> seminars in </a:t>
            </a:r>
            <a:r>
              <a:rPr lang="nb-NO" sz="3200" b="1" dirty="0"/>
              <a:t>2015</a:t>
            </a:r>
            <a:r>
              <a:rPr lang="fr-FR" sz="3200" dirty="0"/>
              <a:t/>
            </a:r>
            <a:br>
              <a:rPr lang="fr-FR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627"/>
            <a:ext cx="8229600" cy="5076537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lvl="0"/>
            <a:r>
              <a:rPr lang="nb-NO" sz="1800" i="1" dirty="0" err="1"/>
              <a:t>Merleau-Ponty</a:t>
            </a:r>
            <a:r>
              <a:rPr lang="nb-NO" sz="1800" i="1" dirty="0"/>
              <a:t> – </a:t>
            </a:r>
            <a:r>
              <a:rPr lang="nb-NO" sz="1800" i="1" dirty="0" err="1"/>
              <a:t>séminaire</a:t>
            </a:r>
            <a:r>
              <a:rPr lang="nb-NO" sz="1800" i="1" dirty="0"/>
              <a:t> de </a:t>
            </a:r>
            <a:r>
              <a:rPr lang="nb-NO" sz="1800" i="1" dirty="0" err="1"/>
              <a:t>lecture</a:t>
            </a:r>
            <a:r>
              <a:rPr lang="nb-NO" sz="1800" i="1" dirty="0"/>
              <a:t>. </a:t>
            </a:r>
            <a:r>
              <a:rPr lang="nb-NO" sz="1800" dirty="0"/>
              <a:t>HF, UiB v/Jon </a:t>
            </a:r>
            <a:r>
              <a:rPr lang="nb-NO" sz="1800" dirty="0" err="1"/>
              <a:t>Furholt</a:t>
            </a:r>
            <a:r>
              <a:rPr lang="nb-NO" sz="1800" dirty="0"/>
              <a:t>.</a:t>
            </a:r>
            <a:endParaRPr lang="fr-FR" sz="1800" dirty="0"/>
          </a:p>
          <a:p>
            <a:pPr lvl="0"/>
            <a:r>
              <a:rPr lang="nb-NO" sz="1800" i="1" dirty="0" err="1"/>
              <a:t>ColExcel</a:t>
            </a:r>
            <a:r>
              <a:rPr lang="nb-NO" sz="1800" i="1" dirty="0"/>
              <a:t>.</a:t>
            </a:r>
            <a:r>
              <a:rPr lang="nb-NO" sz="1800" dirty="0"/>
              <a:t> Project (</a:t>
            </a:r>
            <a:r>
              <a:rPr lang="nb-NO" sz="1800" dirty="0" err="1" smtClean="0"/>
              <a:t>Mediaeval</a:t>
            </a:r>
            <a:r>
              <a:rPr lang="nb-NO" sz="1800" dirty="0" smtClean="0"/>
              <a:t> </a:t>
            </a:r>
            <a:r>
              <a:rPr lang="nb-NO" sz="1800" dirty="0"/>
              <a:t>studies) </a:t>
            </a:r>
            <a:r>
              <a:rPr lang="nb-NO" sz="1800" dirty="0" smtClean="0"/>
              <a:t>v/</a:t>
            </a:r>
            <a:r>
              <a:rPr lang="nb-NO" sz="1800" dirty="0"/>
              <a:t> H.J. </a:t>
            </a:r>
            <a:r>
              <a:rPr lang="nb-NO" sz="1800" dirty="0" smtClean="0"/>
              <a:t>Orning,</a:t>
            </a:r>
            <a:r>
              <a:rPr lang="nb-NO" sz="1800" dirty="0"/>
              <a:t> HF/UIO</a:t>
            </a:r>
            <a:endParaRPr lang="fr-FR" sz="1800" dirty="0"/>
          </a:p>
          <a:p>
            <a:pPr lvl="0"/>
            <a:r>
              <a:rPr lang="nb-NO" sz="1800" i="1" dirty="0" err="1"/>
              <a:t>Assembling</a:t>
            </a:r>
            <a:r>
              <a:rPr lang="nb-NO" sz="1800" i="1" dirty="0"/>
              <a:t>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 smtClean="0"/>
              <a:t>Globa,l</a:t>
            </a:r>
            <a:r>
              <a:rPr lang="nb-NO" sz="1800" i="1" dirty="0" smtClean="0"/>
              <a:t> </a:t>
            </a:r>
            <a:r>
              <a:rPr lang="nb-NO" sz="1800" dirty="0" smtClean="0"/>
              <a:t>v/Anne Eriksen, HF/UiO</a:t>
            </a:r>
          </a:p>
          <a:p>
            <a:pPr lvl="0"/>
            <a:r>
              <a:rPr lang="nb-NO" sz="1800" i="1" dirty="0" err="1" smtClean="0"/>
              <a:t>Approches</a:t>
            </a:r>
            <a:r>
              <a:rPr lang="nb-NO" sz="1800" i="1" dirty="0" smtClean="0"/>
              <a:t> </a:t>
            </a:r>
            <a:r>
              <a:rPr lang="nb-NO" sz="1800" i="1" dirty="0" err="1" smtClean="0"/>
              <a:t>linguisticques</a:t>
            </a:r>
            <a:r>
              <a:rPr lang="nb-NO" sz="1800" i="1" dirty="0" smtClean="0"/>
              <a:t> de </a:t>
            </a:r>
            <a:r>
              <a:rPr lang="nb-NO" sz="1800" i="1" dirty="0" err="1" smtClean="0"/>
              <a:t>corpus</a:t>
            </a:r>
            <a:r>
              <a:rPr lang="nb-NO" sz="1800" i="1" dirty="0" smtClean="0"/>
              <a:t> </a:t>
            </a:r>
            <a:r>
              <a:rPr lang="nb-NO" sz="1800" i="1" dirty="0" err="1" smtClean="0"/>
              <a:t>littéraires</a:t>
            </a:r>
            <a:r>
              <a:rPr lang="nb-NO" sz="1800" i="1" dirty="0" smtClean="0"/>
              <a:t> v/ </a:t>
            </a:r>
            <a:r>
              <a:rPr lang="nb-NO" sz="1800" i="1" dirty="0" err="1"/>
              <a:t>A</a:t>
            </a:r>
            <a:r>
              <a:rPr lang="nb-NO" sz="1800" i="1" dirty="0" err="1" smtClean="0"/>
              <a:t>nje</a:t>
            </a:r>
            <a:r>
              <a:rPr lang="nb-NO" sz="1800" i="1" dirty="0" smtClean="0"/>
              <a:t> Muller Gjesdal </a:t>
            </a:r>
            <a:r>
              <a:rPr lang="nb-NO" sz="1800" i="1" dirty="0" err="1" smtClean="0"/>
              <a:t>HHiB</a:t>
            </a:r>
            <a:endParaRPr lang="nb-NO" sz="1800" i="1" dirty="0" smtClean="0"/>
          </a:p>
          <a:p>
            <a:pPr lvl="0"/>
            <a:r>
              <a:rPr lang="nb-NO" sz="1800" i="1" dirty="0" smtClean="0"/>
              <a:t>Copyright </a:t>
            </a:r>
            <a:r>
              <a:rPr lang="nb-NO" sz="1800" i="1" dirty="0" err="1" smtClean="0"/>
              <a:t>politics</a:t>
            </a:r>
            <a:r>
              <a:rPr lang="nb-NO" sz="1800" i="1" dirty="0" smtClean="0"/>
              <a:t>/EU v/prof. Tore </a:t>
            </a:r>
            <a:r>
              <a:rPr lang="nb-NO" sz="1800" i="1" dirty="0" err="1" smtClean="0"/>
              <a:t>Slaatta</a:t>
            </a:r>
            <a:r>
              <a:rPr lang="nb-NO" sz="1800" i="1" dirty="0" smtClean="0"/>
              <a:t>, HF UiO</a:t>
            </a:r>
          </a:p>
          <a:p>
            <a:pPr lvl="0"/>
            <a:r>
              <a:rPr lang="nb-NO" sz="1800" i="1" dirty="0" smtClean="0"/>
              <a:t>Post-Colonial and </a:t>
            </a:r>
            <a:r>
              <a:rPr lang="nb-NO" sz="1800" i="1" dirty="0" err="1"/>
              <a:t>I</a:t>
            </a:r>
            <a:r>
              <a:rPr lang="nb-NO" sz="1800" i="1" dirty="0" err="1" smtClean="0"/>
              <a:t>ndigenous</a:t>
            </a:r>
            <a:r>
              <a:rPr lang="nb-NO" sz="1800" i="1" dirty="0" smtClean="0"/>
              <a:t> </a:t>
            </a:r>
            <a:r>
              <a:rPr lang="nb-NO" sz="1800" i="1" dirty="0" err="1"/>
              <a:t>P</a:t>
            </a:r>
            <a:r>
              <a:rPr lang="nb-NO" sz="1800" i="1" dirty="0" err="1" smtClean="0"/>
              <a:t>hotography</a:t>
            </a:r>
            <a:r>
              <a:rPr lang="nb-NO" sz="1800" i="1" dirty="0" smtClean="0"/>
              <a:t> </a:t>
            </a:r>
            <a:r>
              <a:rPr lang="nb-NO" sz="1800" i="1" dirty="0"/>
              <a:t>S</a:t>
            </a:r>
            <a:r>
              <a:rPr lang="nb-NO" sz="1800" i="1" dirty="0" smtClean="0"/>
              <a:t>tudies, </a:t>
            </a:r>
            <a:r>
              <a:rPr lang="nb-NO" sz="1800" dirty="0" smtClean="0"/>
              <a:t>v/Sigrid Lien, HF/UiB</a:t>
            </a:r>
          </a:p>
          <a:p>
            <a:pPr lvl="0"/>
            <a:r>
              <a:rPr lang="nb-NO" sz="1800" i="1" dirty="0" smtClean="0"/>
              <a:t>North and South in </a:t>
            </a:r>
            <a:r>
              <a:rPr lang="nb-NO" sz="1800" i="1" dirty="0" err="1" smtClean="0"/>
              <a:t>contemporary</a:t>
            </a:r>
            <a:r>
              <a:rPr lang="nb-NO" sz="1800" i="1" dirty="0" smtClean="0"/>
              <a:t> European </a:t>
            </a:r>
            <a:r>
              <a:rPr lang="nb-NO" sz="1800" i="1" dirty="0" err="1" smtClean="0"/>
              <a:t>political</a:t>
            </a:r>
            <a:r>
              <a:rPr lang="nb-NO" sz="1800" i="1" dirty="0" smtClean="0"/>
              <a:t> and </a:t>
            </a:r>
            <a:r>
              <a:rPr lang="nb-NO" sz="1800" i="1" dirty="0" err="1" smtClean="0"/>
              <a:t>intellectual</a:t>
            </a:r>
            <a:r>
              <a:rPr lang="nb-NO" sz="1800" i="1" dirty="0" smtClean="0"/>
              <a:t> </a:t>
            </a:r>
            <a:r>
              <a:rPr lang="nb-NO" sz="1800" i="1" dirty="0" err="1" smtClean="0"/>
              <a:t>Mindscape</a:t>
            </a:r>
            <a:r>
              <a:rPr lang="nb-NO" sz="1800" i="1" dirty="0" smtClean="0"/>
              <a:t>, </a:t>
            </a:r>
            <a:r>
              <a:rPr lang="nb-NO" sz="1800" dirty="0" smtClean="0"/>
              <a:t>v/Gro Bjørnerud Mo, HF/UiO</a:t>
            </a:r>
          </a:p>
          <a:p>
            <a:pPr lvl="0"/>
            <a:r>
              <a:rPr lang="nb-NO" sz="1800" i="1" dirty="0" err="1" smtClean="0"/>
              <a:t>Semiotique</a:t>
            </a:r>
            <a:r>
              <a:rPr lang="nb-NO" sz="1800" i="1" dirty="0" smtClean="0"/>
              <a:t> et </a:t>
            </a:r>
            <a:r>
              <a:rPr lang="nb-NO" sz="1800" i="1" dirty="0" err="1" smtClean="0"/>
              <a:t>sciences</a:t>
            </a:r>
            <a:r>
              <a:rPr lang="nb-NO" sz="1800" i="1" dirty="0" smtClean="0"/>
              <a:t> de la </a:t>
            </a:r>
            <a:r>
              <a:rPr lang="nb-NO" sz="1800" i="1" dirty="0" err="1" smtClean="0"/>
              <a:t>culture</a:t>
            </a:r>
            <a:r>
              <a:rPr lang="nb-NO" sz="1800" i="1" dirty="0" smtClean="0"/>
              <a:t>, </a:t>
            </a:r>
            <a:r>
              <a:rPr lang="nb-NO" sz="1800" dirty="0" smtClean="0"/>
              <a:t>v/Arild </a:t>
            </a:r>
            <a:r>
              <a:rPr lang="nb-NO" sz="1800" dirty="0" err="1" smtClean="0"/>
              <a:t>Utaker</a:t>
            </a:r>
            <a:r>
              <a:rPr lang="nb-NO" sz="1800" dirty="0" smtClean="0"/>
              <a:t>, HF/UiB</a:t>
            </a:r>
          </a:p>
          <a:p>
            <a:pPr lvl="0"/>
            <a:r>
              <a:rPr lang="nb-NO" sz="1800" i="1" dirty="0" err="1" smtClean="0"/>
              <a:t>Arctis</a:t>
            </a:r>
            <a:r>
              <a:rPr lang="nb-NO" sz="1800" i="1" dirty="0" smtClean="0"/>
              <a:t> and </a:t>
            </a:r>
            <a:r>
              <a:rPr lang="nb-NO" sz="1800" i="1" dirty="0" err="1" smtClean="0"/>
              <a:t>Climate</a:t>
            </a:r>
            <a:r>
              <a:rPr lang="nb-NO" sz="1800" i="1" dirty="0" smtClean="0"/>
              <a:t>, </a:t>
            </a:r>
            <a:r>
              <a:rPr lang="nb-NO" sz="1800" dirty="0" smtClean="0"/>
              <a:t>Side-</a:t>
            </a:r>
            <a:r>
              <a:rPr lang="nb-NO" sz="1800" dirty="0" err="1" smtClean="0"/>
              <a:t>event</a:t>
            </a:r>
            <a:r>
              <a:rPr lang="nb-NO" sz="1800" dirty="0" smtClean="0"/>
              <a:t> to COP21,</a:t>
            </a:r>
            <a:r>
              <a:rPr lang="nb-NO" sz="1800" i="1" dirty="0" smtClean="0"/>
              <a:t> </a:t>
            </a:r>
            <a:r>
              <a:rPr lang="nb-NO" sz="1800" dirty="0" smtClean="0"/>
              <a:t>v/Anne Huseby, UiT</a:t>
            </a:r>
          </a:p>
          <a:p>
            <a:pPr lvl="0"/>
            <a:r>
              <a:rPr lang="nb-NO" sz="1800" i="1" dirty="0" smtClean="0"/>
              <a:t>Art </a:t>
            </a:r>
            <a:r>
              <a:rPr lang="nb-NO" sz="1800" i="1" dirty="0" err="1" smtClean="0"/>
              <a:t>history</a:t>
            </a:r>
            <a:r>
              <a:rPr lang="nb-NO" sz="1800" i="1" dirty="0" smtClean="0"/>
              <a:t> </a:t>
            </a:r>
            <a:r>
              <a:rPr lang="nb-NO" sz="1800" i="1" dirty="0" err="1" smtClean="0"/>
              <a:t>excursion</a:t>
            </a:r>
            <a:r>
              <a:rPr lang="nb-NO" sz="1800" i="1" dirty="0" smtClean="0"/>
              <a:t>, </a:t>
            </a:r>
            <a:r>
              <a:rPr lang="nb-NO" sz="1800" dirty="0" smtClean="0"/>
              <a:t>v/Bente Larsen, HF/UiO</a:t>
            </a:r>
          </a:p>
          <a:p>
            <a:pPr lvl="0"/>
            <a:r>
              <a:rPr lang="nb-NO" sz="1800" dirty="0" smtClean="0"/>
              <a:t>+ et par-tre administrative seminarer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15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59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Preliminary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2016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6500"/>
            <a:ext cx="8229600" cy="47196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7 PhD courses</a:t>
            </a:r>
          </a:p>
          <a:p>
            <a:pPr lvl="1"/>
            <a:r>
              <a:rPr lang="en-US" sz="1800" dirty="0" smtClean="0"/>
              <a:t>Sociology; Political science; Literature and media; Literature and anthropology</a:t>
            </a:r>
            <a:r>
              <a:rPr lang="en-US" sz="1800" dirty="0"/>
              <a:t>;</a:t>
            </a:r>
            <a:r>
              <a:rPr lang="en-US" sz="1800" dirty="0" smtClean="0"/>
              <a:t> </a:t>
            </a:r>
            <a:r>
              <a:rPr lang="en-US" sz="1800" dirty="0"/>
              <a:t>H</a:t>
            </a:r>
            <a:r>
              <a:rPr lang="en-US" sz="1800" dirty="0" smtClean="0"/>
              <a:t>ealth care; History</a:t>
            </a:r>
            <a:r>
              <a:rPr lang="en-US" sz="1800" dirty="0"/>
              <a:t> </a:t>
            </a:r>
            <a:r>
              <a:rPr lang="en-US" sz="1800" dirty="0" smtClean="0"/>
              <a:t># Social Sciences; Medicine &amp; Society.</a:t>
            </a:r>
          </a:p>
          <a:p>
            <a:r>
              <a:rPr lang="en-US" sz="2400" dirty="0" smtClean="0"/>
              <a:t>Ca. 15 Research conferences (with PhDs)</a:t>
            </a:r>
          </a:p>
          <a:p>
            <a:pPr lvl="1"/>
            <a:r>
              <a:rPr lang="en-US" sz="1800" dirty="0" smtClean="0"/>
              <a:t>Comparative politics; Governance, administration &amp; politics; Medical imaging; International law; Philosophy; Ageing; Images and narratives; Gastronomy; Courts of justice during occupations; Comparative literature; The Nordic model; Phonology; Visual culture; Musicology; …</a:t>
            </a:r>
          </a:p>
          <a:p>
            <a:r>
              <a:rPr lang="en-US" sz="2400" dirty="0"/>
              <a:t>5</a:t>
            </a:r>
            <a:r>
              <a:rPr lang="en-US" sz="2400" dirty="0" smtClean="0"/>
              <a:t> Workshops and other reunions</a:t>
            </a:r>
          </a:p>
          <a:p>
            <a:r>
              <a:rPr lang="en-US" sz="2400" dirty="0" smtClean="0"/>
              <a:t>10–12 scholarly grants for PhDs to France</a:t>
            </a:r>
          </a:p>
          <a:p>
            <a:r>
              <a:rPr lang="en-US" sz="2400" dirty="0" smtClean="0"/>
              <a:t>10–12 grants for French researchers to Norway</a:t>
            </a:r>
          </a:p>
          <a:p>
            <a:r>
              <a:rPr lang="en-US" sz="2400" dirty="0" smtClean="0"/>
              <a:t>Exchange of French and Norwegian researchers (NFR–FMSH)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1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CUNP’s location in Paris</a:t>
            </a:r>
            <a:br>
              <a:rPr lang="en-US" sz="3200" dirty="0" smtClean="0"/>
            </a:br>
            <a:r>
              <a:rPr lang="en-US" sz="3200" dirty="0" smtClean="0"/>
              <a:t>Hosting institutions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397"/>
            <a:ext cx="8229600" cy="4282477"/>
          </a:xfrm>
        </p:spPr>
        <p:txBody>
          <a:bodyPr>
            <a:normAutofit/>
          </a:bodyPr>
          <a:lstStyle/>
          <a:p>
            <a:r>
              <a:rPr lang="fr-FR" sz="2400" dirty="0" smtClean="0"/>
              <a:t>Fondation </a:t>
            </a:r>
            <a:r>
              <a:rPr lang="fr-FR" sz="2400" dirty="0"/>
              <a:t>Maison des Sciences de l’Homme </a:t>
            </a:r>
            <a:r>
              <a:rPr lang="nb-NO" sz="2400" dirty="0"/>
              <a:t>(</a:t>
            </a:r>
            <a:r>
              <a:rPr lang="nb-NO" sz="2400" dirty="0" smtClean="0"/>
              <a:t>FMSH 1963–)</a:t>
            </a:r>
          </a:p>
          <a:p>
            <a:pPr lvl="1"/>
            <a:r>
              <a:rPr lang="en-GB" sz="1900" dirty="0" smtClean="0"/>
              <a:t>An illustrious academic institution, a cluster of ca. 30 centres</a:t>
            </a:r>
          </a:p>
          <a:p>
            <a:r>
              <a:rPr lang="en-GB" sz="2400" dirty="0" smtClean="0"/>
              <a:t>After 50 years: Restructuration</a:t>
            </a:r>
          </a:p>
          <a:p>
            <a:pPr lvl="1"/>
            <a:r>
              <a:rPr lang="fr-FR" sz="1900" dirty="0" smtClean="0"/>
              <a:t>Pôles</a:t>
            </a:r>
          </a:p>
          <a:p>
            <a:pPr lvl="2"/>
            <a:r>
              <a:rPr lang="fr-FR" sz="1600" dirty="0" smtClean="0"/>
              <a:t>Coopération &amp; Mobilité (… CUNP)</a:t>
            </a:r>
          </a:p>
          <a:p>
            <a:pPr lvl="2"/>
            <a:r>
              <a:rPr lang="fr-FR" sz="1600" dirty="0" smtClean="0"/>
              <a:t>Projets innovants (Programmes thématiques, programmes d’incubation)</a:t>
            </a:r>
          </a:p>
          <a:p>
            <a:pPr lvl="2"/>
            <a:r>
              <a:rPr lang="fr-FR" sz="1600" dirty="0" smtClean="0"/>
              <a:t>Diffusion etc.</a:t>
            </a:r>
          </a:p>
          <a:p>
            <a:pPr lvl="1"/>
            <a:r>
              <a:rPr lang="fr-FR" sz="1900" dirty="0" smtClean="0"/>
              <a:t>Institut des Etudes Avancées (IEA)</a:t>
            </a:r>
          </a:p>
          <a:p>
            <a:pPr lvl="1"/>
            <a:r>
              <a:rPr lang="fr-FR" sz="1900" dirty="0" smtClean="0"/>
              <a:t>Collège d’Etudes Mondiales (CEM)</a:t>
            </a:r>
          </a:p>
          <a:p>
            <a:r>
              <a:rPr lang="fr-FR" sz="2400" dirty="0" smtClean="0"/>
              <a:t>École des Hautes Etudes en Sciences Sociales (EHESS)</a:t>
            </a:r>
          </a:p>
          <a:p>
            <a:r>
              <a:rPr lang="nb-NO" sz="2400" dirty="0" smtClean="0"/>
              <a:t>… </a:t>
            </a:r>
            <a:r>
              <a:rPr lang="en-GB" sz="2400" dirty="0" smtClean="0"/>
              <a:t>and in the midst of this academic paradise</a:t>
            </a:r>
            <a:r>
              <a:rPr lang="nb-NO" sz="2400" dirty="0" smtClean="0"/>
              <a:t>: CUNP </a:t>
            </a:r>
            <a:r>
              <a:rPr lang="is-IS" sz="2400" dirty="0" smtClean="0"/>
              <a:t>…</a:t>
            </a:r>
            <a:endParaRPr lang="nb-NO" sz="2400" dirty="0"/>
          </a:p>
          <a:p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31476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486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CUNP</vt:lpstr>
      <vt:lpstr>PFN: Who we are and what we do</vt:lpstr>
      <vt:lpstr>PFN: Some key figures</vt:lpstr>
      <vt:lpstr>CFN: PhD courses and Research seminars</vt:lpstr>
      <vt:lpstr>PhD-kurs i 2015 </vt:lpstr>
      <vt:lpstr>Seminars with PhD. participation in 2015 </vt:lpstr>
      <vt:lpstr>Other scholarly seminars in 2015 </vt:lpstr>
      <vt:lpstr>Preliminary programme 2016</vt:lpstr>
      <vt:lpstr>CUNP’s location in Paris Hosting institutions</vt:lpstr>
    </vt:vector>
  </TitlesOfParts>
  <Company>CFN/FMSH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Fransk Akademia i bevegelse</dc:title>
  <dc:creator>sri admin</dc:creator>
  <cp:lastModifiedBy>Cecilie Wingerei Lilleheil</cp:lastModifiedBy>
  <cp:revision>311</cp:revision>
  <cp:lastPrinted>2012-08-29T07:21:55Z</cp:lastPrinted>
  <dcterms:created xsi:type="dcterms:W3CDTF">2013-09-24T10:43:54Z</dcterms:created>
  <dcterms:modified xsi:type="dcterms:W3CDTF">2016-02-11T14:54:23Z</dcterms:modified>
</cp:coreProperties>
</file>