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0" r:id="rId4"/>
    <p:sldId id="284" r:id="rId5"/>
    <p:sldId id="261" r:id="rId6"/>
    <p:sldId id="262" r:id="rId7"/>
    <p:sldId id="281" r:id="rId8"/>
    <p:sldId id="283" r:id="rId9"/>
    <p:sldId id="282" r:id="rId10"/>
    <p:sldId id="263" r:id="rId11"/>
    <p:sldId id="266" r:id="rId12"/>
    <p:sldId id="280" r:id="rId13"/>
    <p:sldId id="291" r:id="rId14"/>
    <p:sldId id="292" r:id="rId15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0D02FF-8437-384C-B1D2-CF410267011F}" type="datetime1">
              <a:rPr lang="nb-NO"/>
              <a:pPr>
                <a:defRPr/>
              </a:pPr>
              <a:t>15.02.2016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B0E9BC-4CC7-7846-BDDA-082C9C5045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1403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1230F3-56A7-7247-B667-6C01B91D808B}" type="datetime1">
              <a:rPr lang="nb-NO"/>
              <a:pPr>
                <a:defRPr/>
              </a:pPr>
              <a:t>15.02.2016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7AC4DD-A093-CC43-8AFA-57D1BEAB84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1224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01000" y="6248400"/>
            <a:ext cx="685800" cy="457200"/>
          </a:xfrm>
          <a:prstGeom prst="rect">
            <a:avLst/>
          </a:prstGeom>
        </p:spPr>
        <p:txBody>
          <a:bodyPr/>
          <a:lstStyle/>
          <a:p>
            <a:fld id="{9CDA3E66-3FCC-4ECC-AD6C-39B1B840D80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232" y="1556978"/>
            <a:ext cx="8207537" cy="4680453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80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46233-5306-4745-BC63-0A664B690A6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36B7F2-8102-4441-9381-F6B5634DD3D3}" type="datetime1">
              <a:rPr lang="nb-NO"/>
              <a:pPr>
                <a:defRPr/>
              </a:pPr>
              <a:t>15.02.2016</a:t>
            </a:fld>
            <a:endParaRPr lang="nb-NO" dirty="0"/>
          </a:p>
        </p:txBody>
      </p:sp>
      <p:pic>
        <p:nvPicPr>
          <p:cNvPr id="1031" name="Picture 12" descr="UiO_SV_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228600"/>
            <a:ext cx="39846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Seksjon for forskning og kommunikasjon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>
          <a:xfrm>
            <a:off x="1295400" y="3048000"/>
            <a:ext cx="7315200" cy="2757264"/>
          </a:xfrm>
        </p:spPr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Presentasjon for Programråd for Ph.d.-programmet 11. februar 2016</a:t>
            </a:r>
          </a:p>
          <a:p>
            <a:pPr eaLnBrk="1" hangingPunct="1"/>
            <a:endParaRPr lang="nb-NO" dirty="0" smtClean="0">
              <a:latin typeface="Arial" charset="0"/>
              <a:ea typeface="Arial" charset="0"/>
              <a:cs typeface="Arial" charset="0"/>
            </a:endParaRPr>
          </a:p>
          <a:p>
            <a:pPr algn="r" eaLnBrk="1" hangingPunct="1"/>
            <a:endParaRPr lang="nb-NO" sz="2000" dirty="0" smtClean="0">
              <a:latin typeface="Arial" charset="0"/>
              <a:ea typeface="Arial" charset="0"/>
              <a:cs typeface="Arial" charset="0"/>
            </a:endParaRPr>
          </a:p>
          <a:p>
            <a:pPr algn="r" eaLnBrk="1" hangingPunct="1"/>
            <a:r>
              <a:rPr lang="nb-NO" sz="2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Johannes Elgvin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Bidra med </a:t>
            </a:r>
            <a:r>
              <a:rPr lang="nb-NO" sz="2800" dirty="0" smtClean="0"/>
              <a:t>lederstøtte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Kommunikasjonsråd til ledelsen, forskere og </a:t>
            </a:r>
            <a:r>
              <a:rPr lang="nb-NO" sz="2400" dirty="0" smtClean="0"/>
              <a:t>enhetene (medietrening, pressehåndtering</a:t>
            </a:r>
            <a:r>
              <a:rPr lang="nb-NO" sz="2400" dirty="0"/>
              <a:t>)</a:t>
            </a:r>
            <a:endParaRPr lang="nb-NO" sz="2400" dirty="0" smtClean="0"/>
          </a:p>
          <a:p>
            <a:r>
              <a:rPr lang="nb-NO" sz="2400" dirty="0" smtClean="0"/>
              <a:t>Holde ledelsen oppdatert om aktuelle saker ved fakultetet</a:t>
            </a:r>
          </a:p>
          <a:p>
            <a:r>
              <a:rPr lang="nb-NO" sz="2400" dirty="0" smtClean="0"/>
              <a:t>Kriser/ negativ omtale</a:t>
            </a:r>
          </a:p>
          <a:p>
            <a:r>
              <a:rPr lang="nb-NO" sz="2400" dirty="0" smtClean="0"/>
              <a:t>Saksforberedelser</a:t>
            </a:r>
          </a:p>
          <a:p>
            <a:r>
              <a:rPr lang="nb-NO" sz="2400" dirty="0" smtClean="0"/>
              <a:t>Utvikle gode og oppdaterte presentasjoner av fakultetet på norsk og engelsk</a:t>
            </a:r>
            <a:endParaRPr lang="nb-NO" sz="2400" dirty="0"/>
          </a:p>
          <a:p>
            <a:endParaRPr lang="nb-NO" sz="1800" dirty="0" smtClean="0"/>
          </a:p>
          <a:p>
            <a:endParaRPr lang="nb-NO" sz="1800" dirty="0"/>
          </a:p>
          <a:p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34478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framover – kommunikasjonsarbeid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400" dirty="0"/>
              <a:t>Utarbeide en kommunikasjonsstrategi for </a:t>
            </a:r>
            <a:r>
              <a:rPr lang="nb-NO" sz="2400" dirty="0" smtClean="0"/>
              <a:t>SV</a:t>
            </a:r>
          </a:p>
          <a:p>
            <a:r>
              <a:rPr lang="nb-NO" sz="2400" dirty="0" smtClean="0"/>
              <a:t>Foreløpig: forskningsnyheter </a:t>
            </a:r>
            <a:r>
              <a:rPr lang="nb-NO" sz="2400" dirty="0"/>
              <a:t>om toppforskningen prioriteres</a:t>
            </a:r>
          </a:p>
          <a:p>
            <a:r>
              <a:rPr lang="nb-NO" sz="2400" dirty="0" smtClean="0"/>
              <a:t>Et utvalg forskere som vi fokuserer på og utvikler en pakkeløsning for</a:t>
            </a:r>
            <a:r>
              <a:rPr lang="nb-NO" sz="2400" smtClean="0"/>
              <a:t>:  filmer</a:t>
            </a:r>
            <a:r>
              <a:rPr lang="nb-NO" sz="2400" dirty="0" smtClean="0"/>
              <a:t>, bilder forskningsnyheter, presentasjonssider, prosjektsider, sosiale medier, innsalg til mediene og UiOs kanaler</a:t>
            </a:r>
          </a:p>
          <a:p>
            <a:r>
              <a:rPr lang="nb-NO" sz="2400" dirty="0"/>
              <a:t>Formidlingsprogram for utvalgte </a:t>
            </a:r>
            <a:r>
              <a:rPr lang="nb-NO" sz="2400" dirty="0" smtClean="0"/>
              <a:t>forskere: tilbud </a:t>
            </a:r>
            <a:r>
              <a:rPr lang="nb-NO" sz="2400" dirty="0"/>
              <a:t>om  skolering i kommunikasjon og </a:t>
            </a:r>
            <a:r>
              <a:rPr lang="nb-NO" sz="2400" dirty="0" smtClean="0"/>
              <a:t>medietrening, </a:t>
            </a:r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72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framover - forskerstøtte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256112"/>
          </a:xfrm>
        </p:spPr>
        <p:txBody>
          <a:bodyPr/>
          <a:lstStyle/>
          <a:p>
            <a:r>
              <a:rPr lang="nb-NO" sz="2000" dirty="0" smtClean="0"/>
              <a:t>Hvordan legge til rette for økt inntjening fra EU?: Hva skal fakultetet satse på? Koordinatorprosjekt, partnerprosjekt, ERC-prosjekt, Marie S. Curie-prosjekt (press fra sentralt om også koordinatorprosjekt)</a:t>
            </a:r>
            <a:endParaRPr lang="nb-NO" sz="2000" dirty="0"/>
          </a:p>
          <a:p>
            <a:r>
              <a:rPr lang="nb-NO" sz="2000" dirty="0" smtClean="0"/>
              <a:t>Økonomiske incentiver ved SV som virkemiddel – hvordan sikre at de treffer riktig? </a:t>
            </a:r>
          </a:p>
          <a:p>
            <a:r>
              <a:rPr lang="nb-NO" sz="2000" dirty="0" smtClean="0"/>
              <a:t>Fungerer UiOs sentrale incentiver for SV?</a:t>
            </a:r>
          </a:p>
          <a:p>
            <a:r>
              <a:rPr lang="nb-NO" sz="2000" dirty="0" smtClean="0"/>
              <a:t>Legge til rette for bedre søknadsstøtte. Målet er søknadsteam</a:t>
            </a:r>
            <a:r>
              <a:rPr lang="nb-NO" sz="2000" dirty="0"/>
              <a:t>: forskningsadministrator, prosjektøkonom, personal, kommunikasjon, </a:t>
            </a:r>
            <a:r>
              <a:rPr lang="nb-NO" sz="2000" dirty="0" smtClean="0"/>
              <a:t>nettredaktør, prosjektleder når nødvendig</a:t>
            </a:r>
          </a:p>
          <a:p>
            <a:r>
              <a:rPr lang="nb-NO" sz="2000" dirty="0"/>
              <a:t>Legge til rette for god drift av prosjekter: samarbeid mellom forskningskonsulenter, prosjektøkonomer (spesialområder),  bilagsøkonomer og personal</a:t>
            </a:r>
          </a:p>
          <a:p>
            <a:endParaRPr lang="nb-NO" sz="2000" dirty="0"/>
          </a:p>
          <a:p>
            <a:endParaRPr lang="nb-NO" sz="2400" dirty="0" smtClean="0"/>
          </a:p>
          <a:p>
            <a:endParaRPr lang="nb-NO" sz="2400" dirty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24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samfunnsvitenskap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Fakultetet holdt et møte torsdag 4. februar om forskningsinfrastruktur og </a:t>
            </a:r>
            <a:r>
              <a:rPr lang="nb-NO" sz="2000" dirty="0" smtClean="0"/>
              <a:t>digital </a:t>
            </a:r>
            <a:r>
              <a:rPr lang="nb-NO" sz="2000" dirty="0"/>
              <a:t>samfunnsvitenskap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 smtClean="0"/>
          </a:p>
          <a:p>
            <a:r>
              <a:rPr lang="nb-NO" sz="2000" dirty="0" smtClean="0"/>
              <a:t>Mål: Å </a:t>
            </a:r>
            <a:r>
              <a:rPr lang="nb-NO" sz="2000" dirty="0"/>
              <a:t>bygge opp et solid miljø for digital samfunnsvitenskap som blant annet har enkel tilgang til den digitale infrastrukturen som trengs</a:t>
            </a:r>
            <a:r>
              <a:rPr lang="nb-NO" sz="2000" dirty="0" smtClean="0"/>
              <a:t>.</a:t>
            </a:r>
          </a:p>
          <a:p>
            <a:endParaRPr lang="nb-NO" sz="2000" dirty="0" smtClean="0"/>
          </a:p>
          <a:p>
            <a:r>
              <a:rPr lang="nb-NO" sz="2000" dirty="0"/>
              <a:t>Kortsiktig </a:t>
            </a:r>
            <a:r>
              <a:rPr lang="nb-NO" sz="2000" dirty="0" smtClean="0"/>
              <a:t>mål: Flere </a:t>
            </a:r>
            <a:r>
              <a:rPr lang="nb-NO" sz="2000" dirty="0"/>
              <a:t>kjøper seg inn i PSIs løsning slik at den kan bygges </a:t>
            </a:r>
            <a:r>
              <a:rPr lang="nb-NO" sz="2000" dirty="0" smtClean="0"/>
              <a:t>ut til en forskingsserver </a:t>
            </a:r>
            <a:r>
              <a:rPr lang="nb-NO" sz="2000" dirty="0"/>
              <a:t>med regnekapasitet av et visst </a:t>
            </a:r>
            <a:r>
              <a:rPr lang="nb-NO" sz="2000" dirty="0" smtClean="0"/>
              <a:t>nivå.</a:t>
            </a:r>
          </a:p>
        </p:txBody>
      </p:sp>
    </p:spTree>
    <p:extLst>
      <p:ext uri="{BB962C8B-B14F-4D97-AF65-F5344CB8AC3E}">
        <p14:creationId xmlns:p14="http://schemas.microsoft.com/office/powerpoint/2010/main" val="32616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digital samfunnsvitenskap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PSI (Tor) og USIT (Gard) undersøker hvor mye en slik løsning vil koste</a:t>
            </a:r>
          </a:p>
          <a:p>
            <a:r>
              <a:rPr lang="nb-NO" sz="2000" dirty="0"/>
              <a:t>Fakultetet vurderer å bruke såkornmidler og sjekker med instituttene om mulighet for et spleiselag (instituttledermøte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Det </a:t>
            </a:r>
            <a:r>
              <a:rPr lang="nb-NO" sz="2000" dirty="0"/>
              <a:t>opprettes et forum for interesserte (og på sikt et IT-faglig råd ved </a:t>
            </a:r>
            <a:r>
              <a:rPr lang="nb-NO" sz="2000" dirty="0" smtClean="0"/>
              <a:t>fakultetet)</a:t>
            </a:r>
          </a:p>
          <a:p>
            <a:r>
              <a:rPr lang="nb-NO" sz="2000" dirty="0"/>
              <a:t>Det avholdes seminarer/kurs for forskere slik at terskelen for å ta i bruk piloten ikke blir så høy </a:t>
            </a:r>
            <a:endParaRPr lang="nb-NO" sz="2000" dirty="0" smtClean="0"/>
          </a:p>
          <a:p>
            <a:r>
              <a:rPr lang="nb-NO" sz="2000" dirty="0"/>
              <a:t>Kartlegge behov og høste erfaringer fra piloten med </a:t>
            </a:r>
            <a:r>
              <a:rPr lang="nb-NO" sz="2000" dirty="0" smtClean="0"/>
              <a:t>PSI</a:t>
            </a:r>
            <a:endParaRPr lang="nb-NO" sz="2000" dirty="0"/>
          </a:p>
          <a:p>
            <a:r>
              <a:rPr lang="nb-NO" sz="2000" dirty="0"/>
              <a:t>Utvikle en felles søknad om forskningsinfrastrukturmidler</a:t>
            </a:r>
          </a:p>
        </p:txBody>
      </p:sp>
    </p:spTree>
    <p:extLst>
      <p:ext uri="{BB962C8B-B14F-4D97-AF65-F5344CB8AC3E}">
        <p14:creationId xmlns:p14="http://schemas.microsoft.com/office/powerpoint/2010/main" val="9258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6962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Ansatte i seksjonen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696200" cy="504056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Johannes </a:t>
            </a:r>
            <a:r>
              <a:rPr lang="nb-NO" sz="2400" dirty="0" smtClean="0">
                <a:latin typeface="Arial" charset="0"/>
                <a:ea typeface="Arial" charset="0"/>
                <a:cs typeface="Arial" charset="0"/>
              </a:rPr>
              <a:t>Elgvin</a:t>
            </a:r>
          </a:p>
          <a:p>
            <a:pPr marL="0" indent="0">
              <a:buNone/>
            </a:pP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Seksjonsleder</a:t>
            </a:r>
          </a:p>
          <a:p>
            <a:pPr marL="0" indent="0">
              <a:buNone/>
            </a:pP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Gro</a:t>
            </a:r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Lien Garbo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ommunikasjonsrådgiver</a:t>
            </a:r>
            <a:endParaRPr lang="nb-NO" sz="20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Amalie Kvame Holm</a:t>
            </a:r>
          </a:p>
          <a:p>
            <a:pPr marL="0" indent="0">
              <a:buNone/>
            </a:pP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Kommunikasjonsrådgiver</a:t>
            </a:r>
            <a:r>
              <a:rPr lang="nb-NO" sz="20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(delt mellom </a:t>
            </a:r>
            <a:r>
              <a:rPr lang="nb-NO" sz="2000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fak</a:t>
            </a: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og  </a:t>
            </a:r>
            <a:r>
              <a:rPr lang="nb-NO" sz="2000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UiO:Energi</a:t>
            </a: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nb-NO" sz="20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Marte Sollund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Nettredaktør</a:t>
            </a:r>
          </a:p>
          <a:p>
            <a:pPr marL="0" indent="0">
              <a:buNone/>
            </a:pPr>
            <a:r>
              <a:rPr lang="nb-NO" sz="2400" dirty="0">
                <a:latin typeface="Arial" charset="0"/>
                <a:ea typeface="Arial" charset="0"/>
                <a:cs typeface="Arial" charset="0"/>
              </a:rPr>
              <a:t>Kyrre Vigestad </a:t>
            </a:r>
          </a:p>
          <a:p>
            <a:pPr marL="0" indent="0">
              <a:buNone/>
            </a:pP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Jobber i </a:t>
            </a:r>
            <a:r>
              <a:rPr lang="nb-NO" sz="20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nettredaksjonen ut mars </a:t>
            </a: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2016</a:t>
            </a:r>
          </a:p>
          <a:p>
            <a:pPr marL="0" indent="0">
              <a:buNone/>
            </a:pPr>
            <a:r>
              <a:rPr lang="nb-NO" sz="2400" dirty="0" smtClean="0">
                <a:latin typeface="Arial" charset="0"/>
                <a:ea typeface="Arial" charset="0"/>
                <a:cs typeface="Arial" charset="0"/>
              </a:rPr>
              <a:t>EU-rådgiver</a:t>
            </a:r>
          </a:p>
          <a:p>
            <a:pPr marL="0" indent="0">
              <a:buNone/>
            </a:pPr>
            <a:r>
              <a:rPr lang="nb-NO" sz="20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Ny stilling fra </a:t>
            </a:r>
            <a:r>
              <a:rPr lang="nb-NO" sz="2000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medio august 2016</a:t>
            </a:r>
          </a:p>
          <a:p>
            <a:pPr marL="0" indent="0">
              <a:buNone/>
            </a:pPr>
            <a:endParaRPr lang="nb-NO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 for seksjonens arbeid: Fakultetets </a:t>
            </a:r>
            <a:r>
              <a:rPr lang="nb-NO" dirty="0"/>
              <a:t>årsplan 2016-2018</a:t>
            </a:r>
            <a:br>
              <a:rPr lang="nb-NO" dirty="0"/>
            </a:b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7544" y="1916832"/>
            <a:ext cx="8207537" cy="4032381"/>
          </a:xfrm>
        </p:spPr>
        <p:txBody>
          <a:bodyPr/>
          <a:lstStyle/>
          <a:p>
            <a:r>
              <a:rPr lang="nb-NO" dirty="0" smtClean="0"/>
              <a:t>Øke finansiering fra EU-systemet</a:t>
            </a:r>
          </a:p>
          <a:p>
            <a:r>
              <a:rPr lang="nb-NO" dirty="0" smtClean="0"/>
              <a:t>Forbedre rekrutteringsprosesser</a:t>
            </a:r>
          </a:p>
          <a:p>
            <a:r>
              <a:rPr lang="nb-NO" dirty="0" smtClean="0"/>
              <a:t>Legge til rette for deltakelse i de </a:t>
            </a:r>
            <a:r>
              <a:rPr lang="nb-NO" dirty="0" err="1" smtClean="0"/>
              <a:t>tverrfakultære</a:t>
            </a:r>
            <a:r>
              <a:rPr lang="nb-NO" dirty="0" smtClean="0"/>
              <a:t> satsingsområdene</a:t>
            </a:r>
          </a:p>
          <a:p>
            <a:r>
              <a:rPr lang="nb-NO" dirty="0" smtClean="0"/>
              <a:t>Utarbeide en kommunikasjonsstrategi basert på UiO sin kommunikasjonsstrategi</a:t>
            </a:r>
          </a:p>
          <a:p>
            <a:r>
              <a:rPr lang="nb-NO" dirty="0" smtClean="0"/>
              <a:t>Synliggjøre toppforskningsmiljøene og de viktigste strategiske satsingene</a:t>
            </a:r>
          </a:p>
        </p:txBody>
      </p:sp>
    </p:spTree>
    <p:extLst>
      <p:ext uri="{BB962C8B-B14F-4D97-AF65-F5344CB8AC3E}">
        <p14:creationId xmlns:p14="http://schemas.microsoft.com/office/powerpoint/2010/main" val="189429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 smtClean="0"/>
              <a:t>Fakultetets årsplan bygger på blant annet fire viktige strategiske dokumenter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nb-NO" dirty="0" smtClean="0"/>
              <a:t>Regjeringens EU-strategi og Langtidsplanene for forskning og høyere utdanning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b-NO" dirty="0" smtClean="0"/>
              <a:t>UiOs strategi 2020 og UiOs EU-strategi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b-NO" dirty="0" smtClean="0"/>
              <a:t>SAB rapporten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b-NO" dirty="0" smtClean="0"/>
              <a:t>UiOs kommunikasjonsstrategi</a:t>
            </a:r>
          </a:p>
        </p:txBody>
      </p:sp>
    </p:spTree>
    <p:extLst>
      <p:ext uri="{BB962C8B-B14F-4D97-AF65-F5344CB8AC3E}">
        <p14:creationId xmlns:p14="http://schemas.microsoft.com/office/powerpoint/2010/main" val="13541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Seksjonens ansvarsområder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Koordinere </a:t>
            </a:r>
            <a:r>
              <a:rPr lang="nb-NO" dirty="0"/>
              <a:t>fakultetets forskningsadministrative </a:t>
            </a:r>
            <a:r>
              <a:rPr lang="nb-NO" dirty="0" smtClean="0"/>
              <a:t>støttetjenester</a:t>
            </a:r>
          </a:p>
          <a:p>
            <a:r>
              <a:rPr lang="nb-NO" dirty="0"/>
              <a:t>Lede fakultetets forskningsadministrative nettverk (FANE</a:t>
            </a:r>
            <a:r>
              <a:rPr lang="nb-NO" dirty="0" smtClean="0"/>
              <a:t>)</a:t>
            </a:r>
          </a:p>
          <a:p>
            <a:r>
              <a:rPr lang="nb-NO" dirty="0" smtClean="0"/>
              <a:t>Ansvar </a:t>
            </a:r>
            <a:r>
              <a:rPr lang="nb-NO" dirty="0"/>
              <a:t>for fakultetets </a:t>
            </a:r>
            <a:r>
              <a:rPr lang="nb-NO" dirty="0" smtClean="0"/>
              <a:t>nettsider</a:t>
            </a:r>
            <a:endParaRPr lang="nb-NO" dirty="0"/>
          </a:p>
          <a:p>
            <a:r>
              <a:rPr lang="nb-NO" dirty="0"/>
              <a:t>Ansvar for fakultetets </a:t>
            </a:r>
            <a:r>
              <a:rPr lang="nb-NO" dirty="0" smtClean="0"/>
              <a:t>kommunikasjonsarbeid</a:t>
            </a:r>
          </a:p>
          <a:p>
            <a:r>
              <a:rPr lang="nb-NO" dirty="0" smtClean="0"/>
              <a:t>Bidra </a:t>
            </a:r>
            <a:r>
              <a:rPr lang="nb-NO" dirty="0"/>
              <a:t>med </a:t>
            </a:r>
            <a:r>
              <a:rPr lang="nb-NO" dirty="0" smtClean="0"/>
              <a:t>lederstøtte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58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Koordinere fakultetets forskningsadministrative støttetjenester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328120"/>
          </a:xfrm>
        </p:spPr>
        <p:txBody>
          <a:bodyPr/>
          <a:lstStyle/>
          <a:p>
            <a:r>
              <a:rPr lang="nb-NO" sz="2400" dirty="0" smtClean="0"/>
              <a:t>Høringer og sentrale prosesser ved UiO</a:t>
            </a:r>
          </a:p>
          <a:p>
            <a:r>
              <a:rPr lang="nb-NO" sz="2400" dirty="0" smtClean="0"/>
              <a:t>Workshops SFF, ERC</a:t>
            </a:r>
          </a:p>
          <a:p>
            <a:r>
              <a:rPr lang="nb-NO" sz="2400" dirty="0" smtClean="0"/>
              <a:t>Prøveintervjuer ERC</a:t>
            </a:r>
          </a:p>
          <a:p>
            <a:r>
              <a:rPr lang="nb-NO" sz="2400" dirty="0" smtClean="0"/>
              <a:t>Søknadsstøtte store</a:t>
            </a:r>
            <a:r>
              <a:rPr lang="nb-NO" sz="2400" dirty="0"/>
              <a:t> </a:t>
            </a:r>
            <a:r>
              <a:rPr lang="nb-NO" sz="2400" dirty="0" smtClean="0"/>
              <a:t>søknader (ERC, SFF, FRIPRO)</a:t>
            </a:r>
          </a:p>
          <a:p>
            <a:r>
              <a:rPr lang="nb-NO" sz="2400" dirty="0" smtClean="0"/>
              <a:t>Karrierebyggingskurs </a:t>
            </a:r>
            <a:r>
              <a:rPr lang="nb-NO" sz="2400" dirty="0"/>
              <a:t>yngre </a:t>
            </a:r>
            <a:r>
              <a:rPr lang="nb-NO" sz="2400" dirty="0" smtClean="0"/>
              <a:t>forskere</a:t>
            </a:r>
          </a:p>
          <a:p>
            <a:r>
              <a:rPr lang="nb-NO" sz="2400" dirty="0" smtClean="0"/>
              <a:t>Såkornmidler og midler til prosjektetablering</a:t>
            </a:r>
          </a:p>
          <a:p>
            <a:r>
              <a:rPr lang="nb-NO" sz="2400" dirty="0" smtClean="0"/>
              <a:t>Representant i FANE-UiO</a:t>
            </a:r>
            <a:endParaRPr lang="nb-NO" sz="2400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41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Lede fakultetets forskningsadministrative nettverk (FANE)</a:t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1800" dirty="0"/>
              <a:t>Styrke den </a:t>
            </a:r>
            <a:r>
              <a:rPr lang="nb-NO" sz="1800" b="1" dirty="0" err="1"/>
              <a:t>fagnære</a:t>
            </a:r>
            <a:r>
              <a:rPr lang="nb-NO" sz="1800" b="1" dirty="0"/>
              <a:t> kompetansen </a:t>
            </a:r>
            <a:r>
              <a:rPr lang="nb-NO" sz="1800" dirty="0"/>
              <a:t>på EU, Forskningsrådet og andre finansieringskilder</a:t>
            </a:r>
          </a:p>
          <a:p>
            <a:pPr lvl="0"/>
            <a:r>
              <a:rPr lang="nb-NO" sz="1800" dirty="0"/>
              <a:t>Legge til rette for </a:t>
            </a:r>
            <a:r>
              <a:rPr lang="nb-NO" sz="1800" b="1" dirty="0"/>
              <a:t>administrativt samarbeid på </a:t>
            </a:r>
            <a:r>
              <a:rPr lang="nb-NO" sz="1800" b="1" dirty="0" smtClean="0"/>
              <a:t>tvers</a:t>
            </a:r>
            <a:r>
              <a:rPr lang="nb-NO" sz="1800" dirty="0" smtClean="0"/>
              <a:t>, både</a:t>
            </a:r>
            <a:r>
              <a:rPr lang="nb-NO" sz="1800" b="1" dirty="0" smtClean="0"/>
              <a:t> </a:t>
            </a:r>
            <a:r>
              <a:rPr lang="nb-NO" sz="1800" dirty="0" smtClean="0"/>
              <a:t>mellom institutter og </a:t>
            </a:r>
            <a:r>
              <a:rPr lang="nb-NO" sz="1800" dirty="0"/>
              <a:t>opp mot </a:t>
            </a:r>
            <a:r>
              <a:rPr lang="nb-NO" sz="1800" dirty="0" smtClean="0"/>
              <a:t>den sentrale fagstøtten/LOS</a:t>
            </a:r>
            <a:r>
              <a:rPr lang="nb-NO" sz="1800" dirty="0"/>
              <a:t>.</a:t>
            </a:r>
          </a:p>
          <a:p>
            <a:r>
              <a:rPr lang="nb-NO" sz="1800" dirty="0"/>
              <a:t>Være felles </a:t>
            </a:r>
            <a:r>
              <a:rPr lang="nb-NO" sz="1800" b="1" dirty="0"/>
              <a:t>læringsarena</a:t>
            </a:r>
            <a:r>
              <a:rPr lang="nb-NO" sz="1800" dirty="0"/>
              <a:t> for forskningsadministrative </a:t>
            </a:r>
            <a:r>
              <a:rPr lang="nb-NO" sz="1800" dirty="0" smtClean="0"/>
              <a:t>oppgaver. </a:t>
            </a:r>
          </a:p>
          <a:p>
            <a:r>
              <a:rPr lang="nb-NO" sz="1800" dirty="0" smtClean="0"/>
              <a:t>Dele </a:t>
            </a:r>
            <a:r>
              <a:rPr lang="nb-NO" sz="1800" dirty="0"/>
              <a:t>gode og dårlige erfaringer for å </a:t>
            </a:r>
            <a:r>
              <a:rPr lang="nb-NO" sz="1800" b="1" dirty="0"/>
              <a:t>utvikle god </a:t>
            </a:r>
            <a:r>
              <a:rPr lang="nb-NO" sz="1800" b="1" dirty="0" smtClean="0"/>
              <a:t>praksis</a:t>
            </a:r>
            <a:endParaRPr lang="nb-NO" sz="1800" dirty="0"/>
          </a:p>
          <a:p>
            <a:pPr lvl="0"/>
            <a:r>
              <a:rPr lang="nb-NO" sz="1800" dirty="0" smtClean="0"/>
              <a:t>Være </a:t>
            </a:r>
            <a:r>
              <a:rPr lang="nb-NO" sz="1800" b="1" dirty="0"/>
              <a:t>ressurs for nyansatte</a:t>
            </a:r>
            <a:r>
              <a:rPr lang="nb-NO" sz="1800" dirty="0"/>
              <a:t> </a:t>
            </a:r>
          </a:p>
          <a:p>
            <a:pPr lvl="0"/>
            <a:r>
              <a:rPr lang="nb-NO" sz="1800" b="1" dirty="0"/>
              <a:t>Legge til rette for kompetanseutvikling</a:t>
            </a:r>
            <a:r>
              <a:rPr lang="nb-NO" sz="1800" dirty="0"/>
              <a:t> for den enkelte </a:t>
            </a:r>
            <a:r>
              <a:rPr lang="nb-NO" sz="1800" dirty="0" smtClean="0"/>
              <a:t>forskningsadministrator</a:t>
            </a:r>
          </a:p>
          <a:p>
            <a:r>
              <a:rPr lang="nb-NO" sz="1800" b="1" dirty="0" smtClean="0"/>
              <a:t>Arbeidsnettverk:</a:t>
            </a:r>
            <a:r>
              <a:rPr lang="nb-NO" sz="1800" dirty="0"/>
              <a:t> </a:t>
            </a:r>
            <a:r>
              <a:rPr lang="nb-NO" sz="1800" dirty="0" smtClean="0"/>
              <a:t>jobbe med forskjellige tema i ulike arbeidsgrupper</a:t>
            </a:r>
            <a:endParaRPr lang="nb-NO" sz="1800" dirty="0"/>
          </a:p>
          <a:p>
            <a:pPr lvl="0"/>
            <a:endParaRPr lang="nb-NO" sz="1800" dirty="0" smtClean="0"/>
          </a:p>
          <a:p>
            <a:pPr lvl="0"/>
            <a:endParaRPr lang="nb-NO" sz="1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7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696200" cy="1440160"/>
          </a:xfrm>
        </p:spPr>
        <p:txBody>
          <a:bodyPr/>
          <a:lstStyle/>
          <a:p>
            <a:r>
              <a:rPr lang="nb-NO" sz="2400" dirty="0"/>
              <a:t>Ansvar for fakultetets </a:t>
            </a:r>
            <a:r>
              <a:rPr lang="nb-NO" sz="2400" dirty="0" smtClean="0"/>
              <a:t>nettsider</a:t>
            </a:r>
            <a:br>
              <a:rPr lang="nb-NO" sz="2400" dirty="0" smtClean="0"/>
            </a:br>
            <a:r>
              <a:rPr lang="nb-NO" sz="1800" dirty="0" smtClean="0"/>
              <a:t>Fakultets nettredaktør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1600" b="0" dirty="0" err="1" smtClean="0"/>
              <a:t>Vortex</a:t>
            </a:r>
            <a:r>
              <a:rPr lang="nb-NO" sz="1600" b="0" dirty="0" smtClean="0"/>
              <a:t> </a:t>
            </a:r>
            <a:r>
              <a:rPr lang="nb-NO" sz="1600" b="0" dirty="0"/>
              <a:t>er et CMS (</a:t>
            </a:r>
            <a:r>
              <a:rPr lang="nb-NO" sz="1600" b="0" dirty="0" err="1"/>
              <a:t>content</a:t>
            </a:r>
            <a:r>
              <a:rPr lang="nb-NO" sz="1600" b="0" dirty="0"/>
              <a:t> management system</a:t>
            </a:r>
            <a:r>
              <a:rPr lang="nb-NO" sz="1600" b="0" dirty="0" smtClean="0"/>
              <a:t>). En </a:t>
            </a:r>
            <a:r>
              <a:rPr lang="nb-NO" sz="1600" b="0" dirty="0" err="1"/>
              <a:t>content</a:t>
            </a:r>
            <a:r>
              <a:rPr lang="nb-NO" sz="1600" b="0" dirty="0"/>
              <a:t> management prosess består av fem ledd:</a:t>
            </a:r>
            <a:r>
              <a:rPr lang="nb-NO" b="0" dirty="0"/>
              <a:t/>
            </a:r>
            <a:br>
              <a:rPr lang="nb-NO" b="0" dirty="0"/>
            </a:br>
            <a:endParaRPr lang="nb-NO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696200" cy="3456384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nb-NO" b="1" dirty="0">
                <a:solidFill>
                  <a:schemeClr val="bg1">
                    <a:lumMod val="85000"/>
                  </a:schemeClr>
                </a:solidFill>
              </a:rPr>
              <a:t>Kreatøren</a:t>
            </a:r>
            <a:endParaRPr lang="nb-NO" dirty="0">
              <a:solidFill>
                <a:schemeClr val="bg1">
                  <a:lumMod val="8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nb-NO" b="1" dirty="0"/>
              <a:t>Redaktøren</a:t>
            </a:r>
            <a:r>
              <a:rPr lang="nb-NO" dirty="0"/>
              <a:t> tilpasser </a:t>
            </a:r>
            <a:r>
              <a:rPr lang="nb-NO" i="1" dirty="0"/>
              <a:t>stil</a:t>
            </a:r>
            <a:r>
              <a:rPr lang="nb-NO" dirty="0"/>
              <a:t> og </a:t>
            </a:r>
            <a:r>
              <a:rPr lang="nb-NO" i="1" dirty="0"/>
              <a:t>innhold</a:t>
            </a:r>
            <a:r>
              <a:rPr lang="nb-NO" dirty="0"/>
              <a:t> til de </a:t>
            </a:r>
            <a:r>
              <a:rPr lang="nb-NO" i="1" dirty="0"/>
              <a:t>kanaler</a:t>
            </a:r>
            <a:r>
              <a:rPr lang="nb-NO" dirty="0"/>
              <a:t> som velges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b="1" dirty="0">
                <a:solidFill>
                  <a:schemeClr val="bg1">
                    <a:lumMod val="85000"/>
                  </a:schemeClr>
                </a:solidFill>
              </a:rPr>
              <a:t>Publisisten</a:t>
            </a:r>
            <a:endParaRPr lang="nb-NO" dirty="0">
              <a:solidFill>
                <a:schemeClr val="bg1">
                  <a:lumMod val="8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nb-NO" b="1" dirty="0"/>
              <a:t>Administratoren</a:t>
            </a:r>
            <a:r>
              <a:rPr lang="nb-NO" dirty="0"/>
              <a:t> styrer rettigheter og bistår de andre teknisk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b="1" dirty="0">
                <a:solidFill>
                  <a:schemeClr val="bg1">
                    <a:lumMod val="85000"/>
                  </a:schemeClr>
                </a:solidFill>
              </a:rPr>
              <a:t>Konsumenten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99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Ansvar for fakultetets </a:t>
            </a:r>
            <a:r>
              <a:rPr lang="nb-NO" sz="2400" dirty="0" smtClean="0"/>
              <a:t>kommunikasjonsarbeid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Nettredaktørens arbeid er en del av kommunikasjonsarbeidet</a:t>
            </a:r>
          </a:p>
          <a:p>
            <a:r>
              <a:rPr lang="nb-NO" sz="1800" dirty="0" smtClean="0"/>
              <a:t>Forskningsformidling </a:t>
            </a:r>
            <a:r>
              <a:rPr lang="nb-NO" sz="1800" dirty="0"/>
              <a:t>og </a:t>
            </a:r>
            <a:r>
              <a:rPr lang="nb-NO" sz="1800" dirty="0" smtClean="0"/>
              <a:t>internkommunikasjon: Forskningsnyheter</a:t>
            </a:r>
            <a:r>
              <a:rPr lang="nb-NO" sz="1800" dirty="0"/>
              <a:t>, SV-nytt, </a:t>
            </a:r>
            <a:r>
              <a:rPr lang="nb-NO" sz="1800" dirty="0" err="1"/>
              <a:t>aktueltsaker</a:t>
            </a:r>
            <a:r>
              <a:rPr lang="nb-NO" sz="1800" dirty="0"/>
              <a:t> </a:t>
            </a:r>
            <a:r>
              <a:rPr lang="nb-NO" sz="1800" dirty="0" smtClean="0"/>
              <a:t>på nett og i sosiale medier, arrangementer</a:t>
            </a:r>
            <a:endParaRPr lang="nb-NO" sz="1800" dirty="0"/>
          </a:p>
          <a:p>
            <a:r>
              <a:rPr lang="nb-NO" sz="1800" dirty="0" smtClean="0"/>
              <a:t>Redigere </a:t>
            </a:r>
            <a:r>
              <a:rPr lang="nb-NO" sz="1800" dirty="0"/>
              <a:t>og </a:t>
            </a:r>
            <a:r>
              <a:rPr lang="nb-NO" sz="1800" dirty="0" smtClean="0"/>
              <a:t>veilede i </a:t>
            </a:r>
            <a:r>
              <a:rPr lang="nb-NO" sz="1800" dirty="0"/>
              <a:t>saker fra enhetene</a:t>
            </a:r>
          </a:p>
          <a:p>
            <a:r>
              <a:rPr lang="nb-NO" sz="1800" dirty="0"/>
              <a:t>Pressekontakt og medieinnsalg, pleie kontakter</a:t>
            </a:r>
          </a:p>
          <a:p>
            <a:r>
              <a:rPr lang="nb-NO" sz="1800" dirty="0" smtClean="0"/>
              <a:t>Kursing (formidlingskurs, medietrening, </a:t>
            </a:r>
            <a:r>
              <a:rPr lang="nb-NO" sz="1800" dirty="0" err="1" smtClean="0"/>
              <a:t>etc</a:t>
            </a:r>
            <a:r>
              <a:rPr lang="nb-NO" sz="1800" dirty="0" smtClean="0"/>
              <a:t>)</a:t>
            </a:r>
            <a:endParaRPr lang="nb-NO" sz="1800" dirty="0"/>
          </a:p>
          <a:p>
            <a:r>
              <a:rPr lang="nb-NO" sz="1800" dirty="0" smtClean="0"/>
              <a:t>Kanalvalg (</a:t>
            </a:r>
            <a:r>
              <a:rPr lang="nb-NO" sz="1800" dirty="0" err="1" smtClean="0"/>
              <a:t>Facebook</a:t>
            </a:r>
            <a:r>
              <a:rPr lang="nb-NO" sz="1800" dirty="0" smtClean="0"/>
              <a:t>, </a:t>
            </a:r>
            <a:r>
              <a:rPr lang="nb-NO" sz="1800" dirty="0" err="1" smtClean="0"/>
              <a:t>Twitter</a:t>
            </a:r>
            <a:r>
              <a:rPr lang="nb-NO" sz="1800" dirty="0" smtClean="0"/>
              <a:t>, nyhetssak nett, kronikk, epost)</a:t>
            </a:r>
            <a:endParaRPr lang="nb-NO" sz="1800" dirty="0"/>
          </a:p>
          <a:p>
            <a:r>
              <a:rPr lang="nb-NO" sz="1800" dirty="0"/>
              <a:t>Målgruppetenkning</a:t>
            </a:r>
          </a:p>
          <a:p>
            <a:r>
              <a:rPr lang="nb-NO" sz="1800" dirty="0" smtClean="0"/>
              <a:t>Lede kommunikasjonsnettverk og nettredaktørnettverk</a:t>
            </a:r>
          </a:p>
          <a:p>
            <a:r>
              <a:rPr lang="nb-NO" sz="1800" dirty="0" smtClean="0"/>
              <a:t>Være representert i de sentrale redaktør- og kommunikasjonsnettverkene ved UiO</a:t>
            </a:r>
            <a:endParaRPr lang="nb-NO" sz="1800" dirty="0"/>
          </a:p>
          <a:p>
            <a:endParaRPr lang="nb-NO" sz="1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14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-fingeravtrykkk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sv-fingeravtrykkk</Template>
  <TotalTime>854</TotalTime>
  <Words>717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sv-fingeravtrykkk</vt:lpstr>
      <vt:lpstr>Seksjon for forskning og kommunikasjon</vt:lpstr>
      <vt:lpstr>Ansatte i seksjonen</vt:lpstr>
      <vt:lpstr>Bakgrunn for seksjonens arbeid: Fakultetets årsplan 2016-2018 </vt:lpstr>
      <vt:lpstr>Fakultetets årsplan bygger på blant annet fire viktige strategiske dokumenter</vt:lpstr>
      <vt:lpstr>Seksjonens ansvarsområder</vt:lpstr>
      <vt:lpstr>Koordinere fakultetets forskningsadministrative støttetjenester</vt:lpstr>
      <vt:lpstr>Lede fakultetets forskningsadministrative nettverk (FANE) </vt:lpstr>
      <vt:lpstr>Ansvar for fakultetets nettsider Fakultets nettredaktør Vortex er et CMS (content management system). En content management prosess består av fem ledd: </vt:lpstr>
      <vt:lpstr>Ansvar for fakultetets kommunikasjonsarbeid</vt:lpstr>
      <vt:lpstr>Bidra med lederstøtte</vt:lpstr>
      <vt:lpstr>Veien framover – kommunikasjonsarbeid</vt:lpstr>
      <vt:lpstr>Veien framover - forskerstøtte</vt:lpstr>
      <vt:lpstr>Digital samfunnsvitenskap</vt:lpstr>
      <vt:lpstr>Tiltak digital samfunnsvitenskap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Seksjon for forskning og kommunikasjon</dc:title>
  <dc:creator>Johannes Elgvin</dc:creator>
  <cp:lastModifiedBy>Cecilie Wingerei Lilleheil</cp:lastModifiedBy>
  <cp:revision>54</cp:revision>
  <cp:lastPrinted>2016-02-05T10:13:12Z</cp:lastPrinted>
  <dcterms:created xsi:type="dcterms:W3CDTF">2016-02-03T07:37:15Z</dcterms:created>
  <dcterms:modified xsi:type="dcterms:W3CDTF">2016-02-15T13:06:36Z</dcterms:modified>
</cp:coreProperties>
</file>