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20"/>
  </p:notesMasterIdLst>
  <p:handoutMasterIdLst>
    <p:handoutMasterId r:id="rId21"/>
  </p:handoutMasterIdLst>
  <p:sldIdLst>
    <p:sldId id="268" r:id="rId3"/>
    <p:sldId id="300" r:id="rId4"/>
    <p:sldId id="357" r:id="rId5"/>
    <p:sldId id="302" r:id="rId6"/>
    <p:sldId id="343" r:id="rId7"/>
    <p:sldId id="293" r:id="rId8"/>
    <p:sldId id="344" r:id="rId9"/>
    <p:sldId id="345" r:id="rId10"/>
    <p:sldId id="334" r:id="rId11"/>
    <p:sldId id="341" r:id="rId12"/>
    <p:sldId id="359" r:id="rId13"/>
    <p:sldId id="366" r:id="rId14"/>
    <p:sldId id="368" r:id="rId15"/>
    <p:sldId id="369" r:id="rId16"/>
    <p:sldId id="370" r:id="rId17"/>
    <p:sldId id="367" r:id="rId18"/>
    <p:sldId id="371" r:id="rId19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rna Wenche Østrem" initials="ewo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3" autoAdjust="0"/>
    <p:restoredTop sz="42146" autoAdjust="0"/>
  </p:normalViewPr>
  <p:slideViewPr>
    <p:cSldViewPr showGuides="1">
      <p:cViewPr>
        <p:scale>
          <a:sx n="70" d="100"/>
          <a:sy n="70" d="100"/>
        </p:scale>
        <p:origin x="-1740" y="-48"/>
      </p:cViewPr>
      <p:guideLst>
        <p:guide orient="horz" pos="2160"/>
        <p:guide orient="horz" pos="4156"/>
        <p:guide pos="5556"/>
        <p:guide pos="20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48" d="100"/>
          <a:sy n="48" d="100"/>
        </p:scale>
        <p:origin x="-274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1964F7-C722-4A9B-9AFB-93DE85ABC9D2}" type="doc">
      <dgm:prSet loTypeId="urn:microsoft.com/office/officeart/2005/8/layout/pyramid4" loCatId="pyramid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nb-NO"/>
        </a:p>
      </dgm:t>
    </dgm:pt>
    <dgm:pt modelId="{AA94B2BE-5338-41CC-9580-F1EB22BFA5FC}">
      <dgm:prSet phldrT="[Tekst]" custT="1"/>
      <dgm:spPr>
        <a:solidFill>
          <a:srgbClr val="1CACCE">
            <a:alpha val="90000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sz="1400" dirty="0" smtClean="0"/>
            <a:t>Stipendiaten er ansatt i virksom-heten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500" dirty="0"/>
        </a:p>
      </dgm:t>
    </dgm:pt>
    <dgm:pt modelId="{45D60030-38C5-4EFA-850A-E87C3943BB7D}" type="parTrans" cxnId="{83D61F22-5A41-4DD9-B5CE-029735539B94}">
      <dgm:prSet/>
      <dgm:spPr/>
      <dgm:t>
        <a:bodyPr/>
        <a:lstStyle/>
        <a:p>
          <a:endParaRPr lang="nb-NO"/>
        </a:p>
      </dgm:t>
    </dgm:pt>
    <dgm:pt modelId="{AE8B311E-F52F-4F42-8B08-9C4FE26ED4F2}" type="sibTrans" cxnId="{83D61F22-5A41-4DD9-B5CE-029735539B94}">
      <dgm:prSet/>
      <dgm:spPr/>
      <dgm:t>
        <a:bodyPr/>
        <a:lstStyle/>
        <a:p>
          <a:endParaRPr lang="nb-NO"/>
        </a:p>
      </dgm:t>
    </dgm:pt>
    <dgm:pt modelId="{92B74905-CE3B-4931-AE5E-346B3163F343}">
      <dgm:prSet phldrT="[Teks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sz="1500" dirty="0" smtClean="0"/>
            <a:t>Offentlig virksomhet er søker og mottaker av støtte</a:t>
          </a:r>
        </a:p>
        <a:p>
          <a:endParaRPr lang="nb-NO" dirty="0"/>
        </a:p>
      </dgm:t>
    </dgm:pt>
    <dgm:pt modelId="{383F92BE-4D33-4647-B014-5F36554E48A7}" type="parTrans" cxnId="{52C5DA66-8390-46D0-9900-07AC0C17DE6F}">
      <dgm:prSet/>
      <dgm:spPr/>
      <dgm:t>
        <a:bodyPr/>
        <a:lstStyle/>
        <a:p>
          <a:endParaRPr lang="nb-NO"/>
        </a:p>
      </dgm:t>
    </dgm:pt>
    <dgm:pt modelId="{110183EB-090C-4BC3-ACB7-7ADE65C8A2DA}" type="sibTrans" cxnId="{52C5DA66-8390-46D0-9900-07AC0C17DE6F}">
      <dgm:prSet/>
      <dgm:spPr/>
      <dgm:t>
        <a:bodyPr/>
        <a:lstStyle/>
        <a:p>
          <a:endParaRPr lang="nb-NO"/>
        </a:p>
      </dgm:t>
    </dgm:pt>
    <dgm:pt modelId="{25BCD918-CBB8-4463-A35A-049C4AF4FB9D}">
      <dgm:prSet phldrT="[Tekst]"/>
      <dgm:spPr>
        <a:solidFill>
          <a:srgbClr val="66FFFF">
            <a:alpha val="62745"/>
          </a:srgbClr>
        </a:solidFill>
      </dgm:spPr>
      <dgm:t>
        <a:bodyPr/>
        <a:lstStyle/>
        <a:p>
          <a:r>
            <a:rPr lang="nb-NO" dirty="0" smtClean="0">
              <a:solidFill>
                <a:schemeClr val="tx1"/>
              </a:solidFill>
            </a:rPr>
            <a:t>Offentlig</a:t>
          </a:r>
        </a:p>
        <a:p>
          <a:r>
            <a:rPr lang="nb-NO" dirty="0" smtClean="0">
              <a:solidFill>
                <a:schemeClr val="tx1"/>
              </a:solidFill>
            </a:rPr>
            <a:t>Sektor</a:t>
          </a:r>
        </a:p>
        <a:p>
          <a:r>
            <a:rPr lang="nb-NO" dirty="0" err="1" smtClean="0">
              <a:solidFill>
                <a:schemeClr val="tx1"/>
              </a:solidFill>
            </a:rPr>
            <a:t>ph.d</a:t>
          </a:r>
          <a:r>
            <a:rPr lang="nb-NO" dirty="0" smtClean="0">
              <a:solidFill>
                <a:schemeClr val="tx1"/>
              </a:solidFill>
            </a:rPr>
            <a:t>. </a:t>
          </a:r>
        </a:p>
        <a:p>
          <a:r>
            <a:rPr lang="nb-NO" dirty="0" smtClean="0">
              <a:solidFill>
                <a:schemeClr val="tx1"/>
              </a:solidFill>
            </a:rPr>
            <a:t>ordningen</a:t>
          </a:r>
          <a:endParaRPr lang="nb-NO" dirty="0">
            <a:solidFill>
              <a:schemeClr val="tx1"/>
            </a:solidFill>
          </a:endParaRPr>
        </a:p>
      </dgm:t>
    </dgm:pt>
    <dgm:pt modelId="{B9E2D537-25FF-4235-9046-F4E0A5B40087}" type="parTrans" cxnId="{95657051-F334-4124-A7DF-32FA92B35B06}">
      <dgm:prSet/>
      <dgm:spPr/>
      <dgm:t>
        <a:bodyPr/>
        <a:lstStyle/>
        <a:p>
          <a:endParaRPr lang="nb-NO"/>
        </a:p>
      </dgm:t>
    </dgm:pt>
    <dgm:pt modelId="{5C595366-5A96-4B50-8473-590DE6A23035}" type="sibTrans" cxnId="{95657051-F334-4124-A7DF-32FA92B35B06}">
      <dgm:prSet/>
      <dgm:spPr/>
      <dgm:t>
        <a:bodyPr/>
        <a:lstStyle/>
        <a:p>
          <a:endParaRPr lang="nb-NO"/>
        </a:p>
      </dgm:t>
    </dgm:pt>
    <dgm:pt modelId="{72D7C092-4C5E-43CF-920B-F190382AB0FE}">
      <dgm:prSet phldrT="[Tekst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sz="1400" dirty="0" smtClean="0"/>
            <a:t>Forpliktende samarbeid med en gradsgivende institusjon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400" dirty="0"/>
        </a:p>
      </dgm:t>
    </dgm:pt>
    <dgm:pt modelId="{740A9336-37DB-45D9-A42C-2B51E2EE9C41}" type="parTrans" cxnId="{1B749425-73A4-4CDD-A261-B7E0FB80D1F7}">
      <dgm:prSet/>
      <dgm:spPr/>
      <dgm:t>
        <a:bodyPr/>
        <a:lstStyle/>
        <a:p>
          <a:endParaRPr lang="nb-NO"/>
        </a:p>
      </dgm:t>
    </dgm:pt>
    <dgm:pt modelId="{FF06E53D-F58D-4719-98F4-3A7875CFD892}" type="sibTrans" cxnId="{1B749425-73A4-4CDD-A261-B7E0FB80D1F7}">
      <dgm:prSet/>
      <dgm:spPr/>
      <dgm:t>
        <a:bodyPr/>
        <a:lstStyle/>
        <a:p>
          <a:endParaRPr lang="nb-NO"/>
        </a:p>
      </dgm:t>
    </dgm:pt>
    <dgm:pt modelId="{68EFF097-D89D-4FC1-A24C-A275653209EF}" type="pres">
      <dgm:prSet presAssocID="{051964F7-C722-4A9B-9AFB-93DE85ABC9D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8C5CF233-C275-475D-8F4B-20451619F299}" type="pres">
      <dgm:prSet presAssocID="{051964F7-C722-4A9B-9AFB-93DE85ABC9D2}" presName="triangle1" presStyleLbl="node1" presStyleIdx="0" presStyleCnt="4" custLinFactNeighborX="1017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3C058EE-43D5-4650-B94D-F992C76C6ED7}" type="pres">
      <dgm:prSet presAssocID="{051964F7-C722-4A9B-9AFB-93DE85ABC9D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EA4C2F2C-102F-473B-B271-BD55E794FD23}" type="pres">
      <dgm:prSet presAssocID="{051964F7-C722-4A9B-9AFB-93DE85ABC9D2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D6C3C33-AD55-4E7B-9585-9131BC24DFCA}" type="pres">
      <dgm:prSet presAssocID="{051964F7-C722-4A9B-9AFB-93DE85ABC9D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B003BD4F-6C7C-4E51-9A1F-4BD7E8238D17}" type="presOf" srcId="{72D7C092-4C5E-43CF-920B-F190382AB0FE}" destId="{1D6C3C33-AD55-4E7B-9585-9131BC24DFCA}" srcOrd="0" destOrd="0" presId="urn:microsoft.com/office/officeart/2005/8/layout/pyramid4"/>
    <dgm:cxn modelId="{1FFCCBDA-34CF-412C-9C46-49CE81F24CA9}" type="presOf" srcId="{92B74905-CE3B-4931-AE5E-346B3163F343}" destId="{33C058EE-43D5-4650-B94D-F992C76C6ED7}" srcOrd="0" destOrd="0" presId="urn:microsoft.com/office/officeart/2005/8/layout/pyramid4"/>
    <dgm:cxn modelId="{52C5DA66-8390-46D0-9900-07AC0C17DE6F}" srcId="{051964F7-C722-4A9B-9AFB-93DE85ABC9D2}" destId="{92B74905-CE3B-4931-AE5E-346B3163F343}" srcOrd="1" destOrd="0" parTransId="{383F92BE-4D33-4647-B014-5F36554E48A7}" sibTransId="{110183EB-090C-4BC3-ACB7-7ADE65C8A2DA}"/>
    <dgm:cxn modelId="{95657051-F334-4124-A7DF-32FA92B35B06}" srcId="{051964F7-C722-4A9B-9AFB-93DE85ABC9D2}" destId="{25BCD918-CBB8-4463-A35A-049C4AF4FB9D}" srcOrd="2" destOrd="0" parTransId="{B9E2D537-25FF-4235-9046-F4E0A5B40087}" sibTransId="{5C595366-5A96-4B50-8473-590DE6A23035}"/>
    <dgm:cxn modelId="{C7E41937-2493-4535-829D-F24C6DB53D64}" type="presOf" srcId="{25BCD918-CBB8-4463-A35A-049C4AF4FB9D}" destId="{EA4C2F2C-102F-473B-B271-BD55E794FD23}" srcOrd="0" destOrd="0" presId="urn:microsoft.com/office/officeart/2005/8/layout/pyramid4"/>
    <dgm:cxn modelId="{1B749425-73A4-4CDD-A261-B7E0FB80D1F7}" srcId="{051964F7-C722-4A9B-9AFB-93DE85ABC9D2}" destId="{72D7C092-4C5E-43CF-920B-F190382AB0FE}" srcOrd="3" destOrd="0" parTransId="{740A9336-37DB-45D9-A42C-2B51E2EE9C41}" sibTransId="{FF06E53D-F58D-4719-98F4-3A7875CFD892}"/>
    <dgm:cxn modelId="{6E719198-59A4-4F5B-9E9E-33ADC67101D1}" type="presOf" srcId="{051964F7-C722-4A9B-9AFB-93DE85ABC9D2}" destId="{68EFF097-D89D-4FC1-A24C-A275653209EF}" srcOrd="0" destOrd="0" presId="urn:microsoft.com/office/officeart/2005/8/layout/pyramid4"/>
    <dgm:cxn modelId="{83D61F22-5A41-4DD9-B5CE-029735539B94}" srcId="{051964F7-C722-4A9B-9AFB-93DE85ABC9D2}" destId="{AA94B2BE-5338-41CC-9580-F1EB22BFA5FC}" srcOrd="0" destOrd="0" parTransId="{45D60030-38C5-4EFA-850A-E87C3943BB7D}" sibTransId="{AE8B311E-F52F-4F42-8B08-9C4FE26ED4F2}"/>
    <dgm:cxn modelId="{CCDEA38B-1253-4323-98A1-E45D494743E4}" type="presOf" srcId="{AA94B2BE-5338-41CC-9580-F1EB22BFA5FC}" destId="{8C5CF233-C275-475D-8F4B-20451619F299}" srcOrd="0" destOrd="0" presId="urn:microsoft.com/office/officeart/2005/8/layout/pyramid4"/>
    <dgm:cxn modelId="{59611D81-45F3-4C9D-91DA-3E31A458652A}" type="presParOf" srcId="{68EFF097-D89D-4FC1-A24C-A275653209EF}" destId="{8C5CF233-C275-475D-8F4B-20451619F299}" srcOrd="0" destOrd="0" presId="urn:microsoft.com/office/officeart/2005/8/layout/pyramid4"/>
    <dgm:cxn modelId="{6C5828E9-19F3-42F2-BFE0-95C7EFF4B2D4}" type="presParOf" srcId="{68EFF097-D89D-4FC1-A24C-A275653209EF}" destId="{33C058EE-43D5-4650-B94D-F992C76C6ED7}" srcOrd="1" destOrd="0" presId="urn:microsoft.com/office/officeart/2005/8/layout/pyramid4"/>
    <dgm:cxn modelId="{A33EF3F1-6DBA-4926-A031-3E802B8F56C6}" type="presParOf" srcId="{68EFF097-D89D-4FC1-A24C-A275653209EF}" destId="{EA4C2F2C-102F-473B-B271-BD55E794FD23}" srcOrd="2" destOrd="0" presId="urn:microsoft.com/office/officeart/2005/8/layout/pyramid4"/>
    <dgm:cxn modelId="{57BA12E3-C9BC-4681-BA07-B97B379B7A08}" type="presParOf" srcId="{68EFF097-D89D-4FC1-A24C-A275653209EF}" destId="{1D6C3C33-AD55-4E7B-9585-9131BC24DFC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CF233-C275-475D-8F4B-20451619F299}">
      <dsp:nvSpPr>
        <dsp:cNvPr id="0" name=""/>
        <dsp:cNvSpPr/>
      </dsp:nvSpPr>
      <dsp:spPr>
        <a:xfrm>
          <a:off x="2854508" y="0"/>
          <a:ext cx="2772308" cy="2772308"/>
        </a:xfrm>
        <a:prstGeom prst="triangle">
          <a:avLst/>
        </a:prstGeom>
        <a:solidFill>
          <a:srgbClr val="1CACCE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sz="1400" kern="1200" dirty="0" smtClean="0"/>
            <a:t>Stipendiaten er ansatt i virksom-heten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500" kern="1200" dirty="0"/>
        </a:p>
      </dsp:txBody>
      <dsp:txXfrm>
        <a:off x="3547585" y="1386154"/>
        <a:ext cx="1386154" cy="1386154"/>
      </dsp:txXfrm>
    </dsp:sp>
    <dsp:sp modelId="{33C058EE-43D5-4650-B94D-F992C76C6ED7}">
      <dsp:nvSpPr>
        <dsp:cNvPr id="0" name=""/>
        <dsp:cNvSpPr/>
      </dsp:nvSpPr>
      <dsp:spPr>
        <a:xfrm>
          <a:off x="1440160" y="2772308"/>
          <a:ext cx="2772308" cy="2772308"/>
        </a:xfrm>
        <a:prstGeom prst="triangle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sz="1500" kern="1200" dirty="0" smtClean="0"/>
            <a:t>Offentlig virksomhet er søker og mottaker av støtte</a:t>
          </a:r>
        </a:p>
        <a:p>
          <a:pPr lvl="0" algn="ctr">
            <a:spcBef>
              <a:spcPct val="0"/>
            </a:spcBef>
          </a:pPr>
          <a:endParaRPr lang="nb-NO" kern="1200" dirty="0"/>
        </a:p>
      </dsp:txBody>
      <dsp:txXfrm>
        <a:off x="2133237" y="4158462"/>
        <a:ext cx="1386154" cy="1386154"/>
      </dsp:txXfrm>
    </dsp:sp>
    <dsp:sp modelId="{EA4C2F2C-102F-473B-B271-BD55E794FD23}">
      <dsp:nvSpPr>
        <dsp:cNvPr id="0" name=""/>
        <dsp:cNvSpPr/>
      </dsp:nvSpPr>
      <dsp:spPr>
        <a:xfrm rot="10800000">
          <a:off x="2826314" y="2772308"/>
          <a:ext cx="2772308" cy="2772308"/>
        </a:xfrm>
        <a:prstGeom prst="triangle">
          <a:avLst/>
        </a:prstGeom>
        <a:solidFill>
          <a:srgbClr val="66FFFF">
            <a:alpha val="62745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 smtClean="0">
              <a:solidFill>
                <a:schemeClr val="tx1"/>
              </a:solidFill>
            </a:rPr>
            <a:t>Offentlig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 smtClean="0">
              <a:solidFill>
                <a:schemeClr val="tx1"/>
              </a:solidFill>
            </a:rPr>
            <a:t>Sektor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 err="1" smtClean="0">
              <a:solidFill>
                <a:schemeClr val="tx1"/>
              </a:solidFill>
            </a:rPr>
            <a:t>ph.d</a:t>
          </a:r>
          <a:r>
            <a:rPr lang="nb-NO" sz="1700" kern="1200" dirty="0" smtClean="0">
              <a:solidFill>
                <a:schemeClr val="tx1"/>
              </a:solidFill>
            </a:rPr>
            <a:t>.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700" kern="1200" dirty="0" smtClean="0">
              <a:solidFill>
                <a:schemeClr val="tx1"/>
              </a:solidFill>
            </a:rPr>
            <a:t>ordningen</a:t>
          </a:r>
          <a:endParaRPr lang="nb-NO" sz="1700" kern="1200" dirty="0">
            <a:solidFill>
              <a:schemeClr val="tx1"/>
            </a:solidFill>
          </a:endParaRPr>
        </a:p>
      </dsp:txBody>
      <dsp:txXfrm rot="10800000">
        <a:off x="3519391" y="2772308"/>
        <a:ext cx="1386154" cy="1386154"/>
      </dsp:txXfrm>
    </dsp:sp>
    <dsp:sp modelId="{1D6C3C33-AD55-4E7B-9585-9131BC24DFCA}">
      <dsp:nvSpPr>
        <dsp:cNvPr id="0" name=""/>
        <dsp:cNvSpPr/>
      </dsp:nvSpPr>
      <dsp:spPr>
        <a:xfrm>
          <a:off x="4212468" y="2772308"/>
          <a:ext cx="2772308" cy="2772308"/>
        </a:xfrm>
        <a:prstGeom prst="triangle">
          <a:avLst/>
        </a:prstGeom>
        <a:solidFill>
          <a:schemeClr val="accent6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b-NO" sz="1400" kern="1200" dirty="0" smtClean="0"/>
            <a:t>Forpliktende samarbeid med en gradsgivende institusjon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400" kern="1200" dirty="0"/>
        </a:p>
      </dsp:txBody>
      <dsp:txXfrm>
        <a:off x="4905545" y="4158462"/>
        <a:ext cx="1386154" cy="1386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17A7-55EB-485A-9722-3A7DDD6A5192}" type="datetimeFigureOut">
              <a:rPr lang="nb-NO" smtClean="0">
                <a:latin typeface="Verdana" pitchFamily="34" charset="0"/>
                <a:ea typeface="Verdana" pitchFamily="34" charset="0"/>
                <a:cs typeface="Verdana" pitchFamily="34" charset="0"/>
              </a:rPr>
              <a:t>15.02.2017</a:t>
            </a:fld>
            <a:endParaRPr lang="nb-NO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B3C8B-C6E5-4EDA-A58B-7F08BE9222A2}" type="slidenum">
              <a:rPr lang="nb-NO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nb-NO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074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F795-02E0-4376-80B5-881456D0B2CB}" type="datetimeFigureOut">
              <a:rPr lang="nb-NO" smtClean="0"/>
              <a:t>15.02.2017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69888" y="703263"/>
            <a:ext cx="4024312" cy="3019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543854" y="3947093"/>
            <a:ext cx="5517105" cy="523504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65421-E33B-4056-B233-00400955423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00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981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8859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0527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0527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>
                <a:solidFill>
                  <a:schemeClr val="tx2"/>
                </a:solidFill>
                <a:latin typeface="Verdana" pitchFamily="34" charset="0"/>
              </a:rPr>
              <a:t>53 doktorgradsprosjekter bevilget – flere relevante for Klima og polar  </a:t>
            </a:r>
            <a:endParaRPr kumimoji="0" lang="nb-NO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Verdana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0527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>
                <a:solidFill>
                  <a:schemeClr val="tx2"/>
                </a:solidFill>
                <a:latin typeface="Verdana" pitchFamily="34" charset="0"/>
              </a:rPr>
              <a:t>53 doktorgradsprosjekter bevilget – flere relevante for Klima og polar  </a:t>
            </a:r>
            <a:endParaRPr kumimoji="0" lang="nb-NO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Verdana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0527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>
                <a:solidFill>
                  <a:schemeClr val="tx2"/>
                </a:solidFill>
                <a:latin typeface="Verdana" pitchFamily="34" charset="0"/>
              </a:rPr>
              <a:t>53 doktorgradsprosjekter bevilget – flere relevante for Klima og polar  </a:t>
            </a:r>
            <a:endParaRPr kumimoji="0" lang="nb-NO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Verdana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0527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>
                <a:solidFill>
                  <a:schemeClr val="tx2"/>
                </a:solidFill>
                <a:latin typeface="Verdana" pitchFamily="34" charset="0"/>
              </a:rPr>
              <a:t>53 doktorgradsprosjekter bevilget – flere relevante for Klima og polar  </a:t>
            </a:r>
            <a:endParaRPr kumimoji="0" lang="nb-NO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Verdana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05271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>
                <a:solidFill>
                  <a:schemeClr val="tx2"/>
                </a:solidFill>
                <a:latin typeface="Verdana" pitchFamily="34" charset="0"/>
              </a:rPr>
              <a:t>53 doktorgradsprosjekter bevilget – flere relevante for Klima og polar  </a:t>
            </a:r>
            <a:endParaRPr kumimoji="0" lang="nb-NO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Verdana" pitchFamily="34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052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69888" y="703263"/>
            <a:ext cx="4024312" cy="30194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9948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1792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3630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69888" y="703263"/>
            <a:ext cx="4024312" cy="30194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1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2509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6995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69888" y="703263"/>
            <a:ext cx="4024312" cy="30194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b="0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Verdana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5529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69888" y="703263"/>
            <a:ext cx="4024312" cy="30194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299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65421-E33B-4056-B233-00400955423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80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-4763" y="6492875"/>
            <a:ext cx="2133600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/>
              <a:pPr/>
              <a:t>15.02.2017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59732" y="6492817"/>
            <a:ext cx="5004556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164288" y="6492875"/>
            <a:ext cx="1979712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595332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15.02.2017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175360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15.02.2017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96765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65313"/>
            <a:ext cx="4081462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37100" y="1865313"/>
            <a:ext cx="408305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15.02.2017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88403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15.02.2017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19681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15.02.2017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90135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15.02.2017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66638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15.02.2017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66798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15.02.2017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048561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15.02.2017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51610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32588" y="728663"/>
            <a:ext cx="2087562" cy="58451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68313" y="728663"/>
            <a:ext cx="6111875" cy="58451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15.02.2017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58672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15.02.2017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56768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R_logo_Bm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4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5" name="Gruppe 24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-4763" y="6492875"/>
            <a:ext cx="2133600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15.02.2017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159732" y="6492817"/>
            <a:ext cx="5004556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164288" y="6492875"/>
            <a:ext cx="1979712" cy="365125"/>
          </a:xfrm>
        </p:spPr>
        <p:txBody>
          <a:bodyPr anchor="b"/>
          <a:lstStyle>
            <a:lvl1pPr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2204864"/>
            <a:ext cx="8351838" cy="1260140"/>
          </a:xfrm>
        </p:spPr>
        <p:txBody>
          <a:bodyPr anchor="b">
            <a:normAutofit/>
          </a:bodyPr>
          <a:lstStyle>
            <a:lvl1pPr algn="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  <a:endParaRPr lang="nb-NO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54307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>
                <a:solidFill>
                  <a:prstClr val="white">
                    <a:lumMod val="85000"/>
                  </a:prstClr>
                </a:solidFill>
              </a:rPr>
              <a:pPr/>
              <a:t>15.02.2017</a:t>
            </a:fld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>
                <a:solidFill>
                  <a:prstClr val="white">
                    <a:lumMod val="85000"/>
                  </a:prstClr>
                </a:solidFill>
              </a:rPr>
              <a:pPr/>
              <a:t>‹#›</a:t>
            </a:fld>
            <a:endParaRPr lang="nb-NO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innhold 8"/>
          <p:cNvSpPr>
            <a:spLocks noGrp="1"/>
          </p:cNvSpPr>
          <p:nvPr>
            <p:ph sz="quarter" idx="13"/>
          </p:nvPr>
        </p:nvSpPr>
        <p:spPr>
          <a:xfrm>
            <a:off x="503238" y="1837346"/>
            <a:ext cx="8316912" cy="4760304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664807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 lIns="36000"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15.02.2017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7752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15.02.2017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987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1844675"/>
            <a:ext cx="3992561" cy="4752974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44674"/>
            <a:ext cx="4171950" cy="47529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4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15.02.2017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261942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8351837" cy="1079501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8313" y="1808163"/>
            <a:ext cx="4075113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238" y="2600908"/>
            <a:ext cx="4040188" cy="3996741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2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1063" y="1808163"/>
            <a:ext cx="4041775" cy="6397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1063" y="2600908"/>
            <a:ext cx="4041775" cy="3996741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>
            <a:lvl1pPr>
              <a:defRPr lang="nb-NO" sz="2200" dirty="0" smtClean="0"/>
            </a:lvl1pPr>
            <a:lvl2pPr>
              <a:defRPr lang="nb-NO" dirty="0" smtClean="0"/>
            </a:lvl2pPr>
            <a:lvl3pPr>
              <a:defRPr lang="nb-NO" dirty="0" smtClean="0"/>
            </a:lvl3pPr>
            <a:lvl4pPr>
              <a:defRPr lang="nb-NO" dirty="0" smtClean="0"/>
            </a:lvl4pPr>
            <a:lvl5pPr>
              <a:defRPr lang="nb-NO" dirty="0"/>
            </a:lvl5pPr>
          </a:lstStyle>
          <a:p>
            <a:pPr lvl="0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Klikk for å redigere tekststiler i malen</a:t>
            </a:r>
          </a:p>
          <a:p>
            <a:pPr lvl="1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Andre nivå</a:t>
            </a:r>
          </a:p>
          <a:p>
            <a:pPr lvl="2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Tredje nivå</a:t>
            </a:r>
          </a:p>
          <a:p>
            <a:pPr lvl="3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Fjerde nivå</a:t>
            </a:r>
          </a:p>
          <a:p>
            <a:pPr lvl="4">
              <a:buClr>
                <a:srgbClr val="00B0CA"/>
              </a:buClr>
              <a:buFont typeface="Wingdings" pitchFamily="2" charset="2"/>
              <a:buChar char="§"/>
            </a:pPr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15.02.2017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191831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3" y="728662"/>
            <a:ext cx="2997200" cy="706437"/>
          </a:xfrm>
          <a:prstGeom prst="rect">
            <a:avLst/>
          </a:prstGeo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63888" y="728663"/>
            <a:ext cx="5122912" cy="5397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0B0C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00B0CA"/>
              </a:buClr>
              <a:buFont typeface="Wingdings" pitchFamily="2" charset="2"/>
              <a:buChar char="§"/>
              <a:defRPr sz="2400"/>
            </a:lvl2pPr>
            <a:lvl3pPr marL="1143000" indent="-228600">
              <a:buClr>
                <a:srgbClr val="00B0C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00B0CA"/>
              </a:buClr>
              <a:buFont typeface="Wingdings" pitchFamily="2" charset="2"/>
              <a:buChar char="§"/>
              <a:defRPr sz="1800"/>
            </a:lvl4pPr>
            <a:lvl5pPr marL="2057400" indent="-228600">
              <a:buClr>
                <a:srgbClr val="00B0CA"/>
              </a:buClr>
              <a:buFont typeface="Wingdings" pitchFamily="2" charset="2"/>
              <a:buChar char="§"/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03238" y="1484313"/>
            <a:ext cx="2962275" cy="4641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15.02.2017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5645535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35696" y="5217078"/>
            <a:ext cx="5486400" cy="566738"/>
          </a:xfrm>
          <a:prstGeom prst="rect">
            <a:avLst/>
          </a:prstGeo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728662"/>
            <a:ext cx="5486400" cy="4392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835696" y="5783816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6E1B-53AA-4414-ACB0-2A5DFFF9993B}" type="datetimeFigureOut">
              <a:rPr lang="nb-NO" smtClean="0"/>
              <a:t>15.02.2017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3504C-860D-48D4-B409-223BBD9171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599116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FR_logo_Bokm_rgb-farg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974725"/>
            <a:ext cx="1993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9148763 w 5763"/>
              <a:gd name="T1" fmla="*/ 723900 h 456"/>
              <a:gd name="T2" fmla="*/ 1260475 w 5763"/>
              <a:gd name="T3" fmla="*/ 723900 h 456"/>
              <a:gd name="T4" fmla="*/ 1260475 w 5763"/>
              <a:gd name="T5" fmla="*/ 547688 h 456"/>
              <a:gd name="T6" fmla="*/ 0 w 5763"/>
              <a:gd name="T7" fmla="*/ 547688 h 456"/>
              <a:gd name="T8" fmla="*/ 0 w 5763"/>
              <a:gd name="T9" fmla="*/ 0 h 456"/>
              <a:gd name="T10" fmla="*/ 9148763 w 5763"/>
              <a:gd name="T11" fmla="*/ 0 h 456"/>
              <a:gd name="T12" fmla="*/ 9148763 w 5763"/>
              <a:gd name="T13" fmla="*/ 723900 h 4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srgbClr val="000000"/>
              </a:solidFill>
            </a:endParaRPr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0" y="4149725"/>
            <a:ext cx="1258888" cy="180975"/>
            <a:chOff x="0" y="2614"/>
            <a:chExt cx="793" cy="114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flipH="1">
              <a:off x="679" y="2614"/>
              <a:ext cx="114" cy="114"/>
            </a:xfrm>
            <a:prstGeom prst="rect">
              <a:avLst/>
            </a:prstGeom>
            <a:solidFill>
              <a:schemeClr val="hlink">
                <a:alpha val="8980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000000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 flipH="1">
              <a:off x="566" y="2614"/>
              <a:ext cx="114" cy="114"/>
            </a:xfrm>
            <a:prstGeom prst="rect">
              <a:avLst/>
            </a:prstGeom>
            <a:solidFill>
              <a:schemeClr val="hlink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000000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flipH="1">
              <a:off x="453" y="2614"/>
              <a:ext cx="114" cy="114"/>
            </a:xfrm>
            <a:prstGeom prst="rect">
              <a:avLst/>
            </a:prstGeom>
            <a:solidFill>
              <a:schemeClr val="hlink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000000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flipH="1">
              <a:off x="339" y="2614"/>
              <a:ext cx="115" cy="114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000000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 flipH="1">
              <a:off x="226" y="2614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000000"/>
                </a:solidFill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flipH="1">
              <a:off x="113" y="2614"/>
              <a:ext cx="114" cy="114"/>
            </a:xfrm>
            <a:prstGeom prst="rect">
              <a:avLst/>
            </a:prstGeom>
            <a:solidFill>
              <a:schemeClr val="hlink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000000"/>
                </a:solidFill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flipH="1">
              <a:off x="0" y="2614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000000"/>
                </a:solidFill>
              </a:endParaRPr>
            </a:p>
          </p:txBody>
        </p:sp>
      </p:grpSp>
      <p:sp>
        <p:nvSpPr>
          <p:cNvPr id="153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92275" y="1484313"/>
            <a:ext cx="7127875" cy="1858962"/>
          </a:xfrm>
        </p:spPr>
        <p:txBody>
          <a:bodyPr bIns="36000" anchor="b"/>
          <a:lstStyle>
            <a:lvl1pPr algn="r">
              <a:lnSpc>
                <a:spcPct val="105000"/>
              </a:lnSpc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5376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21100"/>
            <a:ext cx="7127875" cy="571500"/>
          </a:xfrm>
        </p:spPr>
        <p:txBody>
          <a:bodyPr lIns="36000"/>
          <a:lstStyle>
            <a:lvl1pPr marL="0" indent="0" algn="r">
              <a:spcBef>
                <a:spcPct val="0"/>
              </a:spcBef>
              <a:buFont typeface="Wingdings" pitchFamily="2" charset="2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noProof="0" smtClean="0"/>
              <a:t>Klikk for å redigere undertittelstil i malen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6330950" y="6605588"/>
            <a:ext cx="2813050" cy="252412"/>
          </a:xfrm>
        </p:spPr>
        <p:txBody>
          <a:bodyPr anchor="t"/>
          <a:lstStyle>
            <a:lvl1pPr algn="ctr">
              <a:defRPr sz="1400" smtClean="0">
                <a:solidFill>
                  <a:schemeClr val="bg1"/>
                </a:solidFill>
                <a:latin typeface="TheMixOffice" pitchFamily="34" charset="0"/>
              </a:defRPr>
            </a:lvl1pPr>
          </a:lstStyle>
          <a:p>
            <a:endParaRPr lang="nb-NO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17" name="Picture 2" descr="FR_logo_Bm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977900"/>
            <a:ext cx="199390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3"/>
          <p:cNvSpPr>
            <a:spLocks noChangeArrowheads="1"/>
          </p:cNvSpPr>
          <p:nvPr userDrawn="1"/>
        </p:nvSpPr>
        <p:spPr bwMode="auto">
          <a:xfrm>
            <a:off x="0" y="4149725"/>
            <a:ext cx="1476375" cy="179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19" name="Rectangle 4"/>
          <p:cNvSpPr>
            <a:spLocks noChangeArrowheads="1"/>
          </p:cNvSpPr>
          <p:nvPr userDrawn="1"/>
        </p:nvSpPr>
        <p:spPr bwMode="auto">
          <a:xfrm>
            <a:off x="0" y="1484313"/>
            <a:ext cx="9144000" cy="2093912"/>
          </a:xfrm>
          <a:prstGeom prst="rect">
            <a:avLst/>
          </a:pr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20" name="Freeform 7"/>
          <p:cNvSpPr>
            <a:spLocks/>
          </p:cNvSpPr>
          <p:nvPr userDrawn="1"/>
        </p:nvSpPr>
        <p:spPr bwMode="auto">
          <a:xfrm>
            <a:off x="-4763" y="3605213"/>
            <a:ext cx="9148763" cy="723900"/>
          </a:xfrm>
          <a:custGeom>
            <a:avLst/>
            <a:gdLst>
              <a:gd name="T0" fmla="*/ 5763 w 5763"/>
              <a:gd name="T1" fmla="*/ 456 h 456"/>
              <a:gd name="T2" fmla="*/ 794 w 5763"/>
              <a:gd name="T3" fmla="*/ 456 h 456"/>
              <a:gd name="T4" fmla="*/ 794 w 5763"/>
              <a:gd name="T5" fmla="*/ 345 h 456"/>
              <a:gd name="T6" fmla="*/ 0 w 5763"/>
              <a:gd name="T7" fmla="*/ 345 h 456"/>
              <a:gd name="T8" fmla="*/ 0 w 5763"/>
              <a:gd name="T9" fmla="*/ 0 h 456"/>
              <a:gd name="T10" fmla="*/ 5763 w 5763"/>
              <a:gd name="T11" fmla="*/ 0 h 456"/>
              <a:gd name="T12" fmla="*/ 5763 w 5763"/>
              <a:gd name="T13" fmla="*/ 456 h 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3" h="456">
                <a:moveTo>
                  <a:pt x="5763" y="456"/>
                </a:moveTo>
                <a:lnTo>
                  <a:pt x="794" y="456"/>
                </a:lnTo>
                <a:lnTo>
                  <a:pt x="794" y="345"/>
                </a:lnTo>
                <a:lnTo>
                  <a:pt x="0" y="345"/>
                </a:lnTo>
                <a:lnTo>
                  <a:pt x="0" y="0"/>
                </a:lnTo>
                <a:lnTo>
                  <a:pt x="5763" y="0"/>
                </a:lnTo>
                <a:lnTo>
                  <a:pt x="5763" y="456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prstClr val="black"/>
              </a:solidFill>
            </a:endParaRPr>
          </a:p>
        </p:txBody>
      </p:sp>
      <p:grpSp>
        <p:nvGrpSpPr>
          <p:cNvPr id="21" name="Gruppe 20"/>
          <p:cNvGrpSpPr/>
          <p:nvPr userDrawn="1"/>
        </p:nvGrpSpPr>
        <p:grpSpPr>
          <a:xfrm>
            <a:off x="0" y="4149725"/>
            <a:ext cx="1258888" cy="180975"/>
            <a:chOff x="0" y="4149725"/>
            <a:chExt cx="1258888" cy="180975"/>
          </a:xfrm>
        </p:grpSpPr>
        <p:sp>
          <p:nvSpPr>
            <p:cNvPr id="22" name="Rectangle 9"/>
            <p:cNvSpPr>
              <a:spLocks noChangeArrowheads="1"/>
            </p:cNvSpPr>
            <p:nvPr userDrawn="1"/>
          </p:nvSpPr>
          <p:spPr bwMode="auto">
            <a:xfrm flipH="1">
              <a:off x="1077913" y="414972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 userDrawn="1"/>
          </p:nvSpPr>
          <p:spPr bwMode="auto">
            <a:xfrm flipH="1">
              <a:off x="898525" y="414972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4" name="Rectangle 11"/>
            <p:cNvSpPr>
              <a:spLocks noChangeArrowheads="1"/>
            </p:cNvSpPr>
            <p:nvPr userDrawn="1"/>
          </p:nvSpPr>
          <p:spPr bwMode="auto">
            <a:xfrm flipH="1">
              <a:off x="719138" y="414972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5" name="Rectangle 12"/>
            <p:cNvSpPr>
              <a:spLocks noChangeArrowheads="1"/>
            </p:cNvSpPr>
            <p:nvPr userDrawn="1"/>
          </p:nvSpPr>
          <p:spPr bwMode="auto">
            <a:xfrm flipH="1">
              <a:off x="538163" y="4149725"/>
              <a:ext cx="182563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6" name="Rectangle 13"/>
            <p:cNvSpPr>
              <a:spLocks noChangeArrowheads="1"/>
            </p:cNvSpPr>
            <p:nvPr userDrawn="1"/>
          </p:nvSpPr>
          <p:spPr bwMode="auto">
            <a:xfrm flipH="1">
              <a:off x="358775" y="414972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7" name="Rectangle 14"/>
            <p:cNvSpPr>
              <a:spLocks noChangeArrowheads="1"/>
            </p:cNvSpPr>
            <p:nvPr userDrawn="1"/>
          </p:nvSpPr>
          <p:spPr bwMode="auto">
            <a:xfrm flipH="1">
              <a:off x="179388" y="414972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  <p:sp>
          <p:nvSpPr>
            <p:cNvPr id="28" name="Rectangle 15"/>
            <p:cNvSpPr>
              <a:spLocks noChangeArrowheads="1"/>
            </p:cNvSpPr>
            <p:nvPr userDrawn="1"/>
          </p:nvSpPr>
          <p:spPr bwMode="auto">
            <a:xfrm flipH="1">
              <a:off x="0" y="414972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664059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sp>
        <p:nvSpPr>
          <p:cNvPr id="8" name="Freeform 3"/>
          <p:cNvSpPr>
            <a:spLocks/>
          </p:cNvSpPr>
          <p:nvPr/>
        </p:nvSpPr>
        <p:spPr bwMode="auto">
          <a:xfrm>
            <a:off x="0" y="-3175"/>
            <a:ext cx="9146743" cy="515938"/>
          </a:xfrm>
          <a:custGeom>
            <a:avLst/>
            <a:gdLst>
              <a:gd name="T0" fmla="*/ 0 w 5760"/>
              <a:gd name="T1" fmla="*/ 323 h 325"/>
              <a:gd name="T2" fmla="*/ 4968 w 5760"/>
              <a:gd name="T3" fmla="*/ 325 h 325"/>
              <a:gd name="T4" fmla="*/ 4968 w 5760"/>
              <a:gd name="T5" fmla="*/ 214 h 325"/>
              <a:gd name="T6" fmla="*/ 5760 w 5760"/>
              <a:gd name="T7" fmla="*/ 214 h 325"/>
              <a:gd name="T8" fmla="*/ 5760 w 5760"/>
              <a:gd name="T9" fmla="*/ 2 h 325"/>
              <a:gd name="T10" fmla="*/ 0 w 5760"/>
              <a:gd name="T11" fmla="*/ 0 h 325"/>
              <a:gd name="T12" fmla="*/ 0 w 5760"/>
              <a:gd name="T13" fmla="*/ 323 h 325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  <a:gd name="connsiteX0" fmla="*/ 0 w 10003"/>
              <a:gd name="connsiteY0" fmla="*/ 9938 h 10000"/>
              <a:gd name="connsiteX1" fmla="*/ 8625 w 10003"/>
              <a:gd name="connsiteY1" fmla="*/ 10000 h 10000"/>
              <a:gd name="connsiteX2" fmla="*/ 8625 w 10003"/>
              <a:gd name="connsiteY2" fmla="*/ 6585 h 10000"/>
              <a:gd name="connsiteX3" fmla="*/ 10000 w 10003"/>
              <a:gd name="connsiteY3" fmla="*/ 6585 h 10000"/>
              <a:gd name="connsiteX4" fmla="*/ 10003 w 10003"/>
              <a:gd name="connsiteY4" fmla="*/ 62 h 10000"/>
              <a:gd name="connsiteX5" fmla="*/ 0 w 10003"/>
              <a:gd name="connsiteY5" fmla="*/ 0 h 10000"/>
              <a:gd name="connsiteX6" fmla="*/ 0 w 10003"/>
              <a:gd name="connsiteY6" fmla="*/ 993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3" h="10000">
                <a:moveTo>
                  <a:pt x="0" y="9938"/>
                </a:moveTo>
                <a:lnTo>
                  <a:pt x="8625" y="10000"/>
                </a:lnTo>
                <a:lnTo>
                  <a:pt x="8625" y="6585"/>
                </a:lnTo>
                <a:lnTo>
                  <a:pt x="10000" y="6585"/>
                </a:lnTo>
                <a:cubicBezTo>
                  <a:pt x="10001" y="4411"/>
                  <a:pt x="10002" y="2236"/>
                  <a:pt x="10003" y="62"/>
                </a:cubicBezTo>
                <a:lnTo>
                  <a:pt x="0" y="0"/>
                </a:lnTo>
                <a:lnTo>
                  <a:pt x="0" y="9938"/>
                </a:lnTo>
                <a:close/>
              </a:path>
            </a:pathLst>
          </a:custGeom>
          <a:solidFill>
            <a:srgbClr val="00B0CA"/>
          </a:solidFill>
          <a:ln>
            <a:noFill/>
          </a:ln>
          <a:effectLst/>
          <a:extLst/>
        </p:spPr>
        <p:txBody>
          <a:bodyPr lIns="36000" tIns="36000" rIns="36000" bIns="36000" anchor="ctr">
            <a:spAutoFit/>
          </a:bodyPr>
          <a:lstStyle/>
          <a:p>
            <a:endParaRPr lang="nb-NO"/>
          </a:p>
        </p:txBody>
      </p:sp>
      <p:pic>
        <p:nvPicPr>
          <p:cNvPr id="9" name="Picture 4" descr="FR_logo_Bm_hvi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7879891" y="332942"/>
            <a:ext cx="1257300" cy="180975"/>
            <a:chOff x="7886700" y="333375"/>
            <a:chExt cx="1257300" cy="180975"/>
          </a:xfrm>
        </p:grpSpPr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7886700" y="333375"/>
              <a:ext cx="180975" cy="180975"/>
            </a:xfrm>
            <a:prstGeom prst="rect">
              <a:avLst/>
            </a:prstGeom>
            <a:solidFill>
              <a:srgbClr val="00B0CA">
                <a:alpha val="8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8066088" y="333375"/>
              <a:ext cx="180975" cy="180975"/>
            </a:xfrm>
            <a:prstGeom prst="rect">
              <a:avLst/>
            </a:prstGeom>
            <a:solidFill>
              <a:srgbClr val="00B0CA">
                <a:alpha val="8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8245475" y="333375"/>
              <a:ext cx="180975" cy="180975"/>
            </a:xfrm>
            <a:prstGeom prst="rect">
              <a:avLst/>
            </a:prstGeom>
            <a:solidFill>
              <a:srgbClr val="00B0CA">
                <a:alpha val="7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8424863" y="333375"/>
              <a:ext cx="180975" cy="180975"/>
            </a:xfrm>
            <a:prstGeom prst="rect">
              <a:avLst/>
            </a:prstGeom>
            <a:solidFill>
              <a:srgbClr val="00B0CA">
                <a:alpha val="5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8604250" y="333375"/>
              <a:ext cx="180975" cy="180975"/>
            </a:xfrm>
            <a:prstGeom prst="rect">
              <a:avLst/>
            </a:prstGeom>
            <a:solidFill>
              <a:srgbClr val="00B0CA">
                <a:alpha val="39999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8783638" y="333375"/>
              <a:ext cx="180975" cy="180975"/>
            </a:xfrm>
            <a:prstGeom prst="rect">
              <a:avLst/>
            </a:prstGeom>
            <a:solidFill>
              <a:srgbClr val="00B0CA">
                <a:alpha val="3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auto">
            <a:xfrm>
              <a:off x="8963025" y="333375"/>
              <a:ext cx="180975" cy="180975"/>
            </a:xfrm>
            <a:prstGeom prst="rect">
              <a:avLst/>
            </a:prstGeom>
            <a:solidFill>
              <a:srgbClr val="00B0CA">
                <a:alpha val="20000"/>
              </a:srgbClr>
            </a:solidFill>
            <a:ln>
              <a:noFill/>
            </a:ln>
            <a:effectLst/>
            <a:extLst/>
          </p:spPr>
          <p:txBody>
            <a:bodyPr lIns="36000" tIns="36000" rIns="36000" bIns="36000" anchor="ctr">
              <a:spAutoFit/>
            </a:bodyPr>
            <a:lstStyle/>
            <a:p>
              <a:endParaRPr lang="nb-NO"/>
            </a:p>
          </p:txBody>
        </p:sp>
      </p:grp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480212" y="6675710"/>
            <a:ext cx="1305508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BA716E1B-53AA-4414-ACB0-2A5DFFF9993B}" type="datetimeFigureOut">
              <a:rPr lang="nb-NO" smtClean="0"/>
              <a:pPr/>
              <a:t>15.02.2017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68312" y="6669360"/>
            <a:ext cx="5903887" cy="182290"/>
          </a:xfrm>
          <a:prstGeom prst="rect">
            <a:avLst/>
          </a:prstGeom>
        </p:spPr>
        <p:txBody>
          <a:bodyPr vert="horz" lIns="91440" tIns="45720" rIns="91440" bIns="36000" rtlCol="0" anchor="b"/>
          <a:lstStyle>
            <a:lvl1pPr algn="l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86700" y="6675710"/>
            <a:ext cx="933450" cy="1822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1">
                    <a:lumMod val="8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8B3504C-860D-48D4-B409-223BBD91717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"/>
          </p:nvPr>
        </p:nvSpPr>
        <p:spPr>
          <a:xfrm>
            <a:off x="503238" y="1844674"/>
            <a:ext cx="8316912" cy="4752975"/>
          </a:xfrm>
          <a:prstGeom prst="rect">
            <a:avLst/>
          </a:prstGeom>
        </p:spPr>
        <p:txBody>
          <a:bodyPr vert="horz" lIns="0" tIns="36000" rIns="36000" bIns="3600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9" name="Plassholder for tittel 18"/>
          <p:cNvSpPr>
            <a:spLocks noGrp="1"/>
          </p:cNvSpPr>
          <p:nvPr>
            <p:ph type="title"/>
          </p:nvPr>
        </p:nvSpPr>
        <p:spPr>
          <a:xfrm>
            <a:off x="468312" y="728662"/>
            <a:ext cx="8351838" cy="1079501"/>
          </a:xfrm>
          <a:prstGeom prst="rect">
            <a:avLst/>
          </a:prstGeom>
        </p:spPr>
        <p:txBody>
          <a:bodyPr vert="horz" lIns="36000" tIns="36000" rIns="36000" bIns="45720" rtlCol="0" anchor="t" anchorCtr="0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454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2" r:id="rId5"/>
    <p:sldLayoutId id="2147483653" r:id="rId6"/>
    <p:sldLayoutId id="2147483656" r:id="rId7"/>
    <p:sldLayoutId id="2147483657" r:id="rId8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spcBef>
          <a:spcPct val="0"/>
        </a:spcBef>
        <a:buFont typeface="Arial" pitchFamily="34" charset="0"/>
        <a:buNone/>
        <a:defRPr lang="nb-NO" sz="2600" b="1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4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CA"/>
        </a:buClr>
        <a:buFont typeface="Wingdings" pitchFamily="2" charset="2"/>
        <a:buChar char="§"/>
        <a:defRPr lang="nb-NO" sz="20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7667625" y="296863"/>
            <a:ext cx="147637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srgbClr val="000000"/>
              </a:solidFill>
            </a:endParaRPr>
          </a:p>
        </p:txBody>
      </p:sp>
      <p:sp>
        <p:nvSpPr>
          <p:cNvPr id="2051" name="Freeform 3"/>
          <p:cNvSpPr>
            <a:spLocks/>
          </p:cNvSpPr>
          <p:nvPr/>
        </p:nvSpPr>
        <p:spPr bwMode="auto">
          <a:xfrm>
            <a:off x="0" y="-3175"/>
            <a:ext cx="9144000" cy="515938"/>
          </a:xfrm>
          <a:custGeom>
            <a:avLst/>
            <a:gdLst>
              <a:gd name="T0" fmla="*/ 0 w 5760"/>
              <a:gd name="T1" fmla="*/ 512763 h 325"/>
              <a:gd name="T2" fmla="*/ 7886700 w 5760"/>
              <a:gd name="T3" fmla="*/ 515938 h 325"/>
              <a:gd name="T4" fmla="*/ 7886700 w 5760"/>
              <a:gd name="T5" fmla="*/ 339725 h 325"/>
              <a:gd name="T6" fmla="*/ 9144000 w 5760"/>
              <a:gd name="T7" fmla="*/ 339725 h 325"/>
              <a:gd name="T8" fmla="*/ 9144000 w 5760"/>
              <a:gd name="T9" fmla="*/ 3175 h 325"/>
              <a:gd name="T10" fmla="*/ 0 w 5760"/>
              <a:gd name="T11" fmla="*/ 0 h 325"/>
              <a:gd name="T12" fmla="*/ 0 w 5760"/>
              <a:gd name="T13" fmla="*/ 512763 h 3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760" h="325">
                <a:moveTo>
                  <a:pt x="0" y="323"/>
                </a:moveTo>
                <a:lnTo>
                  <a:pt x="4968" y="325"/>
                </a:lnTo>
                <a:lnTo>
                  <a:pt x="4968" y="214"/>
                </a:lnTo>
                <a:lnTo>
                  <a:pt x="5760" y="214"/>
                </a:lnTo>
                <a:lnTo>
                  <a:pt x="5760" y="2"/>
                </a:lnTo>
                <a:lnTo>
                  <a:pt x="0" y="0"/>
                </a:lnTo>
                <a:lnTo>
                  <a:pt x="0" y="323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>
                <a:solidFill>
                  <a:srgbClr val="009999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 anchor="ctr">
            <a:spAutoFit/>
          </a:bodyPr>
          <a:lstStyle/>
          <a:p>
            <a:endParaRPr lang="nb-NO">
              <a:solidFill>
                <a:srgbClr val="000000"/>
              </a:solidFill>
            </a:endParaRPr>
          </a:p>
        </p:txBody>
      </p:sp>
      <p:pic>
        <p:nvPicPr>
          <p:cNvPr id="2052" name="Picture 4" descr="FR_logo_Bm_hvi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07950"/>
            <a:ext cx="1997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28663"/>
            <a:ext cx="83518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 smtClean="0"/>
              <a:t>Klikk for å redigere tittelstil</a:t>
            </a:r>
            <a:endParaRPr lang="en-US" alt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65313"/>
            <a:ext cx="831691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36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en-US" smtClean="0"/>
              <a:t>Klikk for å redigere tekststiler i malen</a:t>
            </a:r>
          </a:p>
          <a:p>
            <a:pPr lvl="1"/>
            <a:r>
              <a:rPr lang="nb-NO" altLang="en-US" smtClean="0"/>
              <a:t>Andre nivå</a:t>
            </a:r>
          </a:p>
          <a:p>
            <a:pPr lvl="2"/>
            <a:r>
              <a:rPr lang="nb-NO" altLang="en-US" smtClean="0"/>
              <a:t>Tredje nivå</a:t>
            </a:r>
          </a:p>
          <a:p>
            <a:pPr lvl="3"/>
            <a:r>
              <a:rPr lang="nb-NO" altLang="en-US" smtClean="0"/>
              <a:t>Fjerde nivå</a:t>
            </a:r>
          </a:p>
          <a:p>
            <a:pPr lvl="4"/>
            <a:r>
              <a:rPr lang="nb-NO" altLang="en-US" smtClean="0"/>
              <a:t>Femte nivå</a:t>
            </a:r>
            <a:endParaRPr lang="en-US" altLang="en-US" smtClean="0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32575"/>
            <a:ext cx="28956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000" smtClean="0">
                <a:solidFill>
                  <a:schemeClr val="bg2"/>
                </a:solidFill>
              </a:defRPr>
            </a:lvl1pPr>
          </a:lstStyle>
          <a:p>
            <a:endParaRPr lang="nb-NO" dirty="0">
              <a:solidFill>
                <a:srgbClr val="6D92A7"/>
              </a:solidFill>
            </a:endParaRPr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7886700" y="333375"/>
            <a:ext cx="1257300" cy="180975"/>
            <a:chOff x="4968" y="229"/>
            <a:chExt cx="792" cy="114"/>
          </a:xfrm>
        </p:grpSpPr>
        <p:sp>
          <p:nvSpPr>
            <p:cNvPr id="2059" name="Rectangle 9"/>
            <p:cNvSpPr>
              <a:spLocks noChangeArrowheads="1"/>
            </p:cNvSpPr>
            <p:nvPr/>
          </p:nvSpPr>
          <p:spPr bwMode="auto">
            <a:xfrm>
              <a:off x="4968" y="229"/>
              <a:ext cx="114" cy="114"/>
            </a:xfrm>
            <a:prstGeom prst="rect">
              <a:avLst/>
            </a:prstGeom>
            <a:solidFill>
              <a:schemeClr val="hlink">
                <a:alpha val="89803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000000"/>
                </a:solidFill>
              </a:endParaRPr>
            </a:p>
          </p:txBody>
        </p:sp>
        <p:sp>
          <p:nvSpPr>
            <p:cNvPr id="2060" name="Rectangle 10"/>
            <p:cNvSpPr>
              <a:spLocks noChangeArrowheads="1"/>
            </p:cNvSpPr>
            <p:nvPr/>
          </p:nvSpPr>
          <p:spPr bwMode="auto">
            <a:xfrm>
              <a:off x="5081" y="229"/>
              <a:ext cx="114" cy="114"/>
            </a:xfrm>
            <a:prstGeom prst="rect">
              <a:avLst/>
            </a:prstGeom>
            <a:solidFill>
              <a:schemeClr val="hlink">
                <a:alpha val="7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000000"/>
                </a:solidFill>
              </a:endParaRPr>
            </a:p>
          </p:txBody>
        </p:sp>
        <p:sp>
          <p:nvSpPr>
            <p:cNvPr id="2061" name="Rectangle 11"/>
            <p:cNvSpPr>
              <a:spLocks noChangeArrowheads="1"/>
            </p:cNvSpPr>
            <p:nvPr/>
          </p:nvSpPr>
          <p:spPr bwMode="auto">
            <a:xfrm>
              <a:off x="5194" y="229"/>
              <a:ext cx="114" cy="114"/>
            </a:xfrm>
            <a:prstGeom prst="rect">
              <a:avLst/>
            </a:prstGeom>
            <a:solidFill>
              <a:schemeClr val="hlink">
                <a:alpha val="7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000000"/>
                </a:solidFill>
              </a:endParaRPr>
            </a:p>
          </p:txBody>
        </p:sp>
        <p:sp>
          <p:nvSpPr>
            <p:cNvPr id="2062" name="Rectangle 12"/>
            <p:cNvSpPr>
              <a:spLocks noChangeArrowheads="1"/>
            </p:cNvSpPr>
            <p:nvPr/>
          </p:nvSpPr>
          <p:spPr bwMode="auto">
            <a:xfrm>
              <a:off x="5307" y="229"/>
              <a:ext cx="114" cy="114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000000"/>
                </a:solidFill>
              </a:endParaRPr>
            </a:p>
          </p:txBody>
        </p:sp>
        <p:sp>
          <p:nvSpPr>
            <p:cNvPr id="2063" name="Rectangle 13"/>
            <p:cNvSpPr>
              <a:spLocks noChangeArrowheads="1"/>
            </p:cNvSpPr>
            <p:nvPr/>
          </p:nvSpPr>
          <p:spPr bwMode="auto">
            <a:xfrm>
              <a:off x="5420" y="229"/>
              <a:ext cx="114" cy="114"/>
            </a:xfrm>
            <a:prstGeom prst="rect">
              <a:avLst/>
            </a:prstGeom>
            <a:solidFill>
              <a:schemeClr val="hlink">
                <a:alpha val="39999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000000"/>
                </a:solidFill>
              </a:endParaRPr>
            </a:p>
          </p:txBody>
        </p:sp>
        <p:sp>
          <p:nvSpPr>
            <p:cNvPr id="2064" name="Rectangle 14"/>
            <p:cNvSpPr>
              <a:spLocks noChangeArrowheads="1"/>
            </p:cNvSpPr>
            <p:nvPr/>
          </p:nvSpPr>
          <p:spPr bwMode="auto">
            <a:xfrm>
              <a:off x="5533" y="229"/>
              <a:ext cx="114" cy="114"/>
            </a:xfrm>
            <a:prstGeom prst="rect">
              <a:avLst/>
            </a:prstGeom>
            <a:solidFill>
              <a:schemeClr val="hlink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000000"/>
                </a:solidFill>
              </a:endParaRPr>
            </a:p>
          </p:txBody>
        </p:sp>
        <p:sp>
          <p:nvSpPr>
            <p:cNvPr id="2065" name="Rectangle 15"/>
            <p:cNvSpPr>
              <a:spLocks noChangeArrowheads="1"/>
            </p:cNvSpPr>
            <p:nvPr/>
          </p:nvSpPr>
          <p:spPr bwMode="auto">
            <a:xfrm>
              <a:off x="5646" y="229"/>
              <a:ext cx="114" cy="114"/>
            </a:xfrm>
            <a:prstGeom prst="rect">
              <a:avLst/>
            </a:prstGeom>
            <a:solidFill>
              <a:schemeClr val="hlink">
                <a:alpha val="2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99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endParaRPr lang="nb-NO">
                <a:solidFill>
                  <a:srgbClr val="000000"/>
                </a:solidFill>
              </a:endParaRPr>
            </a:p>
          </p:txBody>
        </p:sp>
      </p:grpSp>
      <p:sp>
        <p:nvSpPr>
          <p:cNvPr id="1435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32588" y="6632575"/>
            <a:ext cx="1628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smtClean="0">
                <a:solidFill>
                  <a:schemeClr val="bg2"/>
                </a:solidFill>
              </a:defRPr>
            </a:lvl1pPr>
          </a:lstStyle>
          <a:p>
            <a:fld id="{BA716E1B-53AA-4414-ACB0-2A5DFFF9993B}" type="datetimeFigureOut">
              <a:rPr lang="nb-NO">
                <a:solidFill>
                  <a:srgbClr val="6D92A7"/>
                </a:solidFill>
              </a:rPr>
              <a:pPr/>
              <a:t>15.02.2017</a:t>
            </a:fld>
            <a:endParaRPr lang="nb-NO">
              <a:solidFill>
                <a:srgbClr val="6D92A7"/>
              </a:solidFill>
            </a:endParaRPr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6632575"/>
            <a:ext cx="7556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000" smtClean="0">
                <a:solidFill>
                  <a:schemeClr val="bg2"/>
                </a:solidFill>
              </a:defRPr>
            </a:lvl1pPr>
          </a:lstStyle>
          <a:p>
            <a:fld id="{48B3504C-860D-48D4-B409-223BBD917174}" type="slidenum">
              <a:rPr lang="nb-NO">
                <a:solidFill>
                  <a:srgbClr val="6D92A7"/>
                </a:solidFill>
              </a:rPr>
              <a:pPr/>
              <a:t>‹#›</a:t>
            </a:fld>
            <a:endParaRPr lang="nb-NO">
              <a:solidFill>
                <a:srgbClr val="6D9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0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Verdana" pitchFamily="34" charset="0"/>
        </a:defRPr>
      </a:lvl9pPr>
    </p:titleStyle>
    <p:bodyStyle>
      <a:lvl1pPr marL="265113" indent="-265113" algn="l" rtl="0" eaLnBrk="1" fontAlgn="b" hangingPunct="1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85738" algn="l" rtl="0" eaLnBrk="1" fontAlgn="base" hangingPunct="1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987425" indent="-177800" algn="l" rtl="0" eaLnBrk="1" fontAlgn="base" hangingPunct="1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344613" indent="-177800" algn="l" rtl="0" eaLnBrk="1" fontAlgn="base" hangingPunct="1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703388" indent="-179388" algn="l" rtl="0" eaLnBrk="1" fontAlgn="base" hangingPunct="1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60588" indent="-179388" algn="l" rtl="0" eaLnBrk="1" fontAlgn="base" hangingPunct="1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617788" indent="-179388" algn="l" rtl="0" eaLnBrk="1" fontAlgn="base" hangingPunct="1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74988" indent="-179388" algn="l" rtl="0" eaLnBrk="1" fontAlgn="base" hangingPunct="1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32188" indent="-179388" algn="l" rtl="0" eaLnBrk="1" fontAlgn="base" hangingPunct="1">
        <a:spcBef>
          <a:spcPct val="55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otek1.no/baby-og-barn" TargetMode="Externa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jpeg"/><Relationship Id="rId5" Type="http://schemas.openxmlformats.org/officeDocument/2006/relationships/hyperlink" Target="http://fysioterapeuten.no/Aktuelt/Nyheter/Debatt-om-fysisk-aktivitet-og-kroppsoeving-i-skolen" TargetMode="Externa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ten.kommune.no/category16993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ysioterapeuten.no/Aktuelt/Nyheter/Debatt-om-fysisk-aktivitet-og-kroppsoeving-i-skole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no/dokumenter/nou-2004-28/id388846/sec5" TargetMode="Externa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jpeg"/><Relationship Id="rId5" Type="http://schemas.openxmlformats.org/officeDocument/2006/relationships/hyperlink" Target="http://asmund.smugmug.com/keyword/Biogass" TargetMode="External"/><Relationship Id="rId4" Type="http://schemas.openxmlformats.org/officeDocument/2006/relationships/image" Target="../media/image3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ndla.no/nb/node/117367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Offentlig sektor-</a:t>
            </a:r>
            <a:r>
              <a:rPr lang="nb-NO" dirty="0" err="1" smtClean="0"/>
              <a:t>ph.d</a:t>
            </a:r>
            <a:r>
              <a:rPr lang="nb-NO" dirty="0" smtClean="0"/>
              <a:t>. ordningen 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SV-fakultetet ved UiO, 16.2.2017</a:t>
            </a:r>
          </a:p>
          <a:p>
            <a:r>
              <a:rPr lang="nb-NO" sz="1400" dirty="0" smtClean="0"/>
              <a:t>Spesialrådgiver Janike Harsheim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7976758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24936" cy="2124273"/>
          </a:xfrm>
        </p:spPr>
        <p:txBody>
          <a:bodyPr/>
          <a:lstStyle/>
          <a:p>
            <a:r>
              <a:rPr lang="nb-NO" dirty="0" smtClean="0"/>
              <a:t>Stipendiatsamling 12. og 13. januar 2017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 descr="C:\Users\jh\AppData\Local\Microsoft\Windows\Temporary Internet Files\Content.Outlook\E5BKW47Y\Gruppe sto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34481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23135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899591" y="1196752"/>
            <a:ext cx="4968553" cy="5661248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endParaRPr lang="nb-NO" sz="2200" dirty="0" smtClean="0"/>
          </a:p>
          <a:p>
            <a:endParaRPr lang="nb-NO" sz="2500" u="sng" dirty="0"/>
          </a:p>
          <a:p>
            <a:r>
              <a:rPr lang="nb-NO" sz="3300" dirty="0"/>
              <a:t>Arbeids- og velferdsetaten</a:t>
            </a:r>
          </a:p>
          <a:p>
            <a:pPr lvl="1"/>
            <a:r>
              <a:rPr lang="nb-NO" sz="2200" b="1" i="1" dirty="0"/>
              <a:t>Fattigdommens dynamikk </a:t>
            </a:r>
          </a:p>
          <a:p>
            <a:r>
              <a:rPr lang="nb-NO" sz="2500" u="sng" dirty="0"/>
              <a:t>Universitetet i </a:t>
            </a:r>
            <a:r>
              <a:rPr lang="nb-NO" sz="2500" u="sng" dirty="0" smtClean="0"/>
              <a:t>Oslo</a:t>
            </a:r>
          </a:p>
          <a:p>
            <a:endParaRPr lang="nb-NO" sz="2500" u="sng" dirty="0"/>
          </a:p>
          <a:p>
            <a:r>
              <a:rPr lang="nb-NO" sz="3300" dirty="0" smtClean="0"/>
              <a:t>Oslo </a:t>
            </a:r>
            <a:r>
              <a:rPr lang="nb-NO" sz="3300" dirty="0"/>
              <a:t>kommune - helseetaten</a:t>
            </a:r>
          </a:p>
          <a:p>
            <a:pPr lvl="1"/>
            <a:r>
              <a:rPr lang="nb-NO" sz="2100" b="1" i="1" dirty="0"/>
              <a:t>Legemiddelbruk og legemiddel-relaterte problemer hos sykehus Beboere i Oslo</a:t>
            </a:r>
          </a:p>
          <a:p>
            <a:r>
              <a:rPr lang="nb-NO" sz="2500" u="sng" dirty="0"/>
              <a:t>Universitetet i Oslo</a:t>
            </a:r>
          </a:p>
          <a:p>
            <a:endParaRPr lang="nb-NO" sz="3300" dirty="0" smtClean="0"/>
          </a:p>
          <a:p>
            <a:r>
              <a:rPr lang="nb-NO" sz="3300" dirty="0" smtClean="0"/>
              <a:t>Oslo kommune - helseetaten</a:t>
            </a:r>
          </a:p>
          <a:p>
            <a:pPr lvl="1"/>
            <a:r>
              <a:rPr lang="nb-NO" sz="2100" b="1" i="1" dirty="0" smtClean="0"/>
              <a:t>Utvikling og gjennomføring av program for helsestasjonstjenesten – fokus på mor og barn helse, tidlig intervensjon og innovasjon</a:t>
            </a:r>
          </a:p>
          <a:p>
            <a:r>
              <a:rPr lang="nb-NO" sz="2500" u="sng" dirty="0" smtClean="0"/>
              <a:t>Universitet i Oslo</a:t>
            </a:r>
          </a:p>
          <a:p>
            <a:endParaRPr lang="nb-NO" sz="2500" u="sng" dirty="0"/>
          </a:p>
          <a:p>
            <a:r>
              <a:rPr lang="nb-NO" sz="3300" dirty="0"/>
              <a:t>Helsedirektoratet</a:t>
            </a:r>
          </a:p>
          <a:p>
            <a:pPr lvl="1"/>
            <a:r>
              <a:rPr lang="nb-NO" sz="2100" b="1" i="1" dirty="0"/>
              <a:t>Skolen som folkehelseaktør: Effektive verktøy for god implementering av retningslinjer for mat og måltider </a:t>
            </a:r>
          </a:p>
          <a:p>
            <a:r>
              <a:rPr lang="nb-NO" sz="2500" u="sng" dirty="0"/>
              <a:t>Universitetet i </a:t>
            </a:r>
            <a:r>
              <a:rPr lang="nb-NO" sz="2500" u="sng" dirty="0" smtClean="0"/>
              <a:t>Oslo</a:t>
            </a:r>
          </a:p>
          <a:p>
            <a:endParaRPr lang="nb-NO" sz="2500" u="sng" dirty="0" smtClean="0"/>
          </a:p>
          <a:p>
            <a:r>
              <a:rPr lang="nb-NO" sz="3300" dirty="0" err="1"/>
              <a:t>Justervesenet</a:t>
            </a:r>
            <a:endParaRPr lang="nb-NO" sz="3300" dirty="0"/>
          </a:p>
          <a:p>
            <a:pPr lvl="1"/>
            <a:r>
              <a:rPr lang="nb-NO" sz="2100" b="1" i="1" dirty="0" err="1"/>
              <a:t>Improved</a:t>
            </a:r>
            <a:r>
              <a:rPr lang="nb-NO" sz="2100" b="1" i="1" dirty="0"/>
              <a:t> standard </a:t>
            </a:r>
            <a:r>
              <a:rPr lang="nb-NO" sz="2100" b="1" i="1" dirty="0" err="1"/>
              <a:t>detectors</a:t>
            </a:r>
            <a:r>
              <a:rPr lang="nb-NO" sz="2100" b="1" i="1" dirty="0"/>
              <a:t> </a:t>
            </a:r>
            <a:r>
              <a:rPr lang="nb-NO" sz="2100" b="1" i="1" dirty="0" err="1"/>
              <a:t>through</a:t>
            </a:r>
            <a:r>
              <a:rPr lang="nb-NO" sz="2100" b="1" i="1" dirty="0"/>
              <a:t> </a:t>
            </a:r>
            <a:r>
              <a:rPr lang="nb-NO" sz="2100" b="1" i="1" dirty="0" err="1"/>
              <a:t>enhanced</a:t>
            </a:r>
            <a:r>
              <a:rPr lang="nb-NO" sz="2100" b="1" i="1" dirty="0"/>
              <a:t> </a:t>
            </a:r>
            <a:r>
              <a:rPr lang="nb-NO" sz="2100" b="1" i="1" dirty="0" err="1"/>
              <a:t>surface</a:t>
            </a:r>
            <a:r>
              <a:rPr lang="nb-NO" sz="2100" b="1" i="1" dirty="0"/>
              <a:t> </a:t>
            </a:r>
            <a:r>
              <a:rPr lang="nb-NO" sz="2100" b="1" i="1" dirty="0" err="1"/>
              <a:t>passivation</a:t>
            </a:r>
            <a:r>
              <a:rPr lang="nb-NO" sz="2100" b="1" i="1" dirty="0"/>
              <a:t> </a:t>
            </a:r>
            <a:r>
              <a:rPr lang="nb-NO" sz="2100" b="1" i="1" dirty="0" err="1"/>
              <a:t>of</a:t>
            </a:r>
            <a:r>
              <a:rPr lang="nb-NO" sz="2100" b="1" i="1" dirty="0"/>
              <a:t> </a:t>
            </a:r>
            <a:r>
              <a:rPr lang="nb-NO" sz="2100" b="1" i="1" dirty="0" err="1"/>
              <a:t>silicon</a:t>
            </a:r>
            <a:r>
              <a:rPr lang="nb-NO" sz="2100" b="1" i="1" dirty="0"/>
              <a:t> </a:t>
            </a:r>
            <a:r>
              <a:rPr lang="nb-NO" sz="2100" b="1" i="1" dirty="0" err="1"/>
              <a:t>photodiodes</a:t>
            </a:r>
            <a:r>
              <a:rPr lang="nb-NO" sz="2100" b="1" i="1" dirty="0"/>
              <a:t> </a:t>
            </a:r>
          </a:p>
          <a:p>
            <a:r>
              <a:rPr lang="nb-NO" sz="2500" u="sng" dirty="0"/>
              <a:t>Universitetet i Oslo</a:t>
            </a:r>
          </a:p>
          <a:p>
            <a:endParaRPr lang="nb-NO" sz="2500" u="sng" dirty="0" smtClean="0"/>
          </a:p>
          <a:p>
            <a:endParaRPr lang="nb-NO" sz="2500" u="sng" dirty="0" smtClean="0"/>
          </a:p>
          <a:p>
            <a:endParaRPr lang="nb-NO" sz="2500" u="sng" dirty="0" smtClean="0"/>
          </a:p>
          <a:p>
            <a:endParaRPr lang="nb-NO" sz="2500" u="sng" dirty="0"/>
          </a:p>
          <a:p>
            <a:endParaRPr lang="nb-NO" sz="2500" u="sng" dirty="0"/>
          </a:p>
          <a:p>
            <a:endParaRPr lang="nb-NO" sz="2500" u="sng" dirty="0" smtClean="0"/>
          </a:p>
          <a:p>
            <a:endParaRPr lang="nb-NO" sz="2500" u="sng" dirty="0"/>
          </a:p>
          <a:p>
            <a:endParaRPr lang="nb-NO" sz="2500" u="sng" dirty="0" smtClean="0"/>
          </a:p>
          <a:p>
            <a:endParaRPr lang="nb-NO" sz="2500" u="sng" dirty="0" smtClean="0"/>
          </a:p>
          <a:p>
            <a:endParaRPr lang="nb-NO" sz="2500" u="sng" dirty="0"/>
          </a:p>
          <a:p>
            <a:endParaRPr lang="nb-NO" sz="2500" u="sng" dirty="0" smtClean="0"/>
          </a:p>
          <a:p>
            <a:endParaRPr lang="nb-NO" sz="2500" u="sng" dirty="0" smtClean="0"/>
          </a:p>
          <a:p>
            <a:pPr lvl="1"/>
            <a:endParaRPr lang="nb-NO" sz="1900" u="sng" dirty="0" smtClean="0"/>
          </a:p>
          <a:p>
            <a:pPr marL="457200" lvl="1" indent="0">
              <a:buNone/>
            </a:pPr>
            <a:endParaRPr lang="nb-NO" dirty="0"/>
          </a:p>
          <a:p>
            <a:endParaRPr lang="nb-NO" dirty="0"/>
          </a:p>
          <a:p>
            <a:pPr marL="57150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 smtClean="0"/>
          </a:p>
        </p:txBody>
      </p:sp>
      <p:sp>
        <p:nvSpPr>
          <p:cNvPr id="2" name="Rektangel 1"/>
          <p:cNvSpPr/>
          <p:nvPr/>
        </p:nvSpPr>
        <p:spPr bwMode="auto">
          <a:xfrm>
            <a:off x="107504" y="646533"/>
            <a:ext cx="8352928" cy="422987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2"/>
            </a:solidFill>
          </a:ln>
          <a:effectLst/>
          <a:extLst/>
        </p:spPr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</a:pPr>
            <a:r>
              <a:rPr lang="nb-NO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Offentlig sektor-</a:t>
            </a:r>
            <a:r>
              <a:rPr lang="nb-NO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ph.d</a:t>
            </a:r>
            <a:r>
              <a:rPr lang="nb-NO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- Ui</a:t>
            </a:r>
            <a:r>
              <a:rPr lang="nb-NO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som gradsgivende</a:t>
            </a:r>
            <a:endParaRPr kumimoji="0" lang="nb-NO" sz="24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2497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899591" y="1196752"/>
            <a:ext cx="4968553" cy="5544616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endParaRPr lang="nb-NO" sz="2200" dirty="0" smtClean="0"/>
          </a:p>
          <a:p>
            <a:r>
              <a:rPr lang="nb-NO" sz="3300" dirty="0" smtClean="0"/>
              <a:t>Kunnskapsdepartementet</a:t>
            </a:r>
            <a:endParaRPr lang="nb-NO" sz="3300" dirty="0"/>
          </a:p>
          <a:p>
            <a:pPr lvl="1"/>
            <a:r>
              <a:rPr lang="nb-NO" sz="2100" b="1" i="1" dirty="0" smtClean="0"/>
              <a:t>The </a:t>
            </a:r>
            <a:r>
              <a:rPr lang="nb-NO" sz="2100" b="1" i="1" dirty="0" err="1" smtClean="0"/>
              <a:t>Impact</a:t>
            </a:r>
            <a:r>
              <a:rPr lang="nb-NO" sz="2100" b="1" i="1" dirty="0" smtClean="0"/>
              <a:t> </a:t>
            </a:r>
            <a:r>
              <a:rPr lang="nb-NO" sz="2100" b="1" i="1" dirty="0" err="1" smtClean="0"/>
              <a:t>of</a:t>
            </a:r>
            <a:r>
              <a:rPr lang="nb-NO" sz="2100" b="1" i="1" dirty="0" smtClean="0"/>
              <a:t> Research </a:t>
            </a:r>
            <a:r>
              <a:rPr lang="nb-NO" sz="2100" b="1" i="1" dirty="0" err="1" smtClean="0"/>
              <a:t>on</a:t>
            </a:r>
            <a:r>
              <a:rPr lang="nb-NO" sz="2100" b="1" i="1" dirty="0" smtClean="0"/>
              <a:t> Policy: An </a:t>
            </a:r>
            <a:r>
              <a:rPr lang="nb-NO" sz="2100" b="1" i="1" dirty="0" err="1" smtClean="0"/>
              <a:t>empirical</a:t>
            </a:r>
            <a:r>
              <a:rPr lang="nb-NO" sz="2100" b="1" i="1" dirty="0" smtClean="0"/>
              <a:t> </a:t>
            </a:r>
            <a:r>
              <a:rPr lang="nb-NO" sz="2100" b="1" i="1" dirty="0" err="1" smtClean="0"/>
              <a:t>study</a:t>
            </a:r>
            <a:r>
              <a:rPr lang="nb-NO" sz="2100" b="1" i="1" dirty="0" smtClean="0"/>
              <a:t> </a:t>
            </a:r>
            <a:r>
              <a:rPr lang="nb-NO" sz="2100" b="1" i="1" dirty="0" err="1" smtClean="0"/>
              <a:t>of</a:t>
            </a:r>
            <a:r>
              <a:rPr lang="nb-NO" sz="2100" b="1" i="1" dirty="0" smtClean="0"/>
              <a:t> </a:t>
            </a:r>
            <a:r>
              <a:rPr lang="nb-NO" sz="2100" b="1" i="1" dirty="0" err="1" smtClean="0"/>
              <a:t>the</a:t>
            </a:r>
            <a:r>
              <a:rPr lang="nb-NO" sz="2100" b="1" i="1" dirty="0" smtClean="0"/>
              <a:t> </a:t>
            </a:r>
            <a:r>
              <a:rPr lang="nb-NO" sz="2100" b="1" i="1" dirty="0" err="1" smtClean="0"/>
              <a:t>use</a:t>
            </a:r>
            <a:r>
              <a:rPr lang="nb-NO" sz="2100" b="1" i="1" dirty="0" smtClean="0"/>
              <a:t> </a:t>
            </a:r>
            <a:r>
              <a:rPr lang="nb-NO" sz="2100" b="1" i="1" dirty="0" err="1" smtClean="0"/>
              <a:t>of</a:t>
            </a:r>
            <a:r>
              <a:rPr lang="nb-NO" sz="2100" b="1" i="1" dirty="0" smtClean="0"/>
              <a:t> </a:t>
            </a:r>
            <a:r>
              <a:rPr lang="nb-NO" sz="2100" b="1" i="1" dirty="0" err="1" smtClean="0"/>
              <a:t>scientific</a:t>
            </a:r>
            <a:r>
              <a:rPr lang="nb-NO" sz="2100" b="1" i="1" dirty="0" smtClean="0"/>
              <a:t>  </a:t>
            </a:r>
            <a:r>
              <a:rPr lang="nb-NO" sz="2100" b="1" i="1" dirty="0" err="1" smtClean="0"/>
              <a:t>knowledge</a:t>
            </a:r>
            <a:r>
              <a:rPr lang="nb-NO" sz="2100" b="1" i="1" dirty="0" smtClean="0"/>
              <a:t> in policymaking </a:t>
            </a:r>
            <a:endParaRPr lang="nb-NO" sz="2100" b="1" i="1" dirty="0"/>
          </a:p>
          <a:p>
            <a:r>
              <a:rPr lang="nb-NO" sz="2500" u="sng" dirty="0" smtClean="0"/>
              <a:t>Universitetet i Oslo</a:t>
            </a:r>
          </a:p>
          <a:p>
            <a:endParaRPr lang="nb-NO" sz="2500" u="sng" dirty="0"/>
          </a:p>
          <a:p>
            <a:r>
              <a:rPr lang="nb-NO" sz="3300" dirty="0"/>
              <a:t>Kunnskapsdepartementet</a:t>
            </a:r>
          </a:p>
          <a:p>
            <a:pPr lvl="1"/>
            <a:r>
              <a:rPr lang="nb-NO" sz="2100" b="1" i="1" dirty="0" err="1" smtClean="0"/>
              <a:t>Factors</a:t>
            </a:r>
            <a:r>
              <a:rPr lang="nb-NO" sz="2100" b="1" i="1" dirty="0" smtClean="0"/>
              <a:t> </a:t>
            </a:r>
            <a:r>
              <a:rPr lang="nb-NO" sz="2100" b="1" i="1" dirty="0" err="1" smtClean="0"/>
              <a:t>affecting</a:t>
            </a:r>
            <a:r>
              <a:rPr lang="nb-NO" sz="2100" b="1" i="1" dirty="0" smtClean="0"/>
              <a:t> </a:t>
            </a:r>
            <a:r>
              <a:rPr lang="nb-NO" sz="2100" b="1" i="1" dirty="0" err="1" smtClean="0"/>
              <a:t>organisations</a:t>
            </a:r>
            <a:r>
              <a:rPr lang="nb-NO" sz="2100" b="1" i="1" dirty="0" smtClean="0"/>
              <a:t>’ </a:t>
            </a:r>
            <a:r>
              <a:rPr lang="nb-NO" sz="2100" b="1" i="1" dirty="0" err="1" smtClean="0"/>
              <a:t>ability</a:t>
            </a:r>
            <a:r>
              <a:rPr lang="nb-NO" sz="2100" b="1" i="1" dirty="0" smtClean="0"/>
              <a:t> to </a:t>
            </a:r>
            <a:r>
              <a:rPr lang="nb-NO" sz="2100" b="1" i="1" dirty="0" err="1" smtClean="0"/>
              <a:t>participate</a:t>
            </a:r>
            <a:r>
              <a:rPr lang="nb-NO" sz="2100" b="1" i="1" dirty="0" smtClean="0"/>
              <a:t> and </a:t>
            </a:r>
            <a:r>
              <a:rPr lang="nb-NO" sz="2100" b="1" i="1" dirty="0" err="1" smtClean="0"/>
              <a:t>achieve</a:t>
            </a:r>
            <a:r>
              <a:rPr lang="nb-NO" sz="2100" b="1" i="1" dirty="0" smtClean="0"/>
              <a:t> EU- </a:t>
            </a:r>
            <a:r>
              <a:rPr lang="nb-NO" sz="2100" b="1" i="1" dirty="0" err="1" smtClean="0"/>
              <a:t>funding</a:t>
            </a:r>
            <a:r>
              <a:rPr lang="nb-NO" sz="2100" b="1" i="1" dirty="0" smtClean="0"/>
              <a:t>: </a:t>
            </a:r>
            <a:r>
              <a:rPr lang="nb-NO" sz="2100" b="1" i="1" dirty="0" err="1" smtClean="0"/>
              <a:t>Evidence</a:t>
            </a:r>
            <a:r>
              <a:rPr lang="nb-NO" sz="2100" b="1" i="1" dirty="0" smtClean="0"/>
              <a:t> from </a:t>
            </a:r>
            <a:r>
              <a:rPr lang="nb-NO" sz="2100" b="1" i="1" dirty="0" err="1" smtClean="0"/>
              <a:t>the</a:t>
            </a:r>
            <a:r>
              <a:rPr lang="nb-NO" sz="2100" b="1" i="1" dirty="0" smtClean="0"/>
              <a:t> Norwegian R&amp;D sektor </a:t>
            </a:r>
            <a:endParaRPr lang="nb-NO" sz="2100" b="1" i="1" dirty="0"/>
          </a:p>
          <a:p>
            <a:r>
              <a:rPr lang="nb-NO" sz="2500" u="sng" dirty="0"/>
              <a:t>Universitetet i Oslo</a:t>
            </a:r>
          </a:p>
          <a:p>
            <a:endParaRPr lang="nb-NO" sz="2500" u="sng" dirty="0" smtClean="0"/>
          </a:p>
          <a:p>
            <a:r>
              <a:rPr lang="nb-NO" sz="3300" dirty="0" smtClean="0"/>
              <a:t>Alta museum</a:t>
            </a:r>
            <a:endParaRPr lang="nb-NO" sz="3300" dirty="0"/>
          </a:p>
          <a:p>
            <a:pPr lvl="1"/>
            <a:r>
              <a:rPr lang="nb-NO" sz="2100" b="1" i="1" dirty="0" smtClean="0"/>
              <a:t>Tilbakeføring av samisk kulturarv – hva skjer lokalt? </a:t>
            </a:r>
            <a:endParaRPr lang="nb-NO" sz="2100" b="1" i="1" dirty="0"/>
          </a:p>
          <a:p>
            <a:r>
              <a:rPr lang="nb-NO" sz="2500" u="sng" dirty="0"/>
              <a:t>Universitetet i </a:t>
            </a:r>
            <a:r>
              <a:rPr lang="nb-NO" sz="2500" u="sng" dirty="0" smtClean="0"/>
              <a:t>Oslo</a:t>
            </a:r>
          </a:p>
          <a:p>
            <a:endParaRPr lang="nb-NO" sz="2500" u="sng" dirty="0"/>
          </a:p>
          <a:p>
            <a:r>
              <a:rPr lang="nb-NO" sz="3300" dirty="0" smtClean="0"/>
              <a:t>STATPED</a:t>
            </a:r>
            <a:endParaRPr lang="nb-NO" sz="3300" dirty="0"/>
          </a:p>
          <a:p>
            <a:pPr lvl="1"/>
            <a:r>
              <a:rPr lang="nb-NO" sz="2100" b="1" i="1" dirty="0" smtClean="0"/>
              <a:t>Mobbing og barn med spesielle behov – kartlegging av forekomst, forløp og risiko i barnehager og skoler, og en beskrivelse av tiltak </a:t>
            </a:r>
            <a:endParaRPr lang="nb-NO" sz="2100" b="1" i="1" dirty="0"/>
          </a:p>
          <a:p>
            <a:r>
              <a:rPr lang="nb-NO" sz="2500" u="sng" dirty="0"/>
              <a:t>Universitetet i </a:t>
            </a:r>
            <a:r>
              <a:rPr lang="nb-NO" sz="2500" u="sng" dirty="0" smtClean="0"/>
              <a:t>Oslo</a:t>
            </a:r>
          </a:p>
          <a:p>
            <a:endParaRPr lang="nb-NO" sz="2500" u="sng" dirty="0" smtClean="0"/>
          </a:p>
          <a:p>
            <a:r>
              <a:rPr lang="nb-NO" sz="3400" dirty="0" smtClean="0"/>
              <a:t>STATPED</a:t>
            </a:r>
          </a:p>
          <a:p>
            <a:pPr lvl="1"/>
            <a:r>
              <a:rPr lang="nb-NO" sz="2100" b="1" i="1" dirty="0" smtClean="0"/>
              <a:t>Artikulatorisk bevisstgjøring av fonemene og lydmessig feedback på fonemnivå – utprøving av tiltak ved språkvansker og dysleksi </a:t>
            </a:r>
            <a:endParaRPr lang="nb-NO" sz="2100" b="1" i="1" dirty="0"/>
          </a:p>
          <a:p>
            <a:r>
              <a:rPr lang="nb-NO" sz="2500" u="sng" dirty="0"/>
              <a:t>Universitetet i Oslo</a:t>
            </a:r>
          </a:p>
          <a:p>
            <a:endParaRPr lang="nb-NO" sz="2500" u="sng" dirty="0"/>
          </a:p>
          <a:p>
            <a:r>
              <a:rPr lang="nb-NO" sz="3300" dirty="0"/>
              <a:t>Miljødirektoratet</a:t>
            </a:r>
          </a:p>
          <a:p>
            <a:pPr lvl="1"/>
            <a:r>
              <a:rPr lang="nb-NO" sz="2100" b="1" i="1" dirty="0" err="1"/>
              <a:t>Mapping</a:t>
            </a:r>
            <a:r>
              <a:rPr lang="nb-NO" sz="2100" b="1" i="1" dirty="0"/>
              <a:t> and </a:t>
            </a:r>
            <a:r>
              <a:rPr lang="nb-NO" sz="2100" b="1" i="1" dirty="0" err="1"/>
              <a:t>analysis</a:t>
            </a:r>
            <a:r>
              <a:rPr lang="nb-NO" sz="2100" b="1" i="1" dirty="0"/>
              <a:t> </a:t>
            </a:r>
            <a:r>
              <a:rPr lang="nb-NO" sz="2100" b="1" i="1" dirty="0" err="1"/>
              <a:t>of</a:t>
            </a:r>
            <a:r>
              <a:rPr lang="nb-NO" sz="2100" b="1" i="1" dirty="0"/>
              <a:t> landscape </a:t>
            </a:r>
            <a:r>
              <a:rPr lang="nb-NO" sz="2100" b="1" i="1" dirty="0" err="1"/>
              <a:t>diversity</a:t>
            </a:r>
            <a:r>
              <a:rPr lang="nb-NO" sz="2100" b="1" i="1" dirty="0"/>
              <a:t> in Norway </a:t>
            </a:r>
          </a:p>
          <a:p>
            <a:r>
              <a:rPr lang="nb-NO" sz="2500" u="sng" dirty="0"/>
              <a:t>Universitetet i Oslo</a:t>
            </a:r>
          </a:p>
          <a:p>
            <a:endParaRPr lang="nb-NO" sz="2500" u="sng" dirty="0"/>
          </a:p>
          <a:p>
            <a:endParaRPr lang="nb-NO" sz="2500" u="sng" dirty="0" smtClean="0"/>
          </a:p>
          <a:p>
            <a:endParaRPr lang="nb-NO" sz="2500" u="sng" dirty="0" smtClean="0"/>
          </a:p>
          <a:p>
            <a:endParaRPr lang="nb-NO" sz="2500" u="sng" dirty="0"/>
          </a:p>
          <a:p>
            <a:endParaRPr lang="nb-NO" sz="2500" u="sng" dirty="0"/>
          </a:p>
          <a:p>
            <a:endParaRPr lang="nb-NO" sz="2500" u="sng" dirty="0" smtClean="0"/>
          </a:p>
          <a:p>
            <a:endParaRPr lang="nb-NO" sz="2500" u="sng" dirty="0"/>
          </a:p>
          <a:p>
            <a:endParaRPr lang="nb-NO" sz="2500" u="sng" dirty="0" smtClean="0"/>
          </a:p>
          <a:p>
            <a:endParaRPr lang="nb-NO" sz="2500" u="sng" dirty="0" smtClean="0"/>
          </a:p>
          <a:p>
            <a:endParaRPr lang="nb-NO" sz="2500" u="sng" dirty="0"/>
          </a:p>
          <a:p>
            <a:endParaRPr lang="nb-NO" sz="2500" u="sng" dirty="0" smtClean="0"/>
          </a:p>
          <a:p>
            <a:endParaRPr lang="nb-NO" sz="2500" u="sng" dirty="0" smtClean="0"/>
          </a:p>
          <a:p>
            <a:pPr lvl="1"/>
            <a:endParaRPr lang="nb-NO" sz="1900" u="sng" dirty="0" smtClean="0"/>
          </a:p>
          <a:p>
            <a:pPr marL="457200" lvl="1" indent="0">
              <a:buNone/>
            </a:pPr>
            <a:endParaRPr lang="nb-NO" dirty="0"/>
          </a:p>
          <a:p>
            <a:endParaRPr lang="nb-NO" dirty="0"/>
          </a:p>
          <a:p>
            <a:pPr marL="57150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 smtClean="0"/>
          </a:p>
        </p:txBody>
      </p:sp>
      <p:sp>
        <p:nvSpPr>
          <p:cNvPr id="2" name="Rektangel 1"/>
          <p:cNvSpPr/>
          <p:nvPr/>
        </p:nvSpPr>
        <p:spPr bwMode="auto">
          <a:xfrm>
            <a:off x="107504" y="646533"/>
            <a:ext cx="8352928" cy="422987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solidFill>
              <a:schemeClr val="tx2"/>
            </a:solidFill>
          </a:ln>
          <a:effectLst/>
          <a:extLst/>
        </p:spPr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</a:pPr>
            <a:r>
              <a:rPr lang="nb-NO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Offentlig sektor-</a:t>
            </a:r>
            <a:r>
              <a:rPr lang="nb-NO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ph.d</a:t>
            </a:r>
            <a:r>
              <a:rPr lang="nb-NO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- Ui</a:t>
            </a:r>
            <a:r>
              <a:rPr lang="nb-NO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som gradsgivende</a:t>
            </a:r>
            <a:endParaRPr kumimoji="0" lang="nb-NO" sz="24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0276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467544" y="1340768"/>
            <a:ext cx="6984775" cy="5256584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endParaRPr lang="nb-NO" sz="2200" dirty="0" smtClean="0"/>
          </a:p>
          <a:p>
            <a:endParaRPr lang="nb-NO" sz="2500" u="sng" dirty="0"/>
          </a:p>
          <a:p>
            <a:r>
              <a:rPr lang="nb-NO" sz="4400" dirty="0"/>
              <a:t>Rana kommune</a:t>
            </a:r>
          </a:p>
          <a:p>
            <a:pPr lvl="1"/>
            <a:r>
              <a:rPr lang="nb-NO" sz="2100" b="1" i="1" dirty="0"/>
              <a:t>Utvikling av kommunale tjenester for barn og familier, med fokus på tverrfaglig forebyggende innsats overfor gravide og </a:t>
            </a:r>
            <a:r>
              <a:rPr lang="nb-NO" sz="2100" b="1" i="1" dirty="0" err="1"/>
              <a:t>spedbarnsfamilier</a:t>
            </a:r>
            <a:r>
              <a:rPr lang="nb-NO" sz="2100" b="1" i="1" dirty="0"/>
              <a:t> </a:t>
            </a:r>
          </a:p>
          <a:p>
            <a:r>
              <a:rPr lang="nb-NO" sz="3300" u="sng" dirty="0"/>
              <a:t>Nord universitet</a:t>
            </a:r>
          </a:p>
          <a:p>
            <a:endParaRPr lang="nb-NO" sz="3300" dirty="0" smtClean="0"/>
          </a:p>
          <a:p>
            <a:r>
              <a:rPr lang="nb-NO" sz="4400" dirty="0" smtClean="0"/>
              <a:t>Bergen </a:t>
            </a:r>
            <a:r>
              <a:rPr lang="nb-NO" sz="4400" dirty="0"/>
              <a:t>kommune</a:t>
            </a:r>
          </a:p>
          <a:p>
            <a:pPr lvl="1"/>
            <a:r>
              <a:rPr lang="nb-NO" sz="2100" b="1" i="1" dirty="0"/>
              <a:t>Ungdom, kropp og kroppsøving: Videregående elevers syn på egen kropp og erfaringer med ordinær og tilrettelagt kroppsøving</a:t>
            </a:r>
          </a:p>
          <a:p>
            <a:r>
              <a:rPr lang="nb-NO" sz="3300" u="sng" dirty="0"/>
              <a:t>Universitetet i Bergen</a:t>
            </a:r>
          </a:p>
          <a:p>
            <a:endParaRPr lang="nb-NO" sz="3300" dirty="0" smtClean="0"/>
          </a:p>
          <a:p>
            <a:r>
              <a:rPr lang="nb-NO" sz="4400" dirty="0"/>
              <a:t>Kvinesdal kommune</a:t>
            </a:r>
          </a:p>
          <a:p>
            <a:pPr lvl="1"/>
            <a:r>
              <a:rPr lang="nb-NO" sz="2100" b="1" i="1" dirty="0"/>
              <a:t>Suksesskriterier og barrierer ved bruk av mestrings- og trygghetsskapende teknologier til eldre hjemmeboende og deres pårørende</a:t>
            </a:r>
          </a:p>
          <a:p>
            <a:r>
              <a:rPr lang="nb-NO" sz="3300" u="sng" dirty="0"/>
              <a:t>Universitet i Agder</a:t>
            </a:r>
          </a:p>
          <a:p>
            <a:endParaRPr lang="nb-NO" sz="2500" u="sng" dirty="0"/>
          </a:p>
          <a:p>
            <a:endParaRPr lang="nb-NO" sz="2500" u="sng" dirty="0"/>
          </a:p>
          <a:p>
            <a:endParaRPr lang="nb-NO" sz="2500" u="sng" dirty="0"/>
          </a:p>
          <a:p>
            <a:endParaRPr lang="nb-NO" sz="2500" u="sng" dirty="0" smtClean="0"/>
          </a:p>
          <a:p>
            <a:endParaRPr lang="nb-NO" sz="2500" u="sng" dirty="0"/>
          </a:p>
          <a:p>
            <a:endParaRPr lang="nb-NO" sz="2500" u="sng" dirty="0" smtClean="0"/>
          </a:p>
          <a:p>
            <a:endParaRPr lang="nb-NO" sz="2500" u="sng" dirty="0" smtClean="0"/>
          </a:p>
          <a:p>
            <a:endParaRPr lang="nb-NO" sz="2500" u="sng" dirty="0"/>
          </a:p>
          <a:p>
            <a:endParaRPr lang="nb-NO" sz="2500" u="sng" dirty="0" smtClean="0"/>
          </a:p>
          <a:p>
            <a:endParaRPr lang="nb-NO" sz="2500" u="sng" dirty="0" smtClean="0"/>
          </a:p>
          <a:p>
            <a:pPr lvl="1"/>
            <a:endParaRPr lang="nb-NO" sz="1900" u="sng" dirty="0" smtClean="0"/>
          </a:p>
          <a:p>
            <a:pPr marL="457200" lvl="1" indent="0">
              <a:buNone/>
            </a:pPr>
            <a:endParaRPr lang="nb-NO" dirty="0"/>
          </a:p>
          <a:p>
            <a:endParaRPr lang="nb-NO" dirty="0"/>
          </a:p>
          <a:p>
            <a:pPr marL="57150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 smtClean="0"/>
          </a:p>
        </p:txBody>
      </p:sp>
      <p:sp>
        <p:nvSpPr>
          <p:cNvPr id="2" name="Rektangel 1"/>
          <p:cNvSpPr/>
          <p:nvPr/>
        </p:nvSpPr>
        <p:spPr bwMode="auto">
          <a:xfrm>
            <a:off x="323528" y="858024"/>
            <a:ext cx="8352928" cy="5276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</a:pPr>
            <a:r>
              <a:rPr lang="nb-NO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nb-NO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else- og omsorgstjenester</a:t>
            </a:r>
            <a:endParaRPr kumimoji="0" lang="nb-NO" sz="32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8" descr="Bilderesultat for mor og spedbarn  helsestasjon bild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92896"/>
            <a:ext cx="165618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ilderesultat for Ungdom og kroppsøving bilde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031" y="4005064"/>
            <a:ext cx="1512168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gfx.dagbladet.no/labrador/399/399405/39940591/jpg/active/978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86" y="5301208"/>
            <a:ext cx="156804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2688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683568" y="1628800"/>
            <a:ext cx="6336704" cy="504056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nb-NO" sz="2200" dirty="0" smtClean="0"/>
          </a:p>
          <a:p>
            <a:r>
              <a:rPr lang="nb-NO" sz="3300" dirty="0" smtClean="0"/>
              <a:t>NAV Tromsø</a:t>
            </a:r>
          </a:p>
          <a:p>
            <a:pPr lvl="1"/>
            <a:r>
              <a:rPr lang="nb-NO" sz="2100" b="1" i="1" dirty="0" smtClean="0"/>
              <a:t>Ressursdilemma i NAV – opplevelse, prioriteringer og mestringsstrategier lokalt </a:t>
            </a:r>
            <a:endParaRPr lang="nb-NO" sz="2100" b="1" i="1" dirty="0"/>
          </a:p>
          <a:p>
            <a:r>
              <a:rPr lang="nb-NO" sz="2500" u="sng" dirty="0" smtClean="0"/>
              <a:t>Universitetet i Tromsø</a:t>
            </a:r>
          </a:p>
          <a:p>
            <a:endParaRPr lang="nb-NO" sz="2500" u="sng" dirty="0" smtClean="0"/>
          </a:p>
          <a:p>
            <a:r>
              <a:rPr lang="nb-NO" sz="3300" dirty="0" smtClean="0"/>
              <a:t>NAV </a:t>
            </a:r>
            <a:r>
              <a:rPr lang="nb-NO" sz="3300" dirty="0"/>
              <a:t>Oppland</a:t>
            </a:r>
          </a:p>
          <a:p>
            <a:pPr lvl="1"/>
            <a:r>
              <a:rPr lang="nb-NO" sz="2100" b="1" i="1" dirty="0"/>
              <a:t>Det er i møte med bruker verdier av </a:t>
            </a:r>
            <a:r>
              <a:rPr lang="nb-NO" sz="2100" b="1" i="1" dirty="0" err="1"/>
              <a:t>NAVs</a:t>
            </a:r>
            <a:r>
              <a:rPr lang="nb-NO" sz="2100" b="1" i="1" dirty="0"/>
              <a:t> arbeid først og fremst oppstår</a:t>
            </a:r>
          </a:p>
          <a:p>
            <a:r>
              <a:rPr lang="nb-NO" sz="2600" u="sng" dirty="0" smtClean="0"/>
              <a:t>Norges teknisk-naturvitenskapelige universitet</a:t>
            </a:r>
          </a:p>
          <a:p>
            <a:endParaRPr lang="nb-NO" sz="2600" u="sng" dirty="0" smtClean="0"/>
          </a:p>
          <a:p>
            <a:r>
              <a:rPr lang="nb-NO" sz="3300" dirty="0" smtClean="0"/>
              <a:t>Arbeids- </a:t>
            </a:r>
            <a:r>
              <a:rPr lang="nb-NO" sz="3300" dirty="0"/>
              <a:t>og velferdsetaten</a:t>
            </a:r>
          </a:p>
          <a:p>
            <a:pPr lvl="1"/>
            <a:r>
              <a:rPr lang="nb-NO" sz="2200" b="1" i="1" dirty="0"/>
              <a:t>Fattigdommens dynamikk </a:t>
            </a:r>
          </a:p>
          <a:p>
            <a:r>
              <a:rPr lang="nb-NO" sz="2500" u="sng" dirty="0"/>
              <a:t>Universitetet i </a:t>
            </a:r>
            <a:r>
              <a:rPr lang="nb-NO" sz="2500" u="sng" dirty="0" smtClean="0"/>
              <a:t>Oslo</a:t>
            </a:r>
            <a:endParaRPr lang="nb-NO" sz="2500" u="sng" dirty="0"/>
          </a:p>
          <a:p>
            <a:endParaRPr lang="nb-NO" sz="2600" u="sng" dirty="0"/>
          </a:p>
          <a:p>
            <a:pPr lvl="1"/>
            <a:endParaRPr lang="nb-NO" sz="1900" u="sng" dirty="0"/>
          </a:p>
          <a:p>
            <a:endParaRPr lang="nb-NO" sz="2600" u="sng" dirty="0"/>
          </a:p>
          <a:p>
            <a:endParaRPr lang="nb-NO" sz="2600" u="sng" dirty="0" smtClean="0"/>
          </a:p>
          <a:p>
            <a:endParaRPr lang="nb-NO" sz="2500" u="sng" dirty="0" smtClean="0"/>
          </a:p>
          <a:p>
            <a:endParaRPr lang="nb-NO" sz="1900" u="sng" dirty="0"/>
          </a:p>
          <a:p>
            <a:endParaRPr lang="nb-NO" sz="2500" u="sng" dirty="0"/>
          </a:p>
          <a:p>
            <a:endParaRPr lang="nb-NO" sz="2500" u="sng" dirty="0"/>
          </a:p>
          <a:p>
            <a:endParaRPr lang="nb-NO" sz="2500" u="sng" dirty="0"/>
          </a:p>
          <a:p>
            <a:endParaRPr lang="nb-NO" sz="2500" u="sng" dirty="0" smtClean="0"/>
          </a:p>
          <a:p>
            <a:pPr lvl="1"/>
            <a:endParaRPr lang="nb-NO" sz="1900" u="sng" dirty="0" smtClean="0"/>
          </a:p>
          <a:p>
            <a:pPr marL="457200" lvl="1" indent="0">
              <a:buNone/>
            </a:pPr>
            <a:endParaRPr lang="nb-NO" dirty="0"/>
          </a:p>
          <a:p>
            <a:endParaRPr lang="nb-NO" dirty="0"/>
          </a:p>
          <a:p>
            <a:pPr marL="57150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 smtClean="0"/>
          </a:p>
        </p:txBody>
      </p:sp>
      <p:sp>
        <p:nvSpPr>
          <p:cNvPr id="2" name="Rektangel 1"/>
          <p:cNvSpPr/>
          <p:nvPr/>
        </p:nvSpPr>
        <p:spPr bwMode="auto">
          <a:xfrm>
            <a:off x="395536" y="801843"/>
            <a:ext cx="8568952" cy="5276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</a:pPr>
            <a:r>
              <a:rPr lang="nb-NO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Arbeids- og velferdstjenestene</a:t>
            </a:r>
            <a:endParaRPr kumimoji="0" lang="nb-NO" sz="32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Bilderesultat for nav bild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318" y="3284984"/>
            <a:ext cx="182826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19675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611559" y="1385098"/>
            <a:ext cx="7128793" cy="547290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nb-NO" sz="2200" dirty="0" smtClean="0"/>
          </a:p>
          <a:p>
            <a:r>
              <a:rPr lang="nb-NO" sz="3300" dirty="0" smtClean="0"/>
              <a:t>Trondheim </a:t>
            </a:r>
            <a:r>
              <a:rPr lang="nb-NO" sz="3300" dirty="0"/>
              <a:t>kommune </a:t>
            </a:r>
          </a:p>
          <a:p>
            <a:pPr lvl="1"/>
            <a:r>
              <a:rPr lang="nb-NO" sz="2100" b="1" i="1" dirty="0"/>
              <a:t>Språkkartlegging av flerspråklige barn. Et hinder eller et redskap for inkludering.</a:t>
            </a:r>
          </a:p>
          <a:p>
            <a:r>
              <a:rPr lang="nb-NO" sz="2600" u="sng" dirty="0"/>
              <a:t>Norges teknisk-naturvitenskapelige </a:t>
            </a:r>
            <a:r>
              <a:rPr lang="nb-NO" sz="2600" u="sng" dirty="0" smtClean="0"/>
              <a:t>universitet</a:t>
            </a:r>
          </a:p>
          <a:p>
            <a:endParaRPr lang="nb-NO" sz="2800" dirty="0" smtClean="0"/>
          </a:p>
          <a:p>
            <a:r>
              <a:rPr lang="nb-NO" sz="2800" dirty="0" smtClean="0"/>
              <a:t>Kristiansand kommune</a:t>
            </a:r>
          </a:p>
          <a:p>
            <a:pPr lvl="1"/>
            <a:r>
              <a:rPr lang="nb-NO" b="1" dirty="0" smtClean="0"/>
              <a:t>Relasjonsledelse som virkemiddel for utvikling av læringsmiljø og kompetanse i skolen</a:t>
            </a:r>
          </a:p>
          <a:p>
            <a:r>
              <a:rPr lang="nb-NO" sz="2600" u="sng" dirty="0" smtClean="0"/>
              <a:t>Universitetet i Agder</a:t>
            </a:r>
            <a:endParaRPr lang="nb-NO" sz="2600" u="sng" dirty="0"/>
          </a:p>
          <a:p>
            <a:endParaRPr lang="nb-NO" sz="3300" dirty="0" smtClean="0"/>
          </a:p>
          <a:p>
            <a:r>
              <a:rPr lang="nb-NO" sz="3300" dirty="0" smtClean="0"/>
              <a:t>STATPED</a:t>
            </a:r>
            <a:endParaRPr lang="nb-NO" sz="3300" dirty="0"/>
          </a:p>
          <a:p>
            <a:pPr lvl="1"/>
            <a:r>
              <a:rPr lang="nb-NO" sz="2100" b="1" i="1" dirty="0"/>
              <a:t>Mobbing og barn med spesielle behov – kartlegging av forekomst, forløp og risiko i norske skoler og barnehager, og en beskrivelse av tiltak. </a:t>
            </a:r>
          </a:p>
          <a:p>
            <a:r>
              <a:rPr lang="nb-NO" sz="2600" u="sng" dirty="0"/>
              <a:t>Universitetet i Oslo</a:t>
            </a:r>
          </a:p>
          <a:p>
            <a:endParaRPr lang="nb-NO" sz="2900" u="sng" dirty="0"/>
          </a:p>
          <a:p>
            <a:endParaRPr lang="nb-NO" sz="2800" u="sng" dirty="0" smtClean="0"/>
          </a:p>
          <a:p>
            <a:endParaRPr lang="nb-NO" sz="3300" dirty="0" smtClean="0"/>
          </a:p>
          <a:p>
            <a:endParaRPr lang="nb-NO" sz="2800" u="sng" dirty="0" smtClean="0"/>
          </a:p>
          <a:p>
            <a:endParaRPr lang="nb-NO" sz="2800" u="sng" dirty="0"/>
          </a:p>
          <a:p>
            <a:endParaRPr lang="nb-NO" sz="2800" u="sng" dirty="0"/>
          </a:p>
          <a:p>
            <a:endParaRPr lang="nb-NO" sz="2800" u="sng" dirty="0" smtClean="0"/>
          </a:p>
          <a:p>
            <a:endParaRPr lang="nb-NO" sz="2500" u="sng" dirty="0" smtClean="0"/>
          </a:p>
          <a:p>
            <a:pPr marL="0" lvl="0" indent="0">
              <a:buNone/>
            </a:pPr>
            <a:endParaRPr lang="nb-NO" sz="2800" dirty="0"/>
          </a:p>
          <a:p>
            <a:endParaRPr lang="nb-NO" sz="2500" u="sng" dirty="0"/>
          </a:p>
          <a:p>
            <a:endParaRPr lang="nb-NO" sz="2500" u="sng" dirty="0"/>
          </a:p>
          <a:p>
            <a:endParaRPr lang="nb-NO" sz="2500" u="sng" dirty="0" smtClean="0"/>
          </a:p>
          <a:p>
            <a:endParaRPr lang="nb-NO" sz="2500" u="sng" dirty="0"/>
          </a:p>
          <a:p>
            <a:endParaRPr lang="nb-NO" sz="2500" u="sng" dirty="0" smtClean="0"/>
          </a:p>
          <a:p>
            <a:endParaRPr lang="nb-NO" sz="2500" u="sng" dirty="0" smtClean="0"/>
          </a:p>
          <a:p>
            <a:endParaRPr lang="nb-NO" sz="2500" u="sng" dirty="0"/>
          </a:p>
          <a:p>
            <a:endParaRPr lang="nb-NO" sz="2500" u="sng" dirty="0" smtClean="0"/>
          </a:p>
          <a:p>
            <a:endParaRPr lang="nb-NO" sz="2500" u="sng" dirty="0" smtClean="0"/>
          </a:p>
          <a:p>
            <a:pPr lvl="1"/>
            <a:endParaRPr lang="nb-NO" sz="1900" u="sng" dirty="0" smtClean="0"/>
          </a:p>
          <a:p>
            <a:pPr marL="457200" lvl="1" indent="0">
              <a:buNone/>
            </a:pPr>
            <a:endParaRPr lang="nb-NO" dirty="0"/>
          </a:p>
          <a:p>
            <a:endParaRPr lang="nb-NO" dirty="0"/>
          </a:p>
          <a:p>
            <a:pPr marL="57150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 smtClean="0"/>
          </a:p>
        </p:txBody>
      </p:sp>
      <p:sp>
        <p:nvSpPr>
          <p:cNvPr id="2" name="Rektangel 1"/>
          <p:cNvSpPr/>
          <p:nvPr/>
        </p:nvSpPr>
        <p:spPr bwMode="auto">
          <a:xfrm>
            <a:off x="395536" y="857467"/>
            <a:ext cx="8496944" cy="5276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</a:pPr>
            <a:r>
              <a:rPr lang="nb-NO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Utdanningssektoren </a:t>
            </a:r>
            <a:endParaRPr kumimoji="0" lang="nb-NO" sz="32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8" name="Picture 10" descr="Bilderesultat for Ungdom og kroppsøving bild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625" y="5733256"/>
            <a:ext cx="1512168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939477"/>
              </p:ext>
            </p:extLst>
          </p:nvPr>
        </p:nvGraphicFramePr>
        <p:xfrm>
          <a:off x="503238" y="3999345"/>
          <a:ext cx="8316912" cy="365760"/>
        </p:xfrm>
        <a:graphic>
          <a:graphicData uri="http://schemas.openxmlformats.org/drawingml/2006/table">
            <a:tbl>
              <a:tblPr/>
              <a:tblGrid>
                <a:gridCol w="8316912"/>
              </a:tblGrid>
              <a:tr h="326822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217885"/>
              </p:ext>
            </p:extLst>
          </p:nvPr>
        </p:nvGraphicFramePr>
        <p:xfrm>
          <a:off x="-9973616" y="5229200"/>
          <a:ext cx="8316912" cy="365760"/>
        </p:xfrm>
        <a:graphic>
          <a:graphicData uri="http://schemas.openxmlformats.org/drawingml/2006/table">
            <a:tbl>
              <a:tblPr/>
              <a:tblGrid>
                <a:gridCol w="8316912"/>
              </a:tblGrid>
              <a:tr h="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9" name="Picture 5" descr="http://cumulus.ad.forskningsradet.no/sites/Preview.PreviewServlet;jsessionid=4DB604824DB53F179EFEE9D0F27FD8C5?recordView=recordCollectionPreviewView&amp;catalogID=3&amp;recordID=64368&amp;random=14811103586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44" y="2492102"/>
            <a:ext cx="1474336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http://cumulus.ad.forskningsradet.no/sites/Preview.PreviewServlet;jsessionid=6FB2C2EC021B22087DEA7DEC19454BDE?recordView=recordCollectionPreviewView&amp;catalogID=3&amp;recordID=58799&amp;random=14811120363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57788"/>
            <a:ext cx="1584176" cy="85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5774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539551" y="1485850"/>
            <a:ext cx="6666153" cy="537215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nb-NO" sz="2200" dirty="0" smtClean="0"/>
          </a:p>
          <a:p>
            <a:r>
              <a:rPr lang="nb-NO" sz="3300" dirty="0"/>
              <a:t>Trondheim </a:t>
            </a:r>
            <a:r>
              <a:rPr lang="nb-NO" sz="3300" dirty="0" smtClean="0"/>
              <a:t>kommune</a:t>
            </a:r>
            <a:endParaRPr lang="nb-NO" sz="2100" b="1" i="1" dirty="0"/>
          </a:p>
          <a:p>
            <a:pPr lvl="1"/>
            <a:r>
              <a:rPr lang="nb-NO" sz="2200" b="1" i="1" dirty="0" smtClean="0"/>
              <a:t>Bruk </a:t>
            </a:r>
            <a:r>
              <a:rPr lang="nb-NO" sz="2200" b="1" i="1" dirty="0"/>
              <a:t>av grønne tak for reduksjon av overvannsavrenning i kaldt klima </a:t>
            </a:r>
          </a:p>
          <a:p>
            <a:r>
              <a:rPr lang="nb-NO" sz="2500" u="sng" dirty="0" smtClean="0"/>
              <a:t>Norges teknisk- naturvitenskapelige universitet</a:t>
            </a:r>
            <a:endParaRPr lang="nb-NO" sz="2500" u="sng" dirty="0"/>
          </a:p>
          <a:p>
            <a:pPr lvl="1"/>
            <a:endParaRPr lang="nb-NO" sz="1700" u="sng" dirty="0"/>
          </a:p>
          <a:p>
            <a:r>
              <a:rPr lang="nb-NO" sz="3300" dirty="0" smtClean="0"/>
              <a:t>Miljødirektoratet</a:t>
            </a:r>
          </a:p>
          <a:p>
            <a:pPr lvl="1"/>
            <a:r>
              <a:rPr lang="nb-NO" sz="2100" b="1" i="1" dirty="0" err="1" smtClean="0"/>
              <a:t>Mapping</a:t>
            </a:r>
            <a:r>
              <a:rPr lang="nb-NO" sz="2100" b="1" i="1" dirty="0" smtClean="0"/>
              <a:t> and </a:t>
            </a:r>
            <a:r>
              <a:rPr lang="nb-NO" sz="2100" b="1" i="1" dirty="0" err="1" smtClean="0"/>
              <a:t>analysis</a:t>
            </a:r>
            <a:r>
              <a:rPr lang="nb-NO" sz="2100" b="1" i="1" dirty="0" smtClean="0"/>
              <a:t> </a:t>
            </a:r>
            <a:r>
              <a:rPr lang="nb-NO" sz="2100" b="1" i="1" dirty="0" err="1" smtClean="0"/>
              <a:t>of</a:t>
            </a:r>
            <a:r>
              <a:rPr lang="nb-NO" sz="2100" b="1" i="1" dirty="0" smtClean="0"/>
              <a:t> landscape </a:t>
            </a:r>
            <a:r>
              <a:rPr lang="nb-NO" sz="2100" b="1" i="1" dirty="0" err="1" smtClean="0"/>
              <a:t>diversity</a:t>
            </a:r>
            <a:r>
              <a:rPr lang="nb-NO" sz="2100" b="1" i="1" dirty="0" smtClean="0"/>
              <a:t> in Norway </a:t>
            </a:r>
            <a:endParaRPr lang="nb-NO" sz="2100" b="1" i="1" dirty="0"/>
          </a:p>
          <a:p>
            <a:r>
              <a:rPr lang="nb-NO" sz="2500" u="sng" dirty="0" smtClean="0"/>
              <a:t>Universitetet i Oslo</a:t>
            </a:r>
          </a:p>
          <a:p>
            <a:endParaRPr lang="nb-NO" sz="1900" u="sng" dirty="0"/>
          </a:p>
          <a:p>
            <a:r>
              <a:rPr lang="nb-NO" sz="3300" dirty="0" smtClean="0"/>
              <a:t>Vestfjorden avløpsselskap (VEAS)</a:t>
            </a:r>
            <a:endParaRPr lang="nb-NO" sz="3300" dirty="0"/>
          </a:p>
          <a:p>
            <a:pPr lvl="1"/>
            <a:r>
              <a:rPr lang="nb-NO" sz="2100" b="1" i="1" dirty="0" smtClean="0"/>
              <a:t>Optimering av biogassproduksjon </a:t>
            </a:r>
            <a:r>
              <a:rPr lang="nb-NO" sz="2100" b="1" i="1" dirty="0"/>
              <a:t>og stabilisering av kloakkslam basert </a:t>
            </a:r>
            <a:r>
              <a:rPr lang="nb-NO" sz="2100" b="1" i="1" dirty="0" smtClean="0"/>
              <a:t>på forståelse </a:t>
            </a:r>
            <a:r>
              <a:rPr lang="nb-NO" sz="2100" b="1" i="1" dirty="0"/>
              <a:t>av mikrobielle </a:t>
            </a:r>
            <a:r>
              <a:rPr lang="nb-NO" sz="2100" b="1" i="1" dirty="0" smtClean="0"/>
              <a:t>enhetsprosesser</a:t>
            </a:r>
            <a:endParaRPr lang="nb-NO" sz="2100" b="1" i="1" dirty="0"/>
          </a:p>
          <a:p>
            <a:r>
              <a:rPr lang="nb-NO" sz="2500" u="sng" dirty="0" smtClean="0"/>
              <a:t>Norges miljø- og </a:t>
            </a:r>
            <a:r>
              <a:rPr lang="nb-NO" sz="2500" u="sng" dirty="0" err="1" smtClean="0"/>
              <a:t>biovitenskapelige</a:t>
            </a:r>
            <a:r>
              <a:rPr lang="nb-NO" sz="2500" u="sng" dirty="0" smtClean="0"/>
              <a:t> universitet</a:t>
            </a:r>
          </a:p>
          <a:p>
            <a:pPr lvl="1"/>
            <a:endParaRPr lang="nb-NO" sz="1900" u="sng" dirty="0" smtClean="0"/>
          </a:p>
          <a:p>
            <a:pPr marL="457200" lvl="1" indent="0">
              <a:buNone/>
            </a:pPr>
            <a:endParaRPr lang="nb-NO" dirty="0"/>
          </a:p>
          <a:p>
            <a:endParaRPr lang="nb-NO" dirty="0"/>
          </a:p>
          <a:p>
            <a:pPr marL="57150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 smtClean="0"/>
          </a:p>
        </p:txBody>
      </p:sp>
      <p:pic>
        <p:nvPicPr>
          <p:cNvPr id="2050" name="Picture 2" descr="Bilderesultat for Bilder av biodiversite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717032"/>
            <a:ext cx="190770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lderesultat for Bilder biogassanleg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91" y="5229200"/>
            <a:ext cx="180757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90" y="2132856"/>
            <a:ext cx="180757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ktangel 1"/>
          <p:cNvSpPr/>
          <p:nvPr/>
        </p:nvSpPr>
        <p:spPr bwMode="auto">
          <a:xfrm>
            <a:off x="395536" y="712382"/>
            <a:ext cx="8352928" cy="5276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</a:pPr>
            <a:r>
              <a:rPr kumimoji="0" lang="nb-NO" sz="3200" b="1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Miljø- og teknisk sektor</a:t>
            </a:r>
          </a:p>
        </p:txBody>
      </p:sp>
    </p:spTree>
    <p:extLst>
      <p:ext uri="{BB962C8B-B14F-4D97-AF65-F5344CB8AC3E}">
        <p14:creationId xmlns:p14="http://schemas.microsoft.com/office/powerpoint/2010/main" val="23978031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467544" y="1385657"/>
            <a:ext cx="6840760" cy="5355711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nb-NO" sz="2200" dirty="0" smtClean="0"/>
          </a:p>
          <a:p>
            <a:r>
              <a:rPr lang="nb-NO" sz="3300" dirty="0" smtClean="0"/>
              <a:t>Alta </a:t>
            </a:r>
            <a:r>
              <a:rPr lang="nb-NO" sz="3300" dirty="0"/>
              <a:t>museum</a:t>
            </a:r>
          </a:p>
          <a:p>
            <a:pPr marL="742950" lvl="2" indent="-342900"/>
            <a:r>
              <a:rPr lang="nb-NO" sz="2100" b="1" i="1" dirty="0"/>
              <a:t>Tilbakeføring av samisk kulturarv – hva skjer lokalt?</a:t>
            </a:r>
          </a:p>
          <a:p>
            <a:r>
              <a:rPr lang="nb-NO" sz="2500" u="sng" dirty="0"/>
              <a:t>Universitetet i Oslo</a:t>
            </a:r>
          </a:p>
          <a:p>
            <a:endParaRPr lang="nb-NO" sz="2500" u="sng" dirty="0" smtClean="0"/>
          </a:p>
          <a:p>
            <a:r>
              <a:rPr lang="nb-NO" sz="3300" dirty="0"/>
              <a:t>Norsk industriarbeidermuseum</a:t>
            </a:r>
          </a:p>
          <a:p>
            <a:pPr lvl="1"/>
            <a:r>
              <a:rPr lang="nb-NO" sz="2100" b="1" i="1" dirty="0"/>
              <a:t>Forståelse av materialitet i industriens tidsalder </a:t>
            </a:r>
          </a:p>
          <a:p>
            <a:r>
              <a:rPr lang="nb-NO" sz="2500" u="sng" dirty="0"/>
              <a:t>Høgskolen i Sørøst-Norge</a:t>
            </a:r>
          </a:p>
          <a:p>
            <a:endParaRPr lang="nb-NO" sz="3300" dirty="0" smtClean="0"/>
          </a:p>
          <a:p>
            <a:r>
              <a:rPr lang="nb-NO" sz="3300" dirty="0" smtClean="0"/>
              <a:t>Rikskonsertene</a:t>
            </a:r>
            <a:endParaRPr lang="nb-NO" sz="1600" dirty="0" smtClean="0"/>
          </a:p>
          <a:p>
            <a:pPr lvl="1"/>
            <a:r>
              <a:rPr lang="nb-NO" sz="2100" b="1" i="1" dirty="0" smtClean="0"/>
              <a:t>Elevmiljø og elevinkludering. Om kunstopplevelser og kollektive læringsprosesser som verktøy for selvfølelse og inkludering av alle elever</a:t>
            </a:r>
            <a:endParaRPr lang="nb-NO" sz="2100" b="1" i="1" dirty="0"/>
          </a:p>
          <a:p>
            <a:r>
              <a:rPr lang="nb-NO" sz="2500" u="sng" dirty="0" smtClean="0"/>
              <a:t>Høgskolen i Oslo og Akershus</a:t>
            </a:r>
            <a:endParaRPr lang="nb-NO" sz="2500" u="sng" dirty="0"/>
          </a:p>
          <a:p>
            <a:endParaRPr lang="nb-NO" sz="2500" u="sng" dirty="0" smtClean="0"/>
          </a:p>
          <a:p>
            <a:endParaRPr lang="nb-NO" sz="2500" u="sng" dirty="0"/>
          </a:p>
          <a:p>
            <a:endParaRPr lang="nb-NO" sz="2500" u="sng" dirty="0"/>
          </a:p>
          <a:p>
            <a:endParaRPr lang="nb-NO" sz="2500" u="sng" dirty="0"/>
          </a:p>
          <a:p>
            <a:endParaRPr lang="nb-NO" sz="2500" u="sng" dirty="0"/>
          </a:p>
          <a:p>
            <a:endParaRPr lang="nb-NO" sz="2500" u="sng" dirty="0" smtClean="0"/>
          </a:p>
          <a:p>
            <a:endParaRPr lang="nb-NO" sz="2500" u="sng" dirty="0"/>
          </a:p>
          <a:p>
            <a:endParaRPr lang="nb-NO" sz="2500" u="sng" dirty="0" smtClean="0"/>
          </a:p>
          <a:p>
            <a:endParaRPr lang="nb-NO" sz="2500" u="sng" dirty="0" smtClean="0"/>
          </a:p>
          <a:p>
            <a:endParaRPr lang="nb-NO" sz="2500" u="sng" dirty="0"/>
          </a:p>
          <a:p>
            <a:endParaRPr lang="nb-NO" sz="2500" u="sng" dirty="0" smtClean="0"/>
          </a:p>
          <a:p>
            <a:endParaRPr lang="nb-NO" sz="2500" u="sng" dirty="0" smtClean="0"/>
          </a:p>
          <a:p>
            <a:pPr lvl="1"/>
            <a:endParaRPr lang="nb-NO" sz="1900" u="sng" dirty="0" smtClean="0"/>
          </a:p>
          <a:p>
            <a:pPr marL="457200" lvl="1" indent="0">
              <a:buNone/>
            </a:pPr>
            <a:endParaRPr lang="nb-NO" dirty="0"/>
          </a:p>
          <a:p>
            <a:endParaRPr lang="nb-NO" dirty="0"/>
          </a:p>
          <a:p>
            <a:pPr marL="57150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 smtClean="0"/>
          </a:p>
        </p:txBody>
      </p:sp>
      <p:sp>
        <p:nvSpPr>
          <p:cNvPr id="2" name="Rektangel 1"/>
          <p:cNvSpPr/>
          <p:nvPr/>
        </p:nvSpPr>
        <p:spPr bwMode="auto">
          <a:xfrm>
            <a:off x="251520" y="858026"/>
            <a:ext cx="8352928" cy="5276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</a:pPr>
            <a:r>
              <a:rPr lang="nb-NO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nb-NO" sz="3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ultursektoren</a:t>
            </a:r>
            <a:endParaRPr kumimoji="0" lang="nb-NO" sz="3200" b="1" i="0" u="none" strike="noStrike" cap="none" normalizeH="0" baseline="0" dirty="0" smtClean="0">
              <a:ln>
                <a:noFill/>
              </a:ln>
              <a:solidFill>
                <a:schemeClr val="accent4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3" descr="Bilderesultat for Samisk kulturarv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127" y="2564904"/>
            <a:ext cx="1235627" cy="153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lde: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4005064"/>
            <a:ext cx="1224137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8520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568184" cy="4608512"/>
          </a:xfrm>
        </p:spPr>
        <p:txBody>
          <a:bodyPr>
            <a:normAutofit/>
          </a:bodyPr>
          <a:lstStyle/>
          <a:p>
            <a:r>
              <a:rPr lang="nb-NO" sz="3200" dirty="0" smtClean="0"/>
              <a:t>Mål for ordningen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3200" dirty="0" smtClean="0"/>
              <a:t/>
            </a:r>
            <a:br>
              <a:rPr lang="nb-NO" sz="3200" dirty="0" smtClean="0"/>
            </a:br>
            <a:r>
              <a:rPr lang="nb-NO" sz="2000" b="0" dirty="0" smtClean="0"/>
              <a:t>Økt </a:t>
            </a:r>
            <a:r>
              <a:rPr lang="nb-NO" sz="2000" b="0" dirty="0"/>
              <a:t>langsiktig og relevant kompetansebygging og forskningsinnsats i offentlige </a:t>
            </a:r>
            <a:r>
              <a:rPr lang="nb-NO" sz="2000" b="0" dirty="0" smtClean="0"/>
              <a:t>virksomheter </a:t>
            </a:r>
            <a:br>
              <a:rPr lang="nb-NO" sz="2000" b="0" dirty="0" smtClean="0"/>
            </a:br>
            <a:r>
              <a:rPr lang="nb-NO" sz="2000" b="0" dirty="0"/>
              <a:t/>
            </a:r>
            <a:br>
              <a:rPr lang="nb-NO" sz="2000" b="0" dirty="0"/>
            </a:br>
            <a:r>
              <a:rPr lang="nb-NO" sz="2000" b="0" dirty="0" smtClean="0"/>
              <a:t>Økt </a:t>
            </a:r>
            <a:r>
              <a:rPr lang="nb-NO" sz="2000" b="0" dirty="0"/>
              <a:t>forskerrekruttering i offentlig </a:t>
            </a:r>
            <a:r>
              <a:rPr lang="nb-NO" sz="2000" b="0" dirty="0" smtClean="0"/>
              <a:t>sektor</a:t>
            </a:r>
            <a:br>
              <a:rPr lang="nb-NO" sz="2000" b="0" dirty="0" smtClean="0"/>
            </a:br>
            <a:r>
              <a:rPr lang="nb-NO" sz="2000" b="0" dirty="0"/>
              <a:t/>
            </a:r>
            <a:br>
              <a:rPr lang="nb-NO" sz="2000" b="0" dirty="0"/>
            </a:br>
            <a:r>
              <a:rPr lang="nb-NO" sz="2000" b="0" dirty="0" smtClean="0"/>
              <a:t>Økt </a:t>
            </a:r>
            <a:r>
              <a:rPr lang="nb-NO" sz="2000" b="0" dirty="0"/>
              <a:t>samspill mellom akademia og offentlig </a:t>
            </a:r>
            <a:r>
              <a:rPr lang="nb-NO" sz="2000" b="0" dirty="0" smtClean="0"/>
              <a:t>sektor </a:t>
            </a:r>
            <a:endParaRPr lang="nb-NO" sz="2000" b="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95605"/>
            <a:ext cx="9132906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01008"/>
            <a:ext cx="41044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2773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12" y="728663"/>
            <a:ext cx="8351838" cy="612105"/>
          </a:xfrm>
        </p:spPr>
        <p:txBody>
          <a:bodyPr>
            <a:normAutofit fontScale="90000"/>
          </a:bodyPr>
          <a:lstStyle/>
          <a:p>
            <a:pPr lvl="0"/>
            <a:r>
              <a:rPr lang="nb-NO" sz="3100" dirty="0" smtClean="0"/>
              <a:t>Hva Kjennetegner ordningen?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467544" y="1340768"/>
            <a:ext cx="8316912" cy="475252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endParaRPr lang="nb-NO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6400" b="1" dirty="0"/>
              <a:t>Offentlig </a:t>
            </a:r>
            <a:r>
              <a:rPr lang="nb-NO" sz="6400" b="1" dirty="0" smtClean="0"/>
              <a:t>virksomhet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 sz="6800" dirty="0" smtClean="0"/>
              <a:t>søker og mottaker av bevilgningen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 sz="6400" dirty="0"/>
              <a:t>m</a:t>
            </a:r>
            <a:r>
              <a:rPr lang="nb-NO" sz="6400" dirty="0" smtClean="0"/>
              <a:t>å dokumentere kunnskapsbehov, prosjektets relevans, hvordan de har tenkt gjennomføring og oppfølging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6400" b="1" dirty="0"/>
              <a:t>Stipendiaten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nb-NO" sz="6400" dirty="0"/>
              <a:t>ansatt i virksomheten ved søkertidspunktet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nb-NO" sz="6400" dirty="0"/>
              <a:t>Jobber 100% med doktorgradsprosjektet i tre år eller 75% i fire år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nb-NO" sz="6400" dirty="0"/>
              <a:t>minst 1 år i virksomheten og 1 år i gradsgivende institusjon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6400" b="1" dirty="0" smtClean="0"/>
              <a:t>Gradsgivende institusjon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nb-NO" sz="6400" dirty="0"/>
              <a:t>i</a:t>
            </a:r>
            <a:r>
              <a:rPr lang="nb-NO" sz="6400" dirty="0" smtClean="0"/>
              <a:t>nngår </a:t>
            </a:r>
            <a:r>
              <a:rPr lang="nb-NO" sz="6400" dirty="0"/>
              <a:t>forpliktende </a:t>
            </a:r>
            <a:r>
              <a:rPr lang="nb-NO" sz="6400" dirty="0" smtClean="0"/>
              <a:t>samarbeidsavtale </a:t>
            </a:r>
            <a:r>
              <a:rPr lang="nb-NO" sz="6400" dirty="0"/>
              <a:t>med </a:t>
            </a:r>
            <a:r>
              <a:rPr lang="nb-NO" sz="6400" dirty="0" smtClean="0"/>
              <a:t>virksomheten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nb-NO" sz="6400" dirty="0"/>
              <a:t>k</a:t>
            </a:r>
            <a:r>
              <a:rPr lang="nb-NO" sz="6400" dirty="0" smtClean="0"/>
              <a:t>valitet i prosjektet sikres </a:t>
            </a:r>
            <a:r>
              <a:rPr lang="nb-NO" sz="6400" dirty="0"/>
              <a:t>gjennom godkjenning </a:t>
            </a:r>
            <a:r>
              <a:rPr lang="nb-NO" sz="6400" dirty="0" smtClean="0"/>
              <a:t>av stipendiat og søknad til og opptak </a:t>
            </a:r>
            <a:r>
              <a:rPr lang="nb-NO" sz="6400" dirty="0"/>
              <a:t>ved doktorgradsprogram hos gradsgivende institusjon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nb-NO" sz="6400" b="1" dirty="0" smtClean="0"/>
              <a:t>Forskningsrådet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 sz="6400" dirty="0" smtClean="0"/>
              <a:t>dekker </a:t>
            </a:r>
            <a:r>
              <a:rPr lang="nb-NO" sz="6400" dirty="0"/>
              <a:t>maks 50%, </a:t>
            </a:r>
            <a:r>
              <a:rPr lang="nb-NO" sz="6400" dirty="0" smtClean="0"/>
              <a:t>begrenset </a:t>
            </a:r>
            <a:r>
              <a:rPr lang="nb-NO" sz="6400" dirty="0"/>
              <a:t>oppad til 50% av gjeldende stipendsatser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nb-NO" sz="6400" dirty="0"/>
              <a:t>l</a:t>
            </a:r>
            <a:r>
              <a:rPr lang="nb-NO" sz="6400" dirty="0" smtClean="0"/>
              <a:t>øpende søknadsfrist, administrativ </a:t>
            </a:r>
            <a:r>
              <a:rPr lang="nb-NO" sz="6400" dirty="0"/>
              <a:t>behandling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304"/>
            <a:ext cx="9114707" cy="6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77089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9513" y="692696"/>
            <a:ext cx="8351837" cy="540097"/>
          </a:xfrm>
        </p:spPr>
        <p:txBody>
          <a:bodyPr/>
          <a:lstStyle/>
          <a:p>
            <a:r>
              <a:rPr lang="nb-NO" sz="2800" dirty="0" smtClean="0"/>
              <a:t>Hvorfor velge en Offentlig sektor-</a:t>
            </a:r>
            <a:r>
              <a:rPr lang="nb-NO" sz="2800" dirty="0" err="1" smtClean="0"/>
              <a:t>ph.d</a:t>
            </a:r>
            <a:r>
              <a:rPr lang="nb-NO" sz="2800" dirty="0" smtClean="0"/>
              <a:t>.?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03238" y="3356992"/>
            <a:ext cx="4081462" cy="19442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2000" b="1" dirty="0" smtClean="0"/>
              <a:t>Stipendiaten </a:t>
            </a:r>
            <a:r>
              <a:rPr lang="nb-NO" sz="2000" b="1" dirty="0"/>
              <a:t>ønsker</a:t>
            </a:r>
          </a:p>
          <a:p>
            <a:pPr lvl="1"/>
            <a:r>
              <a:rPr lang="nb-NO" sz="1500" dirty="0"/>
              <a:t>Ta en doktorgrad, men bli i offentlig sektor</a:t>
            </a:r>
          </a:p>
          <a:p>
            <a:pPr lvl="1"/>
            <a:r>
              <a:rPr lang="nb-NO" sz="1500" dirty="0"/>
              <a:t>Karriereutvikling</a:t>
            </a:r>
          </a:p>
          <a:p>
            <a:pPr lvl="1"/>
            <a:r>
              <a:rPr lang="nb-NO" sz="1500" dirty="0"/>
              <a:t>Fordype seg faglig</a:t>
            </a:r>
          </a:p>
          <a:p>
            <a:pPr lvl="1"/>
            <a:r>
              <a:rPr lang="nb-NO" sz="1500" dirty="0"/>
              <a:t>Bidra til kunnskapsutvikling i virksomheten</a:t>
            </a:r>
          </a:p>
          <a:p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7508" y="3284984"/>
            <a:ext cx="4083050" cy="18339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sz="1900" b="1" dirty="0"/>
              <a:t>Utdanningsinstitusjonen ønsker</a:t>
            </a:r>
          </a:p>
          <a:p>
            <a:pPr lvl="1"/>
            <a:r>
              <a:rPr lang="nb-NO" sz="1500" dirty="0"/>
              <a:t>Bedre og tettere samarbeid med offentlig sektor</a:t>
            </a:r>
          </a:p>
          <a:p>
            <a:pPr lvl="1"/>
            <a:r>
              <a:rPr lang="nb-NO" sz="1500" dirty="0"/>
              <a:t>Forskningsressurser med ekstern finansiering</a:t>
            </a:r>
          </a:p>
          <a:p>
            <a:pPr lvl="1"/>
            <a:r>
              <a:rPr lang="nb-NO" sz="1500" dirty="0"/>
              <a:t>Faglig interessante prosjekter</a:t>
            </a:r>
          </a:p>
          <a:p>
            <a:endParaRPr lang="nb-NO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3296"/>
            <a:ext cx="9143999" cy="7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lassholder for innhold 2"/>
          <p:cNvSpPr txBox="1">
            <a:spLocks/>
          </p:cNvSpPr>
          <p:nvPr/>
        </p:nvSpPr>
        <p:spPr>
          <a:xfrm>
            <a:off x="2195736" y="1412776"/>
            <a:ext cx="4081462" cy="1872208"/>
          </a:xfrm>
          <a:prstGeom prst="rect">
            <a:avLst/>
          </a:prstGeom>
        </p:spPr>
        <p:txBody>
          <a:bodyPr vert="horz" lIns="0" tIns="36000" rIns="36000" bIns="3600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4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0CA"/>
              </a:buClr>
              <a:buFont typeface="Wingdings" pitchFamily="2" charset="2"/>
              <a:buChar char="§"/>
              <a:defRPr lang="nb-NO" sz="20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b-NO" sz="1800" b="1" dirty="0" smtClean="0"/>
              <a:t>Offentlig virksomhet ønsker</a:t>
            </a:r>
          </a:p>
          <a:p>
            <a:pPr lvl="1"/>
            <a:r>
              <a:rPr lang="nb-NO" sz="1400" dirty="0" smtClean="0"/>
              <a:t>Kunnskap viktig for virksomheten</a:t>
            </a:r>
          </a:p>
          <a:p>
            <a:pPr lvl="1"/>
            <a:r>
              <a:rPr lang="nb-NO" sz="1400" dirty="0" smtClean="0"/>
              <a:t>Skreddersydd forskerkompetanse</a:t>
            </a:r>
          </a:p>
          <a:p>
            <a:pPr lvl="1"/>
            <a:r>
              <a:rPr lang="nb-NO" sz="1400" dirty="0" smtClean="0"/>
              <a:t>Å bli attraktiv arbeidsgiver</a:t>
            </a:r>
          </a:p>
          <a:p>
            <a:pPr lvl="1"/>
            <a:r>
              <a:rPr lang="nb-NO" sz="1400" dirty="0" smtClean="0"/>
              <a:t>Å beholde og utvikle kompetent arbeidskraft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2423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467544" y="1484784"/>
            <a:ext cx="8352928" cy="4752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smtClean="0"/>
              <a:t> </a:t>
            </a:r>
            <a:endParaRPr lang="nb-NO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nb-NO" sz="9600" dirty="0" smtClean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78548017"/>
              </p:ext>
            </p:extLst>
          </p:nvPr>
        </p:nvGraphicFramePr>
        <p:xfrm>
          <a:off x="323528" y="836712"/>
          <a:ext cx="842493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ktangel 1"/>
          <p:cNvSpPr/>
          <p:nvPr/>
        </p:nvSpPr>
        <p:spPr>
          <a:xfrm>
            <a:off x="395536" y="1253517"/>
            <a:ext cx="2880320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smtClean="0">
                <a:solidFill>
                  <a:schemeClr val="tx1"/>
                </a:solidFill>
              </a:rPr>
              <a:t>Trepartssamarbeidet og nærhet til virksomhetens </a:t>
            </a:r>
            <a:r>
              <a:rPr lang="nb-NO" dirty="0">
                <a:solidFill>
                  <a:schemeClr val="tx1"/>
                </a:solidFill>
              </a:rPr>
              <a:t>problemstillinger</a:t>
            </a:r>
            <a:r>
              <a:rPr lang="nb-NO" dirty="0" smtClean="0">
                <a:solidFill>
                  <a:schemeClr val="tx1"/>
                </a:solidFill>
              </a:rPr>
              <a:t> gir en annerledes doktorgrad </a:t>
            </a:r>
            <a:endParaRPr lang="nb-NO" dirty="0">
              <a:solidFill>
                <a:schemeClr val="tx1"/>
              </a:solidFill>
            </a:endParaRPr>
          </a:p>
          <a:p>
            <a:pPr algn="ctr"/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940152" y="1290391"/>
            <a:ext cx="2808312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smtClean="0">
                <a:solidFill>
                  <a:schemeClr val="tx1"/>
                </a:solidFill>
              </a:rPr>
              <a:t>Organiseringen skal støtte opp under målene for ordningen</a:t>
            </a:r>
            <a:endParaRPr lang="nb-N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3784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1" y="728663"/>
            <a:ext cx="8568630" cy="1079500"/>
          </a:xfrm>
        </p:spPr>
        <p:txBody>
          <a:bodyPr/>
          <a:lstStyle/>
          <a:p>
            <a:r>
              <a:rPr lang="nb-NO" dirty="0" smtClean="0"/>
              <a:t>Utlysning av OFFPHD midler 2017 </a:t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4294967295"/>
          </p:nvPr>
        </p:nvSpPr>
        <p:spPr>
          <a:xfrm>
            <a:off x="395535" y="1988840"/>
            <a:ext cx="7145067" cy="403244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nb-NO" dirty="0" smtClean="0"/>
              <a:t>Midler i Statsbudsjettet 2017 til nye OFFPHD prosjekter</a:t>
            </a:r>
          </a:p>
          <a:p>
            <a:r>
              <a:rPr lang="nb-NO" dirty="0" smtClean="0"/>
              <a:t>Utlysning ligget ute som </a:t>
            </a:r>
            <a:r>
              <a:rPr lang="nb-NO" i="1" dirty="0" smtClean="0"/>
              <a:t>planlagt</a:t>
            </a:r>
            <a:r>
              <a:rPr lang="nb-NO" dirty="0" smtClean="0"/>
              <a:t> siden nov. </a:t>
            </a:r>
          </a:p>
          <a:p>
            <a:r>
              <a:rPr lang="nb-NO" dirty="0" smtClean="0"/>
              <a:t>Åpnes for søknader 1. februar januar 2017</a:t>
            </a:r>
          </a:p>
          <a:p>
            <a:pPr lvl="0"/>
            <a:r>
              <a:rPr lang="nb-NO" dirty="0" smtClean="0"/>
              <a:t>Utlysningen stenges når </a:t>
            </a:r>
            <a:r>
              <a:rPr lang="nb-NO" dirty="0"/>
              <a:t>alle tilgjengelige midler er bevilget </a:t>
            </a: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02" y="2204864"/>
            <a:ext cx="1475284" cy="1912631"/>
          </a:xfrm>
          <a:prstGeom prst="rect">
            <a:avLst/>
          </a:prstGeom>
        </p:spPr>
      </p:pic>
      <p:pic>
        <p:nvPicPr>
          <p:cNvPr id="1029" name="Picture 5" descr="C:\Users\ewo\AppData\Local\Microsoft\Windows\Temporary Internet Files\Content.IE5\UEA92YT7\4954979849_4ce8e095d0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130" y="3901471"/>
            <a:ext cx="2051721" cy="136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" y="6021288"/>
            <a:ext cx="904875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6344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6696744" cy="4680520"/>
          </a:xfrm>
          <a:prstGeom prst="rect">
            <a:avLst/>
          </a:prstGeom>
          <a:noFill/>
        </p:spPr>
      </p:pic>
      <p:sp>
        <p:nvSpPr>
          <p:cNvPr id="3" name="Rektangel 2"/>
          <p:cNvSpPr/>
          <p:nvPr/>
        </p:nvSpPr>
        <p:spPr bwMode="auto">
          <a:xfrm>
            <a:off x="629940" y="923094"/>
            <a:ext cx="7848872" cy="47530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36000" tIns="36000" rIns="36000" bIns="720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</a:pPr>
            <a:r>
              <a:rPr lang="nb-NO" sz="2800" dirty="0" smtClean="0"/>
              <a:t>Kort om OFFPHD porteføljen  </a:t>
            </a:r>
            <a:endParaRPr kumimoji="0" lang="nb-NO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635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7992888" cy="76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Bild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37112"/>
            <a:ext cx="8928991" cy="1080120"/>
          </a:xfrm>
          <a:prstGeom prst="rect">
            <a:avLst/>
          </a:prstGeom>
          <a:noFill/>
        </p:spPr>
      </p:pic>
      <p:sp>
        <p:nvSpPr>
          <p:cNvPr id="4" name="Rektangel 3"/>
          <p:cNvSpPr/>
          <p:nvPr/>
        </p:nvSpPr>
        <p:spPr>
          <a:xfrm>
            <a:off x="683568" y="980728"/>
            <a:ext cx="756084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Alle regioner representert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640249" y="3645024"/>
            <a:ext cx="756084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13 gradsgivende institusjoner er med 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133316" y="4437112"/>
            <a:ext cx="648072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/>
          <p:cNvSpPr/>
          <p:nvPr/>
        </p:nvSpPr>
        <p:spPr>
          <a:xfrm>
            <a:off x="4932040" y="4484960"/>
            <a:ext cx="648072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/>
          <p:cNvSpPr/>
          <p:nvPr/>
        </p:nvSpPr>
        <p:spPr>
          <a:xfrm>
            <a:off x="3772597" y="4434160"/>
            <a:ext cx="648072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/>
          <p:cNvSpPr/>
          <p:nvPr/>
        </p:nvSpPr>
        <p:spPr>
          <a:xfrm>
            <a:off x="4463988" y="1687736"/>
            <a:ext cx="648072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/>
          <p:cNvSpPr/>
          <p:nvPr/>
        </p:nvSpPr>
        <p:spPr>
          <a:xfrm>
            <a:off x="1259632" y="1687736"/>
            <a:ext cx="648072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925029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9" y="1700808"/>
            <a:ext cx="2088232" cy="156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03" y="1700808"/>
            <a:ext cx="2088232" cy="156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54" y="3285463"/>
            <a:ext cx="2061517" cy="156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04" y="3287010"/>
            <a:ext cx="2136237" cy="1602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91" y="4849897"/>
            <a:ext cx="2112900" cy="15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91" y="4845723"/>
            <a:ext cx="2118465" cy="158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70640" y="728663"/>
            <a:ext cx="8693847" cy="756121"/>
          </a:xfrm>
        </p:spPr>
        <p:txBody>
          <a:bodyPr/>
          <a:lstStyle/>
          <a:p>
            <a:r>
              <a:rPr lang="nb-NO" sz="2400" dirty="0" smtClean="0"/>
              <a:t>24 første offentlig sektor- </a:t>
            </a:r>
            <a:r>
              <a:rPr lang="nb-NO" sz="2400" dirty="0" err="1" smtClean="0"/>
              <a:t>ph.d</a:t>
            </a:r>
            <a:r>
              <a:rPr lang="nb-NO" sz="2400" dirty="0" smtClean="0"/>
              <a:t>. prosjektene</a:t>
            </a:r>
            <a:br>
              <a:rPr lang="nb-NO" sz="2400" dirty="0" smtClean="0"/>
            </a:br>
            <a:endParaRPr lang="nb-NO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63" y="1700808"/>
            <a:ext cx="2056140" cy="156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335" y="1700808"/>
            <a:ext cx="2254428" cy="158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70" y="3287010"/>
            <a:ext cx="2137515" cy="158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27" y="4845722"/>
            <a:ext cx="2122857" cy="1592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19" y="3283805"/>
            <a:ext cx="2111643" cy="156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20" y="4843838"/>
            <a:ext cx="2111643" cy="159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7538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">
  <a:themeElements>
    <a:clrScheme name="Forskningsrådet 2010">
      <a:dk1>
        <a:sysClr val="windowText" lastClr="000000"/>
      </a:dk1>
      <a:lt1>
        <a:sysClr val="window" lastClr="FFFFFF"/>
      </a:lt1>
      <a:dk2>
        <a:srgbClr val="00338D"/>
      </a:dk2>
      <a:lt2>
        <a:srgbClr val="00B0CA"/>
      </a:lt2>
      <a:accent1>
        <a:srgbClr val="E98300"/>
      </a:accent1>
      <a:accent2>
        <a:srgbClr val="7D9AAA"/>
      </a:accent2>
      <a:accent3>
        <a:srgbClr val="B41414"/>
      </a:accent3>
      <a:accent4>
        <a:srgbClr val="879637"/>
      </a:accent4>
      <a:accent5>
        <a:srgbClr val="C6BC89"/>
      </a:accent5>
      <a:accent6>
        <a:srgbClr val="BECCD4"/>
      </a:accent6>
      <a:hlink>
        <a:srgbClr val="00338D"/>
      </a:hlink>
      <a:folHlink>
        <a:srgbClr val="00B0C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FR-mal">
  <a:themeElements>
    <a:clrScheme name="Trefargelogo på tittelside 11">
      <a:dk1>
        <a:srgbClr val="000000"/>
      </a:dk1>
      <a:lt1>
        <a:srgbClr val="FFFFFF"/>
      </a:lt1>
      <a:dk2>
        <a:srgbClr val="000000"/>
      </a:dk2>
      <a:lt2>
        <a:srgbClr val="6D92A7"/>
      </a:lt2>
      <a:accent1>
        <a:srgbClr val="F6851F"/>
      </a:accent1>
      <a:accent2>
        <a:srgbClr val="00539B"/>
      </a:accent2>
      <a:accent3>
        <a:srgbClr val="FFFFFF"/>
      </a:accent3>
      <a:accent4>
        <a:srgbClr val="000000"/>
      </a:accent4>
      <a:accent5>
        <a:srgbClr val="FAC2AB"/>
      </a:accent5>
      <a:accent6>
        <a:srgbClr val="004A8C"/>
      </a:accent6>
      <a:hlink>
        <a:srgbClr val="00B4D1"/>
      </a:hlink>
      <a:folHlink>
        <a:srgbClr val="CE1B22"/>
      </a:folHlink>
    </a:clrScheme>
    <a:fontScheme name="Trefargelogo på tittelsi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40000"/>
            <a:lumOff val="60000"/>
            <a:alpha val="55000"/>
          </a:schemeClr>
        </a:solidFill>
        <a:ln>
          <a:noFill/>
        </a:ln>
        <a:effectLst/>
        <a:extLst/>
      </a:spPr>
      <a:bodyPr vert="horz" wrap="square" lIns="36000" tIns="36000" rIns="36000" bIns="7200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rgbClr val="009999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36000" tIns="36000" rIns="36000" bIns="720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§"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refargelogo på tittels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fargelogo på tittels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fargelogo på tittels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fargelogo på tittels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fargelogo på tittels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fargelogo på tittels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fargelogo på tittels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fargelogo på tittelsid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E911B"/>
        </a:accent1>
        <a:accent2>
          <a:srgbClr val="05143F"/>
        </a:accent2>
        <a:accent3>
          <a:srgbClr val="FFFFFF"/>
        </a:accent3>
        <a:accent4>
          <a:srgbClr val="000000"/>
        </a:accent4>
        <a:accent5>
          <a:srgbClr val="FEC7AB"/>
        </a:accent5>
        <a:accent6>
          <a:srgbClr val="041138"/>
        </a:accent6>
        <a:hlink>
          <a:srgbClr val="009091"/>
        </a:hlink>
        <a:folHlink>
          <a:srgbClr val="C8C8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fargelogo på tittelside 9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7795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fargelogo på tittelside 10">
        <a:dk1>
          <a:srgbClr val="000000"/>
        </a:dk1>
        <a:lt1>
          <a:srgbClr val="FFFFFF"/>
        </a:lt1>
        <a:dk2>
          <a:srgbClr val="000000"/>
        </a:dk2>
        <a:lt2>
          <a:srgbClr val="95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fargelogo på tittelside 11">
        <a:dk1>
          <a:srgbClr val="000000"/>
        </a:dk1>
        <a:lt1>
          <a:srgbClr val="FFFFFF"/>
        </a:lt1>
        <a:dk2>
          <a:srgbClr val="000000"/>
        </a:dk2>
        <a:lt2>
          <a:srgbClr val="6D92A7"/>
        </a:lt2>
        <a:accent1>
          <a:srgbClr val="F6851F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FAC2AB"/>
        </a:accent5>
        <a:accent6>
          <a:srgbClr val="004A8C"/>
        </a:accent6>
        <a:hlink>
          <a:srgbClr val="00B4D1"/>
        </a:hlink>
        <a:folHlink>
          <a:srgbClr val="CE1B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1562</TotalTime>
  <Words>852</Words>
  <Application>Microsoft Office PowerPoint</Application>
  <PresentationFormat>Skjermfremvisning (4:3)</PresentationFormat>
  <Paragraphs>286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17</vt:i4>
      </vt:variant>
    </vt:vector>
  </HeadingPairs>
  <TitlesOfParts>
    <vt:vector size="19" baseType="lpstr">
      <vt:lpstr>1_Blank</vt:lpstr>
      <vt:lpstr>NFR-mal</vt:lpstr>
      <vt:lpstr>Offentlig sektor-ph.d. ordningen  </vt:lpstr>
      <vt:lpstr>Mål for ordningen  Økt langsiktig og relevant kompetansebygging og forskningsinnsats i offentlige virksomheter   Økt forskerrekruttering i offentlig sektor  Økt samspill mellom akademia og offentlig sektor </vt:lpstr>
      <vt:lpstr>Hva Kjennetegner ordningen?  </vt:lpstr>
      <vt:lpstr>Hvorfor velge en Offentlig sektor-ph.d.?</vt:lpstr>
      <vt:lpstr>PowerPoint-presentasjon</vt:lpstr>
      <vt:lpstr>Utlysning av OFFPHD midler 2017  </vt:lpstr>
      <vt:lpstr>PowerPoint-presentasjon</vt:lpstr>
      <vt:lpstr>PowerPoint-presentasjon</vt:lpstr>
      <vt:lpstr>24 første offentlig sektor- ph.d. prosjektene </vt:lpstr>
      <vt:lpstr>Stipendiatsamling 12. og 13. januar 2017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Norges forskningsråd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Erna Wenche Østrem</dc:creator>
  <cp:lastModifiedBy>Janike Harsheim</cp:lastModifiedBy>
  <cp:revision>143</cp:revision>
  <cp:lastPrinted>2017-01-31T08:08:44Z</cp:lastPrinted>
  <dcterms:created xsi:type="dcterms:W3CDTF">2015-03-16T08:55:58Z</dcterms:created>
  <dcterms:modified xsi:type="dcterms:W3CDTF">2017-02-15T12:59:56Z</dcterms:modified>
</cp:coreProperties>
</file>