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54477-6186-421D-AE08-D6466CA4E028}" v="5" dt="2023-09-13T13:01:05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B17630-E269-8688-9679-3EB4F6DA1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93D78E-EF3B-836E-1E6D-B65594BDD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7E6257-1115-68E8-E638-08875E2F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1C2D5-53C0-3597-9E46-6BAB0D29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D56648-D00F-F99A-ECD1-585D130B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71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F3F724-CD93-1335-3A9E-6AA85A4B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72F826-D532-D18A-F0D1-278D67A1B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A75EB8-32BF-4D24-7EDD-76939C02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3D2EFF-BE35-F62D-B104-CE2A48AF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CBABD9-E7C8-047C-3A00-3E32A95D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5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34162A6-404E-B219-677F-968B09C7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CEEF9A-926E-C428-569C-D40827114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43E0CD-90B1-8A34-827F-4F84B2AF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1FD741-3212-06ED-D07E-4ED158CB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E81E4E-988D-2369-913C-6DA21081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97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C45B6-AF29-EBB4-D17E-D6B8EA6C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DE435F-424E-606B-6814-15117C2A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80965A-F37B-1E2B-B75C-7BC48EE8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0DA484-BFCC-1138-5B5F-929C8C8D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0CF78B-9767-4824-B662-B2013007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8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236824-241E-C2BD-2C78-41CE2158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9A3880-5FE8-9FF3-197B-EC1B4749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F1F242-187C-5E60-A67E-79695A5F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235BBA-EC7F-DC63-9A78-61DEF1C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20EF50-A0F0-FD14-336A-742740FE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7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1190C6-8283-7A36-1119-DB216258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D333F8-C0DE-8D3C-3DB4-3FCEA22F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C50E0A-D345-56BA-7785-71965F157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DA6B26-1816-0E6D-7DB0-7CA04EE8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7EB673-1B1F-EABE-5FE2-1A291090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66B7CE-CEAA-00A3-3A02-D9F5288B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87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C97388-5F8C-F85D-F8AF-B66F332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88B323-E142-87B7-3BBC-98BB69E4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239842-F10B-8C63-6F36-316A86FBE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2F500B-5581-1757-B9A1-73583A4AC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19130E-0FA1-D14B-B697-6BD8F096A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540F9B6-CCAF-8A37-8FDB-1B2B7309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054F2A3-8AC0-BF60-C9DA-737190D2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695ACF-A962-E057-4830-FBB269D4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3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A7B69E-32ED-F8CB-B879-E1EE2334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18E5CA-615D-5A27-E079-420C35B5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54356B-DDFB-C760-2087-25C66C15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93ADD4-EB52-909C-5A4D-417B69F8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4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B0192FF-C941-1488-1836-95DC1E87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03B6BF-3199-AF3A-5B61-6B169F5A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F5487F-CA06-0B18-1E1A-7CD692EB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55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841C90-B128-738B-5145-4A30F915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52D558-FA11-D275-514F-6707923D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C9735C-FF66-E12E-3059-A1ACA894E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727E76-28D8-90B9-B813-41276C65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7F3C7C-01CF-29E6-DA51-B291F3EF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E0BF5B-462F-47D8-1044-6BFA0236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4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3DA781-E378-AB3D-2F43-CB56FA2C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E000F9A-112A-E943-9507-2EA098188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B9A732F-2336-2C8D-6E4B-84BA8BDE7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BC7B6C-B450-7D61-26B8-4942C45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5A8F47-F1F4-D331-339C-0C3603CB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BB11A1-B190-F0C2-F03C-929425C9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3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60337C6-DE84-8FF8-A3B6-24112A1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BE2B6D-2B95-7CD6-61E4-5587EF05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6CAD1A-92EC-D49B-8111-17A1CB18F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5703-05A7-43D5-AA49-D5C5DA766389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0CFB20-2560-6701-DE0C-96618B068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E58FCD-7FAE-0596-0A7B-431855FEC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5009-D87B-4D42-93AD-45CEE7F4C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0A0BAC-F684-2790-2B03-7E84CF6F5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b-NO" sz="5100" dirty="0"/>
              <a:t>Ny kommunikasjonsavdeling</a:t>
            </a:r>
            <a:br>
              <a:rPr lang="nb-NO" sz="5100" dirty="0"/>
            </a:br>
            <a:r>
              <a:rPr lang="nb-NO" sz="5100" dirty="0"/>
              <a:t>- erfaringer fra fakultetets studieside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584DDED-48D2-BAD8-73B4-518FA5B41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b-NO" dirty="0"/>
              <a:t>Trine Waaktaar</a:t>
            </a:r>
          </a:p>
          <a:p>
            <a:pPr algn="r"/>
            <a:r>
              <a:rPr lang="nb-NO" dirty="0"/>
              <a:t>Studiedekan</a:t>
            </a:r>
          </a:p>
        </p:txBody>
      </p:sp>
    </p:spTree>
    <p:extLst>
      <p:ext uri="{BB962C8B-B14F-4D97-AF65-F5344CB8AC3E}">
        <p14:creationId xmlns:p14="http://schemas.microsoft.com/office/powerpoint/2010/main" val="6313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9DBCC5-20C9-778C-1DD3-5365961D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Hovedpunkter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B0DEBD-8106-5A0F-0C18-2799E94CB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har blitt (MYE!) bedre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12C026-782C-C93E-D517-23ADE1D668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amarbeid om fakultetsdelen av  rekrutteringskampanjen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terkere profilering av studiesaker på SV-nytt sine sider</a:t>
            </a:r>
          </a:p>
          <a:p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Dedikert kommunikasjonsperson som fanger opp studiesaker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/>
              <a:t>Bedre kontakt med studentene på de plattformene de befinner seg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F60FD5D-EC2D-85F6-507C-734978852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Her er vi på vei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259AF71-5641-55BB-FCC6-69C2D7BD3F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Etablere integrerte arbeidsprosesser</a:t>
            </a:r>
          </a:p>
        </p:txBody>
      </p:sp>
    </p:spTree>
    <p:extLst>
      <p:ext uri="{BB962C8B-B14F-4D97-AF65-F5344CB8AC3E}">
        <p14:creationId xmlns:p14="http://schemas.microsoft.com/office/powerpoint/2010/main" val="230757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427E6AA-7BA2-A482-E98A-D26DEF9F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S</a:t>
            </a:r>
            <a:r>
              <a:rPr lang="en-US" sz="3400" b="1" dirty="0" err="1">
                <a:effectLst/>
              </a:rPr>
              <a:t>amarbeid</a:t>
            </a:r>
            <a:r>
              <a:rPr lang="en-US" sz="3400" b="1" dirty="0">
                <a:effectLst/>
              </a:rPr>
              <a:t> om </a:t>
            </a:r>
            <a:r>
              <a:rPr lang="en-US" sz="3400" b="1" dirty="0" err="1">
                <a:effectLst/>
              </a:rPr>
              <a:t>fakultetsdelen</a:t>
            </a:r>
            <a:r>
              <a:rPr lang="en-US" sz="3400" b="1" dirty="0">
                <a:effectLst/>
              </a:rPr>
              <a:t> av  </a:t>
            </a:r>
            <a:r>
              <a:rPr lang="en-US" sz="3400" b="1" dirty="0" err="1">
                <a:effectLst/>
              </a:rPr>
              <a:t>rekrutteringskampanjen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47E39A2-B256-77C0-F629-80EEA18C637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Prosjektleder</a:t>
            </a:r>
            <a:r>
              <a:rPr lang="en-US" sz="1900" dirty="0"/>
              <a:t>: </a:t>
            </a:r>
            <a:r>
              <a:rPr lang="en-US" sz="1900" dirty="0" err="1"/>
              <a:t>Arbeidslivskoordinator</a:t>
            </a:r>
            <a:endParaRPr lang="en-US" sz="19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Rekrutterings</a:t>
            </a:r>
            <a:r>
              <a:rPr lang="en-US" sz="1900" dirty="0"/>
              <a:t>- og </a:t>
            </a:r>
            <a:r>
              <a:rPr lang="en-US" sz="1900" dirty="0" err="1"/>
              <a:t>studiewebnettverket</a:t>
            </a:r>
            <a:endParaRPr lang="en-US" sz="19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Kommunikasjonsavdelingen</a:t>
            </a:r>
            <a:r>
              <a:rPr lang="en-US" sz="1900" dirty="0"/>
              <a:t> (</a:t>
            </a:r>
            <a:r>
              <a:rPr lang="en-US" sz="1900" dirty="0" err="1"/>
              <a:t>Fakultetet</a:t>
            </a:r>
            <a:r>
              <a:rPr lang="en-US" sz="1900" dirty="0"/>
              <a:t>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Avdeling</a:t>
            </a:r>
            <a:r>
              <a:rPr lang="en-US" sz="1900" dirty="0"/>
              <a:t> for </a:t>
            </a:r>
            <a:r>
              <a:rPr lang="en-US" sz="1900" dirty="0" err="1"/>
              <a:t>kommunikasjon</a:t>
            </a:r>
            <a:r>
              <a:rPr lang="en-US" sz="1900" dirty="0"/>
              <a:t> og </a:t>
            </a:r>
            <a:r>
              <a:rPr lang="en-US" sz="1900" dirty="0" err="1"/>
              <a:t>samfunnskontakt</a:t>
            </a:r>
            <a:r>
              <a:rPr lang="en-US" sz="1900" dirty="0"/>
              <a:t> (</a:t>
            </a:r>
            <a:r>
              <a:rPr lang="en-US" sz="1900" dirty="0" err="1"/>
              <a:t>sentralt</a:t>
            </a:r>
            <a:r>
              <a:rPr lang="en-US" sz="19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</a:rPr>
              <a:t>4895 </a:t>
            </a:r>
            <a:r>
              <a:rPr lang="en-US" sz="1900" b="0" i="0" dirty="0" err="1">
                <a:effectLst/>
              </a:rPr>
              <a:t>førstevalgssøkere</a:t>
            </a:r>
            <a:r>
              <a:rPr lang="en-US" sz="1900" b="0" i="0" dirty="0">
                <a:effectLst/>
              </a:rPr>
              <a:t> i </a:t>
            </a:r>
            <a:r>
              <a:rPr lang="en-US" sz="1900" b="0" i="0" dirty="0" err="1">
                <a:effectLst/>
              </a:rPr>
              <a:t>år</a:t>
            </a:r>
            <a:r>
              <a:rPr lang="en-US" sz="1900" b="0" i="0" dirty="0">
                <a:effectLst/>
              </a:rPr>
              <a:t>. Det er </a:t>
            </a:r>
            <a:r>
              <a:rPr lang="en-US" sz="1900" b="0" i="0" dirty="0" err="1">
                <a:effectLst/>
              </a:rPr>
              <a:t>en</a:t>
            </a:r>
            <a:r>
              <a:rPr lang="en-US" sz="1900" b="0" i="0" dirty="0">
                <a:effectLst/>
              </a:rPr>
              <a:t> 15 % </a:t>
            </a:r>
            <a:r>
              <a:rPr lang="en-US" sz="1900" b="0" i="0" dirty="0" err="1">
                <a:effectLst/>
              </a:rPr>
              <a:t>økning</a:t>
            </a:r>
            <a:r>
              <a:rPr lang="en-US" sz="1900" b="0" i="0" dirty="0">
                <a:effectLst/>
              </a:rPr>
              <a:t> fra i </a:t>
            </a:r>
            <a:r>
              <a:rPr lang="en-US" sz="1900" b="0" i="0" dirty="0" err="1">
                <a:effectLst/>
              </a:rPr>
              <a:t>fjor</a:t>
            </a:r>
            <a:r>
              <a:rPr lang="en-US" sz="1900" b="0" i="0" dirty="0">
                <a:effectLst/>
              </a:rPr>
              <a:t>. </a:t>
            </a:r>
            <a:r>
              <a:rPr lang="en-US" sz="1900" b="0" i="0" dirty="0" err="1">
                <a:effectLst/>
              </a:rPr>
              <a:t>Til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sammenligning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økte</a:t>
            </a:r>
            <a:r>
              <a:rPr lang="en-US" sz="1900" b="0" i="0" dirty="0">
                <a:effectLst/>
              </a:rPr>
              <a:t> UiO med 7,1% og </a:t>
            </a:r>
            <a:r>
              <a:rPr lang="en-US" sz="1900" b="0" i="0" dirty="0" err="1">
                <a:effectLst/>
              </a:rPr>
              <a:t>nasjonalt</a:t>
            </a:r>
            <a:r>
              <a:rPr lang="en-US" sz="1900" b="0" i="0" dirty="0">
                <a:effectLst/>
              </a:rPr>
              <a:t> med </a:t>
            </a:r>
            <a:r>
              <a:rPr lang="en-US" sz="1900" b="0" i="0" dirty="0" err="1">
                <a:effectLst/>
              </a:rPr>
              <a:t>kun</a:t>
            </a:r>
            <a:r>
              <a:rPr lang="en-US" sz="1900" b="0" i="0" dirty="0">
                <a:effectLst/>
              </a:rPr>
              <a:t> 0,8%.</a:t>
            </a:r>
            <a:r>
              <a:rPr lang="en-US" sz="1900" dirty="0"/>
              <a:t> </a:t>
            </a:r>
          </a:p>
        </p:txBody>
      </p:sp>
      <p:pic>
        <p:nvPicPr>
          <p:cNvPr id="5" name="Bilde 4" descr="Et bilde som inneholder Menneskeansikt, mann, fotomontasje, smil">
            <a:extLst>
              <a:ext uri="{FF2B5EF4-FFF2-40B4-BE49-F238E27FC236}">
                <a16:creationId xmlns:a16="http://schemas.microsoft.com/office/drawing/2014/main" id="{73225138-464D-AA0A-90E2-57B82EC4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r="109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36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AE42AD-4893-6615-F67A-3B3F883F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44702"/>
            <a:ext cx="5468113" cy="1481328"/>
          </a:xfrm>
        </p:spPr>
        <p:txBody>
          <a:bodyPr anchor="b">
            <a:normAutofit fontScale="90000"/>
          </a:bodyPr>
          <a:lstStyle/>
          <a:p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terkere profilering av studiesaker på </a:t>
            </a:r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SV-nytt sine sider</a:t>
            </a:r>
            <a:br>
              <a:rPr lang="nb-NO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2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2404E5-F558-9982-6B1E-0974FF67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lvl="1"/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  <a:t>SV-nytt har fått faste spalter: </a:t>
            </a:r>
          </a:p>
          <a:p>
            <a:pPr lvl="2"/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  <a:t>Fra undervisningsfronten</a:t>
            </a:r>
          </a:p>
          <a:p>
            <a:pPr lvl="2"/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  <a:t>Nytt fra EILIN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</a:rPr>
              <a:t>Mer omtale av nyhetssaker og interessante arrangementer på studiesiden</a:t>
            </a:r>
          </a:p>
          <a:p>
            <a:pPr lvl="1"/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Bilde 4" descr="Et bilde som inneholder tekst, Menneskeansikt, glass, smil&#10;&#10;Automatisk generert beskrivelse">
            <a:extLst>
              <a:ext uri="{FF2B5EF4-FFF2-40B4-BE49-F238E27FC236}">
                <a16:creationId xmlns:a16="http://schemas.microsoft.com/office/drawing/2014/main" id="{178847C8-C0D2-F54B-7AEA-AD9C822CB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 r="1" b="1"/>
          <a:stretch/>
        </p:blipFill>
        <p:spPr>
          <a:xfrm>
            <a:off x="6099048" y="707773"/>
            <a:ext cx="5458968" cy="54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B6045E-E7CD-2AFD-13B7-DE5CD517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32" y="397975"/>
            <a:ext cx="10066122" cy="1776896"/>
          </a:xfrm>
        </p:spPr>
        <p:txBody>
          <a:bodyPr anchor="b">
            <a:normAutofit/>
          </a:bodyPr>
          <a:lstStyle/>
          <a:p>
            <a: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Dedikert kommunikasjonsressurs som fanger </a:t>
            </a:r>
            <a:b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 studiesaker</a:t>
            </a:r>
            <a:b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3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5ECF9D-EB58-DEE2-6307-D636A6591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32" y="2537579"/>
            <a:ext cx="4160725" cy="3598989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Årvåken, fanger opp og lager egne saker om strategiske viktige områder, bla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 med arbeidslivet, arbeidslivsrelevans og studentaktive læringsformer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Stiller på utdanningsledermøtene  </a:t>
            </a:r>
          </a:p>
          <a:p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</a:rPr>
              <a:t>Faste møter med studieadministrasjonen</a:t>
            </a:r>
          </a:p>
          <a:p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Årshjul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studier/kommunikasjon som følges opp i fellesskap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idrar til å tenke profesjonelt om kommunikasjon på våre arrangementer, tiltak og diskusjoner</a:t>
            </a:r>
          </a:p>
        </p:txBody>
      </p:sp>
      <p:pic>
        <p:nvPicPr>
          <p:cNvPr id="7" name="Bilde 6" descr="Et bilde som inneholder Menneskeansikt, person, Skjegg, Ansiktshår&#10;&#10;Automatisk generert beskrivelse">
            <a:extLst>
              <a:ext uri="{FF2B5EF4-FFF2-40B4-BE49-F238E27FC236}">
                <a16:creationId xmlns:a16="http://schemas.microsoft.com/office/drawing/2014/main" id="{9BBD460C-65C3-9AFE-3E22-2A1BD033D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97"/>
          <a:stretch/>
        </p:blipFill>
        <p:spPr>
          <a:xfrm>
            <a:off x="4390163" y="2204238"/>
            <a:ext cx="2529483" cy="363945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 descr="Et bilde som inneholder tekst, skjermbilde, grafisk design, Grafikk">
            <a:extLst>
              <a:ext uri="{FF2B5EF4-FFF2-40B4-BE49-F238E27FC236}">
                <a16:creationId xmlns:a16="http://schemas.microsoft.com/office/drawing/2014/main" id="{C6483210-58EF-F1F3-D6A4-D36C320F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14" y="2210227"/>
            <a:ext cx="3530029" cy="3133162"/>
          </a:xfrm>
          <a:prstGeom prst="rect">
            <a:avLst/>
          </a:prstGeom>
        </p:spPr>
      </p:pic>
      <p:pic>
        <p:nvPicPr>
          <p:cNvPr id="19" name="Bilde 18" descr="Et bilde som inneholder Menneskeansikt, klær, person, mann&#10;&#10;Automatisk generert beskrivelse">
            <a:extLst>
              <a:ext uri="{FF2B5EF4-FFF2-40B4-BE49-F238E27FC236}">
                <a16:creationId xmlns:a16="http://schemas.microsoft.com/office/drawing/2014/main" id="{33F81402-D0E5-EDF5-2F2F-2A30B9A9C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75" y="4448693"/>
            <a:ext cx="2118325" cy="2061630"/>
          </a:xfrm>
          <a:prstGeom prst="rect">
            <a:avLst/>
          </a:prstGeom>
        </p:spPr>
      </p:pic>
      <p:pic>
        <p:nvPicPr>
          <p:cNvPr id="21" name="Bilde 20" descr="Et bilde som inneholder tekst, mann, klær, Menneskeansikt&#10;&#10;Automatisk generert beskrivelse">
            <a:extLst>
              <a:ext uri="{FF2B5EF4-FFF2-40B4-BE49-F238E27FC236}">
                <a16:creationId xmlns:a16="http://schemas.microsoft.com/office/drawing/2014/main" id="{18EB6623-4BA8-2080-32F6-D5EB57E1C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38" y="4613857"/>
            <a:ext cx="2271837" cy="1932464"/>
          </a:xfrm>
          <a:prstGeom prst="rect">
            <a:avLst/>
          </a:prstGeom>
        </p:spPr>
      </p:pic>
      <p:pic>
        <p:nvPicPr>
          <p:cNvPr id="25" name="Bilde 24" descr="Et bilde som inneholder Menneskeansikt, klær, glass, tekst&#10;&#10;Automatisk generert beskrivelse">
            <a:extLst>
              <a:ext uri="{FF2B5EF4-FFF2-40B4-BE49-F238E27FC236}">
                <a16:creationId xmlns:a16="http://schemas.microsoft.com/office/drawing/2014/main" id="{631368E1-0D1C-2DB7-5A72-D8EC7A171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14" y="512628"/>
            <a:ext cx="2511017" cy="168205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11B72CB-A67F-6172-0576-43DEDA7BC1BA}"/>
              </a:ext>
            </a:extLst>
          </p:cNvPr>
          <p:cNvSpPr txBox="1"/>
          <p:nvPr/>
        </p:nvSpPr>
        <p:spPr>
          <a:xfrm>
            <a:off x="5085926" y="5834214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i="1" dirty="0"/>
              <a:t>Erik Engblad</a:t>
            </a:r>
          </a:p>
          <a:p>
            <a:pPr algn="ctr"/>
            <a:r>
              <a:rPr lang="nb-NO" sz="1400" i="1" dirty="0"/>
              <a:t>Seniorrådgiver</a:t>
            </a:r>
          </a:p>
        </p:txBody>
      </p:sp>
      <p:pic>
        <p:nvPicPr>
          <p:cNvPr id="6" name="Bilde 5" descr="Et bilde som inneholder tekst, klær, person, sko&#10;&#10;Automatisk generert beskrivelse">
            <a:extLst>
              <a:ext uri="{FF2B5EF4-FFF2-40B4-BE49-F238E27FC236}">
                <a16:creationId xmlns:a16="http://schemas.microsoft.com/office/drawing/2014/main" id="{A1BC38E6-3732-42B3-8EC0-F8D286DA8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75" y="67472"/>
            <a:ext cx="1913032" cy="1308193"/>
          </a:xfrm>
          <a:prstGeom prst="rect">
            <a:avLst/>
          </a:prstGeom>
        </p:spPr>
      </p:pic>
      <p:pic>
        <p:nvPicPr>
          <p:cNvPr id="10" name="Bilde 9" descr="Et bilde som inneholder klær, Menneskeansikt, person, mann&#10;&#10;Automatisk generert beskrivelse">
            <a:extLst>
              <a:ext uri="{FF2B5EF4-FFF2-40B4-BE49-F238E27FC236}">
                <a16:creationId xmlns:a16="http://schemas.microsoft.com/office/drawing/2014/main" id="{F37C87D6-B2F2-EC3B-5216-BFABF2047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78" y="1444256"/>
            <a:ext cx="2527430" cy="1495502"/>
          </a:xfrm>
          <a:prstGeom prst="rect">
            <a:avLst/>
          </a:prstGeom>
        </p:spPr>
      </p:pic>
      <p:pic>
        <p:nvPicPr>
          <p:cNvPr id="12" name="Bilde 11" descr="Et bilde som inneholder tekst, Font, skjermbilde, algebra&#10;&#10;Automatisk generert beskrivelse">
            <a:extLst>
              <a:ext uri="{FF2B5EF4-FFF2-40B4-BE49-F238E27FC236}">
                <a16:creationId xmlns:a16="http://schemas.microsoft.com/office/drawing/2014/main" id="{61AA771D-B8EC-9B80-C8F9-EDAE33B7A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4" y="3262178"/>
            <a:ext cx="2035591" cy="9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70CFD2E-F71E-82BA-3CF7-75910A50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5118223" cy="1719072"/>
          </a:xfrm>
        </p:spPr>
        <p:txBody>
          <a:bodyPr anchor="b">
            <a:normAutofit/>
          </a:bodyPr>
          <a:lstStyle/>
          <a:p>
            <a:r>
              <a:rPr lang="nb-NO" sz="2800" b="1" dirty="0"/>
              <a:t>Bedre kontakt med studentene på de plattformene de befinner seg</a:t>
            </a:r>
            <a:br>
              <a:rPr lang="nb-NO" sz="2200" dirty="0"/>
            </a:br>
            <a:endParaRPr lang="nb-NO" sz="22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3AB6D25-7D7F-8B45-6E27-F9477CF5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b-NO" sz="2200" dirty="0"/>
              <a:t>Kompetanse på sosiale media</a:t>
            </a:r>
          </a:p>
          <a:p>
            <a:r>
              <a:rPr lang="nb-NO" sz="2200" dirty="0"/>
              <a:t>Egen </a:t>
            </a:r>
            <a:r>
              <a:rPr lang="nb-NO" sz="2200" dirty="0" err="1"/>
              <a:t>instagramkonto</a:t>
            </a:r>
            <a:endParaRPr lang="nb-NO" sz="2200" dirty="0"/>
          </a:p>
          <a:p>
            <a:r>
              <a:rPr lang="nb-NO" sz="2200" dirty="0"/>
              <a:t>Programvideoer</a:t>
            </a:r>
          </a:p>
        </p:txBody>
      </p:sp>
      <p:pic>
        <p:nvPicPr>
          <p:cNvPr id="9" name="Bilde 8" descr="Et bilde som inneholder tekst, frukt, skjermbilde">
            <a:extLst>
              <a:ext uri="{FF2B5EF4-FFF2-40B4-BE49-F238E27FC236}">
                <a16:creationId xmlns:a16="http://schemas.microsoft.com/office/drawing/2014/main" id="{8F1CA659-226A-1B27-77DA-21C9B8CF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73" y="2206187"/>
            <a:ext cx="6903720" cy="428030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CC3545A-5B11-84BB-A792-38B9557C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155" y="144732"/>
            <a:ext cx="2614377" cy="35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0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A475A4-57BD-D1B9-6FAE-6C8AE0C4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100" dirty="0">
                <a:solidFill>
                  <a:srgbClr val="FFFFFF"/>
                </a:solidFill>
              </a:rPr>
              <a:t>Her </a:t>
            </a:r>
            <a:r>
              <a:rPr lang="nb-NO" sz="3100">
                <a:solidFill>
                  <a:srgbClr val="FFFFFF"/>
                </a:solidFill>
              </a:rPr>
              <a:t>er vi på vei</a:t>
            </a:r>
            <a:endParaRPr lang="nb-NO" sz="3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A16F58-19EB-2D09-D972-8F6922D3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dirty="0"/>
              <a:t>Etablerte integrerte arbeidsprosesser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17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229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Ny kommunikasjonsavdeling - erfaringer fra fakultetets studieside</vt:lpstr>
      <vt:lpstr>Hovedpunkter</vt:lpstr>
      <vt:lpstr>Samarbeid om fakultetsdelen av  rekrutteringskampanjen </vt:lpstr>
      <vt:lpstr>Sterkere profilering av studiesaker på  SV-nytt sine sider  </vt:lpstr>
      <vt:lpstr>Dedikert kommunikasjonsressurs som fanger  opp studiesaker </vt:lpstr>
      <vt:lpstr>Bedre kontakt med studentene på de plattformene de befinner seg </vt:lpstr>
      <vt:lpstr>Her er vi på vei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kommunikasjonsavdeling - erfaringer fra fakultetets studieside</dc:title>
  <dc:creator>Trine Waaktaar</dc:creator>
  <cp:lastModifiedBy>Julianne Sørflaten Grovehagen</cp:lastModifiedBy>
  <cp:revision>2</cp:revision>
  <dcterms:created xsi:type="dcterms:W3CDTF">2023-09-13T06:31:13Z</dcterms:created>
  <dcterms:modified xsi:type="dcterms:W3CDTF">2023-10-09T07:15:04Z</dcterms:modified>
</cp:coreProperties>
</file>