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0"/>
  </p:notesMasterIdLst>
  <p:handoutMasterIdLst>
    <p:handoutMasterId r:id="rId11"/>
  </p:handoutMasterIdLst>
  <p:sldIdLst>
    <p:sldId id="274" r:id="rId6"/>
    <p:sldId id="273" r:id="rId7"/>
    <p:sldId id="276" r:id="rId8"/>
    <p:sldId id="275" r:id="rId9"/>
  </p:sldIdLst>
  <p:sldSz cx="12192000" cy="6858000"/>
  <p:notesSz cx="6794500" cy="9931400"/>
  <p:custDataLst>
    <p:tags r:id="rId12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77240" autoAdjust="0"/>
  </p:normalViewPr>
  <p:slideViewPr>
    <p:cSldViewPr snapToGrid="0">
      <p:cViewPr varScale="1">
        <p:scale>
          <a:sx n="66" d="100"/>
          <a:sy n="66" d="100"/>
        </p:scale>
        <p:origin x="13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8129-FBAD-4AC1-9231-78934BD1767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04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Sterke disipliner – sosiologi er 29 på Shanghai</a:t>
            </a:r>
          </a:p>
          <a:p>
            <a:r>
              <a:rPr lang="nb-NO" dirty="0"/>
              <a:t>Mye erfaring med tverr/flerfaglighet – og disipliner som i seg selv er preget av både tematisk og metodisk mangfold</a:t>
            </a:r>
          </a:p>
          <a:p>
            <a:r>
              <a:rPr lang="nb-NO" dirty="0"/>
              <a:t>Vi ser at vi leverer mange emner og studiepoeng til andre programstudenter – særlig sosiologi passer inn i veldig mange andre løp.</a:t>
            </a:r>
          </a:p>
          <a:p>
            <a:r>
              <a:rPr lang="nb-NO" dirty="0"/>
              <a:t>Og det har vært mye utvikling innenfor studieprogrammene:</a:t>
            </a:r>
          </a:p>
          <a:p>
            <a:pPr marL="171450" indent="-171450">
              <a:buFontTx/>
              <a:buChar char="-"/>
            </a:pPr>
            <a:r>
              <a:rPr lang="nb-NO" dirty="0"/>
              <a:t>Dynamisk tilbud av valgemner</a:t>
            </a:r>
          </a:p>
          <a:p>
            <a:pPr marL="171450" indent="-171450">
              <a:buFontTx/>
              <a:buChar char="-"/>
            </a:pPr>
            <a:r>
              <a:rPr lang="nb-NO" dirty="0"/>
              <a:t>Styrket profil på bærekraft innenfor både </a:t>
            </a:r>
            <a:r>
              <a:rPr lang="nb-NO" dirty="0" err="1"/>
              <a:t>sgo</a:t>
            </a:r>
            <a:r>
              <a:rPr lang="nb-NO" dirty="0"/>
              <a:t> og </a:t>
            </a:r>
            <a:r>
              <a:rPr lang="nb-NO" dirty="0" err="1"/>
              <a:t>utv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dirty="0"/>
              <a:t>I </a:t>
            </a:r>
            <a:r>
              <a:rPr lang="nb-NO" dirty="0" err="1"/>
              <a:t>kulkom</a:t>
            </a:r>
            <a:r>
              <a:rPr lang="nb-NO" dirty="0"/>
              <a:t> har selvsagt digitalisering og </a:t>
            </a:r>
            <a:r>
              <a:rPr lang="nb-NO" dirty="0" err="1"/>
              <a:t>some</a:t>
            </a:r>
            <a:r>
              <a:rPr lang="nb-NO" dirty="0"/>
              <a:t> blitt viktige temaer</a:t>
            </a:r>
          </a:p>
          <a:p>
            <a:pPr marL="171450" indent="-171450">
              <a:buFontTx/>
              <a:buChar char="-"/>
            </a:pPr>
            <a:r>
              <a:rPr lang="nb-NO" dirty="0"/>
              <a:t>OLA – tettere samarbeid med sosiologi og utvikling av tydelige studieløp</a:t>
            </a:r>
          </a:p>
          <a:p>
            <a:r>
              <a:rPr lang="nb-NO" dirty="0"/>
              <a:t>Forskning som virkelig tar fatt i de store samfunnsutfordringene:</a:t>
            </a:r>
          </a:p>
          <a:p>
            <a:pPr marL="171450" indent="-171450">
              <a:buFontTx/>
              <a:buChar char="-"/>
            </a:pPr>
            <a:r>
              <a:rPr lang="nb-NO" dirty="0"/>
              <a:t>Ulikhet og inkludering</a:t>
            </a:r>
          </a:p>
          <a:p>
            <a:pPr marL="171450" indent="-171450">
              <a:buFontTx/>
              <a:buChar char="-"/>
            </a:pPr>
            <a:r>
              <a:rPr lang="nb-NO" dirty="0"/>
              <a:t>Befolkningsendring</a:t>
            </a:r>
          </a:p>
          <a:p>
            <a:pPr marL="171450" indent="-171450">
              <a:buFontTx/>
              <a:buChar char="-"/>
            </a:pPr>
            <a:r>
              <a:rPr lang="nb-NO" dirty="0"/>
              <a:t>Klima og bærekraft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DE955C-AF76-470E-80B3-A83C606EA5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3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2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0B0B-E8AA-4A07-93AB-49440602E4A5}" type="datetime1">
              <a:rPr lang="nb-NO" smtClean="0"/>
              <a:t>13.03.2024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B4FC-68E7-429D-8AA4-96DB7CA7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3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39" imgH="343" progId="TCLayout.ActiveDocument.1">
                  <p:embed/>
                </p:oleObj>
              </mc:Choice>
              <mc:Fallback>
                <p:oleObj name="think-cell Slide" r:id="rId31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C20AF90-8E47-4342-AA68-55078D9B6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8" b="1419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4A60943-E40A-4D8D-A8F1-A5E3912A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7357420" cy="1342754"/>
          </a:xfrm>
        </p:spPr>
        <p:txBody>
          <a:bodyPr>
            <a:noAutofit/>
          </a:bodyPr>
          <a:lstStyle/>
          <a:p>
            <a:pPr algn="ctr"/>
            <a:r>
              <a:rPr lang="nb-NO" sz="4800" dirty="0">
                <a:solidFill>
                  <a:schemeClr val="bg1"/>
                </a:solidFill>
              </a:rPr>
              <a:t>Institutt for sosiologi og samfunnsgeografi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10DE3-FE22-4584-892D-A2F5E928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1464" y="3347635"/>
            <a:ext cx="2774197" cy="26897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chemeClr val="bg1"/>
                </a:solidFill>
              </a:rPr>
              <a:t>Presentasjon på fakultetsstyreseminar</a:t>
            </a:r>
          </a:p>
          <a:p>
            <a:pPr marL="0" indent="0">
              <a:buNone/>
            </a:pPr>
            <a:r>
              <a:rPr lang="nb-NO" sz="1800" dirty="0">
                <a:solidFill>
                  <a:schemeClr val="bg1"/>
                </a:solidFill>
              </a:rPr>
              <a:t>14. mars 2024</a:t>
            </a:r>
          </a:p>
          <a:p>
            <a:pPr marL="0" indent="0">
              <a:buNone/>
            </a:pPr>
            <a:r>
              <a:rPr lang="nb-NO" sz="1800" dirty="0">
                <a:solidFill>
                  <a:schemeClr val="bg1"/>
                </a:solidFill>
              </a:rPr>
              <a:t>Anniken Hagelund</a:t>
            </a:r>
          </a:p>
          <a:p>
            <a:endParaRPr lang="nb-NO" sz="1800" b="1" dirty="0"/>
          </a:p>
        </p:txBody>
      </p:sp>
    </p:spTree>
    <p:extLst>
      <p:ext uri="{BB962C8B-B14F-4D97-AF65-F5344CB8AC3E}">
        <p14:creationId xmlns:p14="http://schemas.microsoft.com/office/powerpoint/2010/main" val="362820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 komplekst og mangfoldig institutt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52687B0-9780-4F52-BE60-715F4563D93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UTDANNING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9"/>
          </p:nvPr>
        </p:nvSpPr>
        <p:spPr/>
        <p:txBody>
          <a:bodyPr/>
          <a:lstStyle/>
          <a:p>
            <a:r>
              <a:rPr lang="nb-NO" dirty="0"/>
              <a:t>To disipliner</a:t>
            </a:r>
          </a:p>
          <a:p>
            <a:pPr lvl="1"/>
            <a:r>
              <a:rPr lang="nb-NO" sz="1400" dirty="0"/>
              <a:t>Som begge er brede, både tematisk og metodisk</a:t>
            </a:r>
          </a:p>
          <a:p>
            <a:r>
              <a:rPr lang="nb-NO" dirty="0"/>
              <a:t>Mange studieprogrammer</a:t>
            </a:r>
          </a:p>
          <a:p>
            <a:pPr lvl="1"/>
            <a:r>
              <a:rPr lang="nb-NO" sz="1400" dirty="0"/>
              <a:t>BA, MA, Ph.d. i sosiologi</a:t>
            </a:r>
          </a:p>
          <a:p>
            <a:pPr lvl="1"/>
            <a:r>
              <a:rPr lang="nb-NO" sz="1400" dirty="0"/>
              <a:t>BA, MA, Ph.d. i samfunnsgeografi</a:t>
            </a:r>
          </a:p>
          <a:p>
            <a:pPr lvl="1"/>
            <a:r>
              <a:rPr lang="nb-NO" sz="1400" dirty="0"/>
              <a:t>BA i kultur og kommunikasjon (KULKOM)</a:t>
            </a:r>
          </a:p>
          <a:p>
            <a:pPr lvl="1"/>
            <a:r>
              <a:rPr lang="nb-NO" sz="1400" dirty="0"/>
              <a:t>BA i utviklingsstudier og bærekraft (UTV)</a:t>
            </a:r>
          </a:p>
          <a:p>
            <a:pPr lvl="1"/>
            <a:r>
              <a:rPr lang="nb-NO" sz="1400" dirty="0"/>
              <a:t>MA i organisasjon, ledelse og arbeid (OLA)</a:t>
            </a:r>
          </a:p>
          <a:p>
            <a:pPr lvl="1"/>
            <a:r>
              <a:rPr lang="nb-NO" sz="1400" dirty="0"/>
              <a:t>Lektorprogrammet</a:t>
            </a:r>
          </a:p>
          <a:p>
            <a:pPr lvl="1"/>
            <a:endParaRPr lang="nb-NO" sz="1400" dirty="0"/>
          </a:p>
          <a:p>
            <a:r>
              <a:rPr lang="nb-NO" dirty="0"/>
              <a:t>91 årsverk</a:t>
            </a:r>
          </a:p>
          <a:p>
            <a:pPr lvl="1"/>
            <a:r>
              <a:rPr lang="nb-NO" sz="1400" dirty="0"/>
              <a:t>37 fast ansatte vitenskapelige</a:t>
            </a:r>
          </a:p>
          <a:p>
            <a:pPr lvl="1"/>
            <a:r>
              <a:rPr lang="nb-NO" sz="1400" dirty="0"/>
              <a:t>23 stipendiater, 8 postdoktorer</a:t>
            </a:r>
          </a:p>
          <a:p>
            <a:pPr lvl="1"/>
            <a:r>
              <a:rPr lang="nb-NO" sz="1400" dirty="0"/>
              <a:t>13,6 administrative årsverk</a:t>
            </a:r>
          </a:p>
          <a:p>
            <a:pPr lvl="1"/>
            <a:endParaRPr lang="nb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55079-CEDA-474D-A693-D2F2ED2346C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nb-NO" dirty="0"/>
              <a:t>FORSKNING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18DD97-5B1F-4F93-8B3C-5CFA92F51D44}"/>
              </a:ext>
            </a:extLst>
          </p:cNvPr>
          <p:cNvSpPr>
            <a:spLocks noGrp="1"/>
          </p:cNvSpPr>
          <p:nvPr>
            <p:ph sz="half" idx="31"/>
          </p:nvPr>
        </p:nvSpPr>
        <p:spPr/>
        <p:txBody>
          <a:bodyPr/>
          <a:lstStyle/>
          <a:p>
            <a:r>
              <a:rPr lang="nb-NO" dirty="0"/>
              <a:t>Tematiske kjerneområder</a:t>
            </a:r>
          </a:p>
          <a:p>
            <a:pPr lvl="1"/>
            <a:r>
              <a:rPr lang="nb-NO" dirty="0"/>
              <a:t>Sosial ulikhet</a:t>
            </a:r>
          </a:p>
          <a:p>
            <a:pPr lvl="1"/>
            <a:r>
              <a:rPr lang="nb-NO" dirty="0"/>
              <a:t>Befolkningsstudier</a:t>
            </a:r>
          </a:p>
          <a:p>
            <a:pPr lvl="1"/>
            <a:r>
              <a:rPr lang="nb-NO" dirty="0"/>
              <a:t>Migrasjon, integrasjon og mangfold</a:t>
            </a:r>
          </a:p>
          <a:p>
            <a:pPr lvl="1"/>
            <a:r>
              <a:rPr lang="nb-NO" dirty="0"/>
              <a:t>Bærekraftige transformasjoner</a:t>
            </a:r>
          </a:p>
          <a:p>
            <a:pPr lvl="1"/>
            <a:r>
              <a:rPr lang="nb-NO" dirty="0"/>
              <a:t>Urbane studier</a:t>
            </a:r>
          </a:p>
          <a:p>
            <a:pPr lvl="1"/>
            <a:r>
              <a:rPr lang="nb-NO" dirty="0"/>
              <a:t>Politikk, organisasjon og arbeid</a:t>
            </a:r>
          </a:p>
          <a:p>
            <a:pPr lvl="1"/>
            <a:r>
              <a:rPr lang="nb-NO" dirty="0"/>
              <a:t>Kulturell og politisk deltakelse</a:t>
            </a:r>
          </a:p>
          <a:p>
            <a:pPr marL="457223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036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5ADE44-AE23-484C-BBDD-628FB6BCA51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74459-EDF2-4534-9D39-BBB26DE341B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82AAF2E-895F-4449-BBC6-6E01C9EF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har vært og er viktig for oss? 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A75FB37-47EA-49EC-93B3-31FA695B103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2F5437-BA50-48B6-84DE-EA4E7474AF2D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082726"/>
            <a:ext cx="11471910" cy="4975875"/>
          </a:xfrm>
        </p:spPr>
        <p:txBody>
          <a:bodyPr/>
          <a:lstStyle/>
          <a:p>
            <a:r>
              <a:rPr lang="nb-NO" dirty="0"/>
              <a:t>Vi rommer landets sterkeste fagmiljøer innenfor våre to disipliner</a:t>
            </a:r>
          </a:p>
          <a:p>
            <a:pPr lvl="1"/>
            <a:r>
              <a:rPr lang="nb-NO" dirty="0"/>
              <a:t>Ivareta fri forskning og undervisning av høy kvalitet (selvsagt!)</a:t>
            </a:r>
          </a:p>
          <a:p>
            <a:pPr marL="457223" lvl="1" indent="0">
              <a:buNone/>
            </a:pPr>
            <a:endParaRPr lang="nb-NO" dirty="0"/>
          </a:p>
          <a:p>
            <a:r>
              <a:rPr lang="nb-NO" dirty="0"/>
              <a:t>Styrke samarbeidsrelasjoner og forskningsmiljøer på instituttet</a:t>
            </a:r>
          </a:p>
          <a:p>
            <a:pPr lvl="1"/>
            <a:r>
              <a:rPr lang="nb-NO" dirty="0"/>
              <a:t>Særlig: Ulikhetsforskning, migrasjon/integrasjon, velferdsstat/befolkningsutvikling, bærekraft, by</a:t>
            </a:r>
          </a:p>
          <a:p>
            <a:pPr lvl="1"/>
            <a:r>
              <a:rPr lang="nb-NO" dirty="0"/>
              <a:t>SFF</a:t>
            </a:r>
          </a:p>
          <a:p>
            <a:pPr lvl="1"/>
            <a:r>
              <a:rPr lang="nb-NO" dirty="0"/>
              <a:t>Samtidig, rom for bredden i fagene, åpne utlysninger</a:t>
            </a:r>
          </a:p>
          <a:p>
            <a:r>
              <a:rPr lang="nb-NO" dirty="0"/>
              <a:t>Få kontroll på ressursene våre (=forutsigbarhet=bedre arbeidsmiljø)</a:t>
            </a:r>
          </a:p>
          <a:p>
            <a:pPr lvl="1"/>
            <a:r>
              <a:rPr lang="nb-NO" dirty="0"/>
              <a:t>Planlegging av arbeidsoppgaver, tar i bruk nye verktøy i 2024</a:t>
            </a:r>
          </a:p>
          <a:p>
            <a:pPr lvl="1"/>
            <a:r>
              <a:rPr lang="nb-NO" dirty="0"/>
              <a:t>Utnytte ressurser på tvers</a:t>
            </a:r>
          </a:p>
          <a:p>
            <a:r>
              <a:rPr lang="nb-NO" dirty="0"/>
              <a:t>Nytt grep: Mer helhetlig utdanningsledelse og styrke forskningsledelse</a:t>
            </a:r>
          </a:p>
        </p:txBody>
      </p:sp>
    </p:spTree>
    <p:extLst>
      <p:ext uri="{BB962C8B-B14F-4D97-AF65-F5344CB8AC3E}">
        <p14:creationId xmlns:p14="http://schemas.microsoft.com/office/powerpoint/2010/main" val="356953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137B-01A7-4F8D-B7BA-B96EC259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34" y="234403"/>
            <a:ext cx="10515600" cy="1325563"/>
          </a:xfrm>
        </p:spPr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2F35-0D49-4690-8C58-B13D4B207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799" y="1725904"/>
            <a:ext cx="10515600" cy="4351338"/>
          </a:xfrm>
        </p:spPr>
        <p:txBody>
          <a:bodyPr/>
          <a:lstStyle/>
          <a:p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8FC5D-60A2-4ED0-9E72-CFD33F9B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D0B0B-E8AA-4A07-93AB-49440602E4A5}" type="datetime1">
              <a:rPr lang="nb-NO" smtClean="0"/>
              <a:t>13.03.2024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09EC2-AB09-4517-A760-FADCA76C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6C41-3E2C-4B40-85A0-E1D74AA6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3B4FC-68E7-429D-8AA4-96DB7CA7BA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7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D252558-4BE6-4419-BD0F-8F4033866C84}" vid="{E986C478-86F4-4CE6-AD00-15FE2F4DFF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http://purl.org/dc/elements/1.1/"/>
    <ds:schemaRef ds:uri="http://www.w3.org/XML/1998/namespace"/>
    <ds:schemaRef ds:uri="e5e35b8c-bb2a-40e7-acd7-beed1d1f14b8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5a9c032-1c21-4297-bc4a-1b0e359a6c1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ppt_mal_iss_bm (1)</Template>
  <TotalTime>1943</TotalTime>
  <Words>339</Words>
  <Application>Microsoft Office PowerPoint</Application>
  <PresentationFormat>Widescreen</PresentationFormat>
  <Paragraphs>61</Paragraphs>
  <Slides>4</Slides>
  <Notes>4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Arial, sans-serif</vt:lpstr>
      <vt:lpstr>Calibri</vt:lpstr>
      <vt:lpstr>Wingdings</vt:lpstr>
      <vt:lpstr>Office Theme</vt:lpstr>
      <vt:lpstr>think-cell Slide</vt:lpstr>
      <vt:lpstr>Institutt for sosiologi og samfunnsgeografi</vt:lpstr>
      <vt:lpstr>Et komplekst og mangfoldig institutt</vt:lpstr>
      <vt:lpstr>Hva har vært og er viktig for oss?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Anniken Hagelund</dc:creator>
  <cp:lastModifiedBy>Julianne Sørflaten Grovehagen</cp:lastModifiedBy>
  <cp:revision>17</cp:revision>
  <cp:lastPrinted>2024-03-13T14:21:23Z</cp:lastPrinted>
  <dcterms:created xsi:type="dcterms:W3CDTF">2024-03-08T12:23:30Z</dcterms:created>
  <dcterms:modified xsi:type="dcterms:W3CDTF">2024-03-13T19:50:08Z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