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3" r:id="rId2"/>
    <p:sldId id="314" r:id="rId3"/>
    <p:sldId id="340" r:id="rId4"/>
    <p:sldId id="300" r:id="rId5"/>
    <p:sldId id="272" r:id="rId6"/>
    <p:sldId id="324" r:id="rId7"/>
    <p:sldId id="325" r:id="rId8"/>
    <p:sldId id="326" r:id="rId9"/>
    <p:sldId id="327" r:id="rId10"/>
    <p:sldId id="331" r:id="rId11"/>
    <p:sldId id="328" r:id="rId12"/>
    <p:sldId id="338" r:id="rId13"/>
    <p:sldId id="257" r:id="rId14"/>
    <p:sldId id="339" r:id="rId15"/>
    <p:sldId id="337" r:id="rId16"/>
    <p:sldId id="329" r:id="rId17"/>
    <p:sldId id="330" r:id="rId18"/>
    <p:sldId id="334" r:id="rId19"/>
    <p:sldId id="332" r:id="rId20"/>
    <p:sldId id="333" r:id="rId21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6" autoAdjust="0"/>
    <p:restoredTop sz="85067" autoAdjust="0"/>
  </p:normalViewPr>
  <p:slideViewPr>
    <p:cSldViewPr>
      <p:cViewPr varScale="1">
        <p:scale>
          <a:sx n="73" d="100"/>
          <a:sy n="73" d="100"/>
        </p:scale>
        <p:origin x="1157" y="5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0FFEEA-28BF-A340-8643-E3D8E12E09C9}" type="datetime1">
              <a:rPr lang="nb-NO"/>
              <a:pPr>
                <a:defRPr/>
              </a:pPr>
              <a:t>13.03.2024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3CA21-0D36-3244-96F4-6725D321E2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041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4E5606-14F6-4340-AA6C-C3A41A40A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4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den gamle presentasjon stod det 2021=10, men den utelot både kontorsjef og avdelingsleder. Om noen er interesserte i gamle tall er derfor 2021=12 korrekt. I ny presentasjon er 2022=10, kontorsjef inkludert. DBH sier det ikke var noen avdelingsleder i 2022.»</a:t>
            </a:r>
          </a:p>
          <a:p>
            <a:pPr algn="l"/>
            <a:r>
              <a:rPr lang="nb-NO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5606-14F6-4340-AA6C-C3A41A40A3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5606-14F6-4340-AA6C-C3A41A40A3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8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F8D9-8BFB-E244-9CF7-1BA6896A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7C9A-09E7-E74C-90CD-FDA54B19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F9A1-4DE5-0A45-B83C-18B0A472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F9A1-4DE5-0A45-B83C-18B0A472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692275" y="645318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9D24-2393-FC46-8CA2-5F2027D2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8C8F-B1D4-E04C-83ED-D55AAA12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6366-0991-D54B-A82B-194C6849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AE1A-16B3-1C41-9172-7DE47776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049C-35A3-984D-966C-BFB6C652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E8F6-92C8-E64B-8D26-4E79A8DD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2016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Velkommen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C0CB-54B0-2840-B109-A87BD9F9F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7589CA56-628D-E14F-B911-1B324778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2273531"/>
            <a:ext cx="7543800" cy="1143000"/>
          </a:xfrm>
        </p:spPr>
        <p:txBody>
          <a:bodyPr/>
          <a:lstStyle/>
          <a:p>
            <a:r>
              <a:rPr lang="nb-NO" dirty="0"/>
              <a:t>Karen Helene Ulltveit-Moe, Instituttleder ØI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3416531"/>
            <a:ext cx="7543800" cy="1752600"/>
          </a:xfrm>
        </p:spPr>
        <p:txBody>
          <a:bodyPr>
            <a:normAutofit/>
          </a:bodyPr>
          <a:lstStyle/>
          <a:p>
            <a:r>
              <a:rPr lang="nb-NO" sz="3600" dirty="0"/>
              <a:t>Økonomisk institutt – </a:t>
            </a:r>
          </a:p>
          <a:p>
            <a:r>
              <a:rPr lang="nb-NO" sz="3600" dirty="0"/>
              <a:t>Strategi, tall og satsinger</a:t>
            </a:r>
          </a:p>
          <a:p>
            <a:endParaRPr lang="nb-NO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742827-494F-4504-9D92-7D517C403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4565572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/>
              <a:t>Styreseminar, Fakultetsstyret 14.mars 2024</a:t>
            </a:r>
          </a:p>
        </p:txBody>
      </p:sp>
    </p:spTree>
    <p:extLst>
      <p:ext uri="{BB962C8B-B14F-4D97-AF65-F5344CB8AC3E}">
        <p14:creationId xmlns:p14="http://schemas.microsoft.com/office/powerpoint/2010/main" val="145815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Praktisk talt alle forsker aktivt</a:t>
            </a:r>
          </a:p>
          <a:p>
            <a:endParaRPr lang="nb-NO" dirty="0"/>
          </a:p>
          <a:p>
            <a:r>
              <a:rPr lang="nb-NO" dirty="0"/>
              <a:t>Noen «stjerner», mange på godt internasjonalt nivå</a:t>
            </a:r>
          </a:p>
          <a:p>
            <a:endParaRPr lang="nb-NO" dirty="0"/>
          </a:p>
          <a:p>
            <a:r>
              <a:rPr lang="nb-NO" dirty="0"/>
              <a:t>Høy aktivitet med prosjekter og seminarer</a:t>
            </a:r>
          </a:p>
          <a:p>
            <a:endParaRPr lang="nb-NO" dirty="0"/>
          </a:p>
          <a:p>
            <a:r>
              <a:rPr lang="nb-NO" dirty="0"/>
              <a:t>8 ERC (Harstad (3), </a:t>
            </a:r>
            <a:r>
              <a:rPr lang="nb-NO" dirty="0" err="1"/>
              <a:t>Storesletten</a:t>
            </a:r>
            <a:r>
              <a:rPr lang="nb-NO" dirty="0"/>
              <a:t>, Moxnes, </a:t>
            </a:r>
            <a:r>
              <a:rPr lang="nb-NO" dirty="0" err="1"/>
              <a:t>Piacquadio</a:t>
            </a:r>
            <a:r>
              <a:rPr lang="nb-NO" dirty="0"/>
              <a:t> (sluttet), Hjort, </a:t>
            </a:r>
            <a:r>
              <a:rPr lang="nb-NO" dirty="0" err="1"/>
              <a:t>Bhuller</a:t>
            </a:r>
            <a:r>
              <a:rPr lang="nb-NO" dirty="0"/>
              <a:t>), sum inntekt 12,7 EURO</a:t>
            </a:r>
          </a:p>
          <a:p>
            <a:endParaRPr lang="nb-NO" dirty="0"/>
          </a:p>
          <a:p>
            <a:r>
              <a:rPr lang="nb-NO" dirty="0"/>
              <a:t>21 NFR-prosjekter siden 2013, sum inntekt 210 millioner kroner</a:t>
            </a:r>
          </a:p>
          <a:p>
            <a:endParaRPr lang="nb-NO" dirty="0"/>
          </a:p>
          <a:p>
            <a:r>
              <a:rPr lang="nb-NO" dirty="0"/>
              <a:t>Skattesenteret Norwegian </a:t>
            </a:r>
            <a:r>
              <a:rPr lang="nb-NO" dirty="0" err="1"/>
              <a:t>Fiscal</a:t>
            </a:r>
            <a:r>
              <a:rPr lang="nb-NO" dirty="0"/>
              <a:t> Studies – søknad innvilget, oppstart 2023</a:t>
            </a:r>
          </a:p>
          <a:p>
            <a:pPr lvl="1"/>
            <a:r>
              <a:rPr lang="nb-NO" dirty="0"/>
              <a:t>Ledet av Gaute Torsvik, samarbeid med </a:t>
            </a:r>
            <a:r>
              <a:rPr lang="nb-NO" dirty="0" err="1"/>
              <a:t>Frischsenteret</a:t>
            </a:r>
            <a:r>
              <a:rPr lang="nb-NO" dirty="0"/>
              <a:t>, </a:t>
            </a:r>
            <a:r>
              <a:rPr lang="nb-NO" dirty="0" err="1"/>
              <a:t>OsloMet</a:t>
            </a:r>
            <a:r>
              <a:rPr lang="nb-NO" dirty="0"/>
              <a:t>,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Chicago og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-apple-system"/>
              </a:rPr>
              <a:t>University</a:t>
            </a:r>
            <a:r>
              <a:rPr lang="nb-NO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-apple-system"/>
              </a:rPr>
              <a:t>of</a:t>
            </a:r>
            <a:r>
              <a:rPr lang="nb-NO" b="0" i="0" dirty="0">
                <a:solidFill>
                  <a:srgbClr val="000000"/>
                </a:solidFill>
                <a:effectLst/>
                <a:latin typeface="-apple-system"/>
              </a:rPr>
              <a:t> Tampere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88" y="580573"/>
            <a:ext cx="7850951" cy="949010"/>
          </a:xfrm>
        </p:spPr>
        <p:txBody>
          <a:bodyPr>
            <a:normAutofit/>
          </a:bodyPr>
          <a:lstStyle/>
          <a:p>
            <a:r>
              <a:rPr lang="en-GB" dirty="0" err="1"/>
              <a:t>Satsinger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772816"/>
            <a:ext cx="8180312" cy="4621173"/>
          </a:xfrm>
        </p:spPr>
        <p:txBody>
          <a:bodyPr>
            <a:normAutofit/>
          </a:bodyPr>
          <a:lstStyle/>
          <a:p>
            <a:r>
              <a:rPr lang="nb-NO" dirty="0"/>
              <a:t>Rekruttere bedre</a:t>
            </a:r>
          </a:p>
          <a:p>
            <a:pPr lvl="1"/>
            <a:r>
              <a:rPr lang="nb-NO" sz="2000" dirty="0"/>
              <a:t>Økt bruk av ressurser på skolebesøksprogram</a:t>
            </a:r>
          </a:p>
          <a:p>
            <a:pPr lvl="1"/>
            <a:r>
              <a:rPr lang="nb-NO" sz="2000" dirty="0"/>
              <a:t>Reviderte programsider</a:t>
            </a:r>
          </a:p>
          <a:p>
            <a:r>
              <a:rPr lang="nb-NO" dirty="0"/>
              <a:t>Fornyelse av programporteføljen</a:t>
            </a:r>
          </a:p>
          <a:p>
            <a:pPr lvl="1"/>
            <a:r>
              <a:rPr lang="nb-NO" sz="2000" dirty="0"/>
              <a:t>Nytt bachelorprogram ECDA fra høst 2023</a:t>
            </a:r>
          </a:p>
          <a:p>
            <a:pPr lvl="1"/>
            <a:r>
              <a:rPr lang="nb-NO" sz="2000" dirty="0"/>
              <a:t>Arbeidsgruppe for nytt bachelorprogram i økonomi og finans</a:t>
            </a:r>
          </a:p>
          <a:p>
            <a:r>
              <a:rPr lang="nb-NO" dirty="0"/>
              <a:t>Fornyelse av kursporteføljen</a:t>
            </a:r>
          </a:p>
          <a:p>
            <a:pPr lvl="1"/>
            <a:r>
              <a:rPr lang="nb-NO" sz="2000" dirty="0"/>
              <a:t>Oppstart i eget </a:t>
            </a:r>
            <a:r>
              <a:rPr lang="nb-NO" sz="2000" dirty="0" err="1"/>
              <a:t>praksisemne</a:t>
            </a:r>
            <a:r>
              <a:rPr lang="nb-NO" sz="2000" dirty="0"/>
              <a:t> for masterstudenter våren 2023</a:t>
            </a:r>
          </a:p>
          <a:p>
            <a:pPr lvl="1"/>
            <a:r>
              <a:rPr lang="nb-NO" sz="2000" dirty="0"/>
              <a:t>Justeringer i emner og emnetilbud </a:t>
            </a:r>
          </a:p>
          <a:p>
            <a:r>
              <a:rPr lang="nb-NO" sz="2400" dirty="0" err="1"/>
              <a:t>Alumni</a:t>
            </a:r>
            <a:endParaRPr lang="nb-NO" sz="2400" dirty="0"/>
          </a:p>
          <a:p>
            <a:pPr lvl="1"/>
            <a:r>
              <a:rPr lang="nb-NO" sz="2000" dirty="0"/>
              <a:t>Fremme merkevaren, skape lojalitet &amp; rekruttere bedre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21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25E-D7C8-4155-8CB9-EDB383AF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ØI-</a:t>
            </a:r>
            <a:r>
              <a:rPr 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DFC4D-8414-4698-84B1-C236E78B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6617EB-F587-4E44-A69F-7D7E4A0A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44" y="1981200"/>
            <a:ext cx="7696200" cy="4114800"/>
          </a:xfrm>
        </p:spPr>
        <p:txBody>
          <a:bodyPr>
            <a:normAutofit fontScale="25000" lnSpcReduction="2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sz="7200" dirty="0">
                <a:latin typeface="Arial" panose="020B0604020202020204" pitchFamily="34" charset="0"/>
                <a:cs typeface="Arial" panose="020B0604020202020204" pitchFamily="34" charset="0"/>
              </a:rPr>
              <a:t>LinkedIn-gruppe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Innhold for og om </a:t>
            </a:r>
            <a:r>
              <a:rPr lang="nb-NO" sz="5600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 ved ØI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Invitasjoner til arrangement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Studenter oppfordres til medlemskap 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Parallelt øker medlemmer via nettverk</a:t>
            </a:r>
          </a:p>
          <a:p>
            <a:pPr algn="l"/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sz="7200" dirty="0">
                <a:latin typeface="Arial" panose="020B0604020202020204" pitchFamily="34" charset="0"/>
                <a:cs typeface="Arial" panose="020B0604020202020204" pitchFamily="34" charset="0"/>
              </a:rPr>
              <a:t>Nettside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Oppdaterte formål med </a:t>
            </a:r>
            <a:r>
              <a:rPr lang="nb-NO" sz="5600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Aktuelle Karriereintervjuer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b-NO" sz="7200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nb-NO" sz="7200" dirty="0">
                <a:latin typeface="Arial" panose="020B0604020202020204" pitchFamily="34" charset="0"/>
                <a:cs typeface="Arial" panose="020B0604020202020204" pitchFamily="34" charset="0"/>
              </a:rPr>
              <a:t> og arrangementer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Lunsj med Sentralbanksjefen 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CASE-NM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Frida Aulie fra Menon </a:t>
            </a:r>
            <a:r>
              <a:rPr lang="nb-NO" sz="5600" dirty="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         Masterdag 2024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Sara Midgaard fra Handelsbanken </a:t>
            </a:r>
          </a:p>
          <a:p>
            <a:pPr marL="0" indent="0" algn="l">
              <a:buNone/>
            </a:pP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         Masteroppstart 2023</a:t>
            </a:r>
          </a:p>
          <a:p>
            <a:pPr algn="l"/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- Schweigaard forelesningen</a:t>
            </a:r>
          </a:p>
          <a:p>
            <a:pPr algn="l"/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Ingen alternativ tekst tilgjengelig for dette bildet">
            <a:extLst>
              <a:ext uri="{FF2B5EF4-FFF2-40B4-BE49-F238E27FC236}">
                <a16:creationId xmlns:a16="http://schemas.microsoft.com/office/drawing/2014/main" id="{35342078-4E1B-4F3B-B133-3239B1C37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r="1670" b="-2"/>
          <a:stretch/>
        </p:blipFill>
        <p:spPr bwMode="auto">
          <a:xfrm>
            <a:off x="4775487" y="550944"/>
            <a:ext cx="4065575" cy="27009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gen alternativ tekst tilgjengelig for dette bildet">
            <a:extLst>
              <a:ext uri="{FF2B5EF4-FFF2-40B4-BE49-F238E27FC236}">
                <a16:creationId xmlns:a16="http://schemas.microsoft.com/office/drawing/2014/main" id="{ED51D72B-C0ED-4E1B-B238-D21173EA3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 bwMode="auto">
          <a:xfrm>
            <a:off x="4788024" y="3374742"/>
            <a:ext cx="4085362" cy="27141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68C4-6B3A-4DF2-87B8-5D93BF4D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10777"/>
            <a:ext cx="3429994" cy="105185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kern="1200" dirty="0"/>
              <a:t>ØI-alumni</a:t>
            </a:r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6" y="1510610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1E1AEE-E524-43FE-8206-4F07D0ED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1" r="5818" b="3"/>
          <a:stretch/>
        </p:blipFill>
        <p:spPr>
          <a:xfrm>
            <a:off x="4579366" y="1510610"/>
            <a:ext cx="1924748" cy="2346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524642-D3F0-4C31-BC6B-DA42932B5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54" t="5581" r="2155" b="7891"/>
          <a:stretch/>
        </p:blipFill>
        <p:spPr>
          <a:xfrm>
            <a:off x="6545922" y="1510610"/>
            <a:ext cx="1939439" cy="1824093"/>
          </a:xfrm>
          <a:prstGeom prst="rect">
            <a:avLst/>
          </a:prstGeom>
        </p:spPr>
      </p:pic>
      <p:pic>
        <p:nvPicPr>
          <p:cNvPr id="2056" name="Picture 8" descr="Ingen alternativ tekst tilgjengelig for dette bildet">
            <a:extLst>
              <a:ext uri="{FF2B5EF4-FFF2-40B4-BE49-F238E27FC236}">
                <a16:creationId xmlns:a16="http://schemas.microsoft.com/office/drawing/2014/main" id="{29D2D90C-A0EB-4767-80A7-9D4F38403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21847"/>
          <a:stretch/>
        </p:blipFill>
        <p:spPr bwMode="auto">
          <a:xfrm>
            <a:off x="4579365" y="3900019"/>
            <a:ext cx="1924748" cy="14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gen alternativ tekst tilgjengelig for dette bildet">
            <a:extLst>
              <a:ext uri="{FF2B5EF4-FFF2-40B4-BE49-F238E27FC236}">
                <a16:creationId xmlns:a16="http://schemas.microsoft.com/office/drawing/2014/main" id="{C10E9673-FA5B-4A61-AF39-516D2DA11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7" r="2" b="1326"/>
          <a:stretch/>
        </p:blipFill>
        <p:spPr bwMode="auto">
          <a:xfrm>
            <a:off x="6545921" y="3429000"/>
            <a:ext cx="1939439" cy="19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gen alternativ tekst tilgjengelig for dette bildet">
            <a:extLst>
              <a:ext uri="{FF2B5EF4-FFF2-40B4-BE49-F238E27FC236}">
                <a16:creationId xmlns:a16="http://schemas.microsoft.com/office/drawing/2014/main" id="{CD5A5C5C-AF5A-430D-920C-5665F5CD49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80025"/>
            <a:ext cx="3434954" cy="22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Takk </a:t>
            </a:r>
            <a:r>
              <a:rPr lang="nb-NO"/>
              <a:t>for oppmerksomheten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743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Formidling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Faglige konferanser, interne og eksterne seminarer, </a:t>
            </a:r>
          </a:p>
          <a:p>
            <a:r>
              <a:rPr lang="nb-NO" dirty="0"/>
              <a:t>Offentlige utvalg og råd &amp; styrer</a:t>
            </a:r>
          </a:p>
          <a:p>
            <a:r>
              <a:rPr lang="nb-NO" dirty="0"/>
              <a:t>Mediebidrag</a:t>
            </a:r>
          </a:p>
          <a:p>
            <a:r>
              <a:rPr lang="nb-NO" dirty="0"/>
              <a:t>Formidlingsarrangementer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0B9C45-EE8C-44A8-A397-33A3F27F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nb-NO" dirty="0"/>
              <a:t>Til topps i Norges Banks case-NM!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6F082E7-636C-4008-8617-7FC1054A5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401" y="1700808"/>
            <a:ext cx="6629931" cy="5080332"/>
          </a:xfr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428503-5168-44BE-A274-9FEDA0E0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8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88" y="408223"/>
            <a:ext cx="7696200" cy="1143000"/>
          </a:xfrm>
        </p:spPr>
        <p:txBody>
          <a:bodyPr/>
          <a:lstStyle/>
          <a:p>
            <a:r>
              <a:rPr lang="nb-NO" dirty="0"/>
              <a:t>Hvor får </a:t>
            </a:r>
            <a:r>
              <a:rPr lang="nb-NO" dirty="0" err="1"/>
              <a:t>PhD</a:t>
            </a:r>
            <a:r>
              <a:rPr lang="nb-NO" dirty="0"/>
              <a:t>-kandidatene jobb?</a:t>
            </a:r>
            <a:br>
              <a:rPr lang="nb-NO" dirty="0"/>
            </a:br>
            <a:r>
              <a:rPr lang="nb-NO" dirty="0"/>
              <a:t>(ved utgangen av året)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093739" y="221164"/>
            <a:ext cx="19342448" cy="35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7" tIns="40193" rIns="80387" bIns="40193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z="1758"/>
          </a:p>
        </p:txBody>
      </p:sp>
      <p:sp>
        <p:nvSpPr>
          <p:cNvPr id="3" name="TextBox 2"/>
          <p:cNvSpPr txBox="1"/>
          <p:nvPr/>
        </p:nvSpPr>
        <p:spPr>
          <a:xfrm>
            <a:off x="963688" y="6237312"/>
            <a:ext cx="78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</a:t>
            </a:r>
            <a:r>
              <a:rPr lang="nb-NO" dirty="0" err="1"/>
              <a:t>Placement</a:t>
            </a:r>
            <a:r>
              <a:rPr lang="nb-NO" dirty="0"/>
              <a:t> </a:t>
            </a:r>
            <a:r>
              <a:rPr lang="nb-NO" dirty="0" err="1"/>
              <a:t>officer</a:t>
            </a:r>
            <a:r>
              <a:rPr lang="nb-NO" dirty="0"/>
              <a:t>» - hjelp til det internasjonale jobbmarkedet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C81301E9-910D-42D1-9082-03FB95956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953208"/>
              </p:ext>
            </p:extLst>
          </p:nvPr>
        </p:nvGraphicFramePr>
        <p:xfrm>
          <a:off x="539552" y="1844824"/>
          <a:ext cx="7984232" cy="4104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9899">
                  <a:extLst>
                    <a:ext uri="{9D8B030D-6E8A-4147-A177-3AD203B41FA5}">
                      <a16:colId xmlns:a16="http://schemas.microsoft.com/office/drawing/2014/main" val="3582300902"/>
                    </a:ext>
                  </a:extLst>
                </a:gridCol>
                <a:gridCol w="1344322">
                  <a:extLst>
                    <a:ext uri="{9D8B030D-6E8A-4147-A177-3AD203B41FA5}">
                      <a16:colId xmlns:a16="http://schemas.microsoft.com/office/drawing/2014/main" val="3269335390"/>
                    </a:ext>
                  </a:extLst>
                </a:gridCol>
                <a:gridCol w="1445793">
                  <a:extLst>
                    <a:ext uri="{9D8B030D-6E8A-4147-A177-3AD203B41FA5}">
                      <a16:colId xmlns:a16="http://schemas.microsoft.com/office/drawing/2014/main" val="2834086999"/>
                    </a:ext>
                  </a:extLst>
                </a:gridCol>
                <a:gridCol w="1618426">
                  <a:extLst>
                    <a:ext uri="{9D8B030D-6E8A-4147-A177-3AD203B41FA5}">
                      <a16:colId xmlns:a16="http://schemas.microsoft.com/office/drawing/2014/main" val="4055457175"/>
                    </a:ext>
                  </a:extLst>
                </a:gridCol>
                <a:gridCol w="1035792">
                  <a:extLst>
                    <a:ext uri="{9D8B030D-6E8A-4147-A177-3AD203B41FA5}">
                      <a16:colId xmlns:a16="http://schemas.microsoft.com/office/drawing/2014/main" val="1287994926"/>
                    </a:ext>
                  </a:extLst>
                </a:gridCol>
              </a:tblGrid>
              <a:tr h="571349"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2010-2016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2017-2021/22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2010-2021/22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andel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3344013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>
                          <a:effectLst/>
                        </a:rPr>
                        <a:t>Post </a:t>
                      </a:r>
                      <a:r>
                        <a:rPr lang="nb-NO" sz="1800" u="none" strike="noStrike" dirty="0" err="1">
                          <a:effectLst/>
                        </a:rPr>
                        <a:t>doc</a:t>
                      </a:r>
                      <a:r>
                        <a:rPr lang="nb-NO" sz="1800" u="none" strike="noStrike" dirty="0">
                          <a:effectLst/>
                        </a:rPr>
                        <a:t> ØI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0,03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0748390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>
                          <a:effectLst/>
                        </a:rPr>
                        <a:t>SSB, Norges Bank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10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27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0,30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97852265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 err="1">
                          <a:effectLst/>
                        </a:rPr>
                        <a:t>Forskningsinst</a:t>
                      </a:r>
                      <a:r>
                        <a:rPr lang="nb-NO" sz="1800" u="none" strike="noStrike" dirty="0">
                          <a:effectLst/>
                        </a:rPr>
                        <a:t> Norge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10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27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0,30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12971278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 err="1">
                          <a:effectLst/>
                        </a:rPr>
                        <a:t>Forskningsinst</a:t>
                      </a:r>
                      <a:r>
                        <a:rPr lang="nb-NO" sz="1800" u="none" strike="noStrike" dirty="0">
                          <a:effectLst/>
                        </a:rPr>
                        <a:t> utland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0,17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9756837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>
                          <a:effectLst/>
                        </a:rPr>
                        <a:t>Annet Norge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0,17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7224418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>
                          <a:effectLst/>
                        </a:rPr>
                        <a:t>Annet utland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0,01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82056400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>
                          <a:effectLst/>
                        </a:rPr>
                        <a:t>Ukjent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>
                          <a:effectLst/>
                        </a:rPr>
                        <a:t>0,01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4895090"/>
                  </a:ext>
                </a:extLst>
              </a:tr>
              <a:tr h="44163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u="none" strike="noStrike" dirty="0">
                          <a:effectLst/>
                        </a:rPr>
                        <a:t>Til sammen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 dirty="0">
                          <a:effectLst/>
                        </a:rPr>
                        <a:t>55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34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 dirty="0">
                          <a:effectLst/>
                        </a:rPr>
                        <a:t>89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800" u="none" strike="noStrike" dirty="0">
                          <a:effectLst/>
                        </a:rPr>
                        <a:t>1,00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3110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49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4026AB-7BB9-48BE-AA1C-840F0852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NFR-prosjekter; en sentersøknad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75647379-044F-4AFF-98B5-57F385027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390315"/>
              </p:ext>
            </p:extLst>
          </p:nvPr>
        </p:nvGraphicFramePr>
        <p:xfrm>
          <a:off x="251521" y="1879489"/>
          <a:ext cx="8712965" cy="2945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943">
                  <a:extLst>
                    <a:ext uri="{9D8B030D-6E8A-4147-A177-3AD203B41FA5}">
                      <a16:colId xmlns:a16="http://schemas.microsoft.com/office/drawing/2014/main" val="4294871279"/>
                    </a:ext>
                  </a:extLst>
                </a:gridCol>
                <a:gridCol w="1457954">
                  <a:extLst>
                    <a:ext uri="{9D8B030D-6E8A-4147-A177-3AD203B41FA5}">
                      <a16:colId xmlns:a16="http://schemas.microsoft.com/office/drawing/2014/main" val="1678071445"/>
                    </a:ext>
                  </a:extLst>
                </a:gridCol>
                <a:gridCol w="1457954">
                  <a:extLst>
                    <a:ext uri="{9D8B030D-6E8A-4147-A177-3AD203B41FA5}">
                      <a16:colId xmlns:a16="http://schemas.microsoft.com/office/drawing/2014/main" val="1472962016"/>
                    </a:ext>
                  </a:extLst>
                </a:gridCol>
                <a:gridCol w="1457954">
                  <a:extLst>
                    <a:ext uri="{9D8B030D-6E8A-4147-A177-3AD203B41FA5}">
                      <a16:colId xmlns:a16="http://schemas.microsoft.com/office/drawing/2014/main" val="1509444549"/>
                    </a:ext>
                  </a:extLst>
                </a:gridCol>
                <a:gridCol w="1458580">
                  <a:extLst>
                    <a:ext uri="{9D8B030D-6E8A-4147-A177-3AD203B41FA5}">
                      <a16:colId xmlns:a16="http://schemas.microsoft.com/office/drawing/2014/main" val="2053691931"/>
                    </a:ext>
                  </a:extLst>
                </a:gridCol>
                <a:gridCol w="1458580">
                  <a:extLst>
                    <a:ext uri="{9D8B030D-6E8A-4147-A177-3AD203B41FA5}">
                      <a16:colId xmlns:a16="http://schemas.microsoft.com/office/drawing/2014/main" val="2394793881"/>
                    </a:ext>
                  </a:extLst>
                </a:gridCol>
              </a:tblGrid>
              <a:tr h="26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Navn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Type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Tittel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Tildeling mill NOK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Periode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Ansettelser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738237027"/>
                  </a:ext>
                </a:extLst>
              </a:tr>
              <a:tr h="816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Marcus Hagedorn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Forskerprosjekt for fornyelse (FRIPRO)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Machine Learning about the Economy: Labor, Macro and IO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2022 - 2028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 PhD (4 år)</a:t>
                      </a:r>
                      <a:endParaRPr lang="nb-NO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 Forsker 40%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2972621345"/>
                  </a:ext>
                </a:extLst>
              </a:tr>
              <a:tr h="137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Ragnhild Schreiner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Forskerprosjekt for unge talenter (FRIPRO)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Labour</a:t>
                      </a:r>
                      <a:r>
                        <a:rPr lang="en-US" sz="1400" dirty="0">
                          <a:effectLst/>
                        </a:rPr>
                        <a:t> market institutions, technological change and inequality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2023 - 2026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PhD (4 </a:t>
                      </a:r>
                      <a:r>
                        <a:rPr lang="en-US" sz="1400" dirty="0" err="1">
                          <a:effectLst/>
                        </a:rPr>
                        <a:t>år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en-US" sz="1400" dirty="0" err="1">
                          <a:effectLst/>
                        </a:rPr>
                        <a:t>Forsker</a:t>
                      </a:r>
                      <a:r>
                        <a:rPr lang="en-US" sz="1400" dirty="0">
                          <a:effectLst/>
                        </a:rPr>
                        <a:t> II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329470049"/>
                  </a:ext>
                </a:extLst>
              </a:tr>
            </a:tbl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D547AF-720E-47A7-AB2D-250A274A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320E0D3F-B859-44F8-97A3-E5FE7C9AB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16711"/>
              </p:ext>
            </p:extLst>
          </p:nvPr>
        </p:nvGraphicFramePr>
        <p:xfrm>
          <a:off x="287525" y="5003183"/>
          <a:ext cx="8568950" cy="1483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954">
                  <a:extLst>
                    <a:ext uri="{9D8B030D-6E8A-4147-A177-3AD203B41FA5}">
                      <a16:colId xmlns:a16="http://schemas.microsoft.com/office/drawing/2014/main" val="543090951"/>
                    </a:ext>
                  </a:extLst>
                </a:gridCol>
                <a:gridCol w="1272345">
                  <a:extLst>
                    <a:ext uri="{9D8B030D-6E8A-4147-A177-3AD203B41FA5}">
                      <a16:colId xmlns:a16="http://schemas.microsoft.com/office/drawing/2014/main" val="1314053849"/>
                    </a:ext>
                  </a:extLst>
                </a:gridCol>
                <a:gridCol w="1583563">
                  <a:extLst>
                    <a:ext uri="{9D8B030D-6E8A-4147-A177-3AD203B41FA5}">
                      <a16:colId xmlns:a16="http://schemas.microsoft.com/office/drawing/2014/main" val="1130488190"/>
                    </a:ext>
                  </a:extLst>
                </a:gridCol>
                <a:gridCol w="1427954">
                  <a:extLst>
                    <a:ext uri="{9D8B030D-6E8A-4147-A177-3AD203B41FA5}">
                      <a16:colId xmlns:a16="http://schemas.microsoft.com/office/drawing/2014/main" val="3018982157"/>
                    </a:ext>
                  </a:extLst>
                </a:gridCol>
                <a:gridCol w="1428567">
                  <a:extLst>
                    <a:ext uri="{9D8B030D-6E8A-4147-A177-3AD203B41FA5}">
                      <a16:colId xmlns:a16="http://schemas.microsoft.com/office/drawing/2014/main" val="434711242"/>
                    </a:ext>
                  </a:extLst>
                </a:gridCol>
                <a:gridCol w="1428567">
                  <a:extLst>
                    <a:ext uri="{9D8B030D-6E8A-4147-A177-3AD203B41FA5}">
                      <a16:colId xmlns:a16="http://schemas.microsoft.com/office/drawing/2014/main" val="3988144874"/>
                    </a:ext>
                  </a:extLst>
                </a:gridCol>
              </a:tblGrid>
              <a:tr h="581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Tittel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Leder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NFR Program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Kostnader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Inntekter (eksterne)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Partnere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2453574354"/>
                  </a:ext>
                </a:extLst>
              </a:tr>
              <a:tr h="88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Norwegian </a:t>
                      </a:r>
                      <a:r>
                        <a:rPr lang="nb-NO" sz="1400" dirty="0" err="1">
                          <a:effectLst/>
                        </a:rPr>
                        <a:t>Fiscal</a:t>
                      </a:r>
                      <a:r>
                        <a:rPr lang="nb-NO" sz="1400" dirty="0">
                          <a:effectLst/>
                        </a:rPr>
                        <a:t> Studies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Gaute Torsvik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Forskningssenter for </a:t>
                      </a:r>
                      <a:r>
                        <a:rPr lang="nb-NO" sz="1400" dirty="0" err="1">
                          <a:effectLst/>
                        </a:rPr>
                        <a:t>skatteøkon</a:t>
                      </a:r>
                      <a:r>
                        <a:rPr lang="nb-NO" sz="1400" dirty="0">
                          <a:effectLst/>
                        </a:rPr>
                        <a:t>. forskning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37 968 000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30 000 000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Chicago, </a:t>
                      </a:r>
                      <a:r>
                        <a:rPr lang="en-US" sz="1400" dirty="0" err="1">
                          <a:effectLst/>
                        </a:rPr>
                        <a:t>Frischsenteret</a:t>
                      </a:r>
                      <a:r>
                        <a:rPr lang="en-US" sz="1400" dirty="0">
                          <a:effectLst/>
                        </a:rPr>
                        <a:t>, SSB, </a:t>
                      </a:r>
                      <a:r>
                        <a:rPr lang="en-US" sz="1400" dirty="0" err="1">
                          <a:effectLst/>
                        </a:rPr>
                        <a:t>Skatteetat</a:t>
                      </a:r>
                      <a:r>
                        <a:rPr lang="en-US" sz="1400" dirty="0">
                          <a:effectLst/>
                        </a:rPr>
                        <a:t>, mv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172552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25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D635FE-4F64-42E7-9A1D-E7494FD5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16632"/>
            <a:ext cx="6347048" cy="1143000"/>
          </a:xfrm>
        </p:spPr>
        <p:txBody>
          <a:bodyPr/>
          <a:lstStyle/>
          <a:p>
            <a:r>
              <a:rPr lang="nb-NO" dirty="0"/>
              <a:t>Nye EU-prosjekter 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ACF02801-DE53-45F1-B988-DE1511988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94797"/>
              </p:ext>
            </p:extLst>
          </p:nvPr>
        </p:nvGraphicFramePr>
        <p:xfrm>
          <a:off x="570383" y="1122507"/>
          <a:ext cx="8003234" cy="5474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690">
                  <a:extLst>
                    <a:ext uri="{9D8B030D-6E8A-4147-A177-3AD203B41FA5}">
                      <a16:colId xmlns:a16="http://schemas.microsoft.com/office/drawing/2014/main" val="3625430302"/>
                    </a:ext>
                  </a:extLst>
                </a:gridCol>
                <a:gridCol w="1346278">
                  <a:extLst>
                    <a:ext uri="{9D8B030D-6E8A-4147-A177-3AD203B41FA5}">
                      <a16:colId xmlns:a16="http://schemas.microsoft.com/office/drawing/2014/main" val="2373314843"/>
                    </a:ext>
                  </a:extLst>
                </a:gridCol>
                <a:gridCol w="1691543">
                  <a:extLst>
                    <a:ext uri="{9D8B030D-6E8A-4147-A177-3AD203B41FA5}">
                      <a16:colId xmlns:a16="http://schemas.microsoft.com/office/drawing/2014/main" val="2245688178"/>
                    </a:ext>
                  </a:extLst>
                </a:gridCol>
                <a:gridCol w="948073">
                  <a:extLst>
                    <a:ext uri="{9D8B030D-6E8A-4147-A177-3AD203B41FA5}">
                      <a16:colId xmlns:a16="http://schemas.microsoft.com/office/drawing/2014/main" val="234313356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24424501"/>
                    </a:ext>
                  </a:extLst>
                </a:gridCol>
                <a:gridCol w="1522514">
                  <a:extLst>
                    <a:ext uri="{9D8B030D-6E8A-4147-A177-3AD203B41FA5}">
                      <a16:colId xmlns:a16="http://schemas.microsoft.com/office/drawing/2014/main" val="607602645"/>
                    </a:ext>
                  </a:extLst>
                </a:gridCol>
              </a:tblGrid>
              <a:tr h="14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Navn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Type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Tittel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Tildeling </a:t>
                      </a:r>
                      <a:r>
                        <a:rPr lang="nb-NO" sz="1400" dirty="0" err="1">
                          <a:effectLst/>
                        </a:rPr>
                        <a:t>mill</a:t>
                      </a:r>
                      <a:r>
                        <a:rPr lang="nb-NO" sz="1400" dirty="0">
                          <a:effectLst/>
                        </a:rPr>
                        <a:t> Euro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Periode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Ansettelser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3758317384"/>
                  </a:ext>
                </a:extLst>
              </a:tr>
              <a:tr h="63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Jonas Hjort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(UiO og UCL, London)</a:t>
                      </a: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ERC </a:t>
                      </a:r>
                      <a:r>
                        <a:rPr lang="nb-NO" sz="1400" dirty="0" err="1">
                          <a:effectLst/>
                        </a:rPr>
                        <a:t>Consolidator</a:t>
                      </a:r>
                      <a:r>
                        <a:rPr lang="nb-NO" sz="1400" dirty="0">
                          <a:effectLst/>
                        </a:rPr>
                        <a:t> Grant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Marked Access and Economic Development (ACCESS)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1,89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2022 - 2027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 Postdocs (4 </a:t>
                      </a:r>
                      <a:r>
                        <a:rPr lang="en-US" sz="1400" dirty="0" err="1">
                          <a:effectLst/>
                        </a:rPr>
                        <a:t>år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en-US" sz="1400" dirty="0" err="1">
                          <a:effectLst/>
                        </a:rPr>
                        <a:t>Predok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en-US" sz="1400" dirty="0" err="1">
                          <a:effectLst/>
                        </a:rPr>
                        <a:t>Forskass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1193101213"/>
                  </a:ext>
                </a:extLst>
              </a:tr>
              <a:tr h="63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Manudeep Bhuller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ERC </a:t>
                      </a:r>
                      <a:r>
                        <a:rPr lang="nb-NO" sz="1400" dirty="0" err="1">
                          <a:effectLst/>
                        </a:rPr>
                        <a:t>Starting</a:t>
                      </a:r>
                      <a:r>
                        <a:rPr lang="nb-NO" sz="1400" dirty="0">
                          <a:effectLst/>
                        </a:rPr>
                        <a:t> Grant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Causes and Consequences of Labor Market Flexibility (LABFLEX)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1,5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2022 - 2027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2 </a:t>
                      </a:r>
                      <a:r>
                        <a:rPr lang="nb-NO" sz="1400" dirty="0" err="1">
                          <a:effectLst/>
                        </a:rPr>
                        <a:t>Postdocs</a:t>
                      </a:r>
                      <a:r>
                        <a:rPr lang="nb-NO" sz="1400" dirty="0">
                          <a:effectLst/>
                        </a:rPr>
                        <a:t> (4 år)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3 Forsker 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2 </a:t>
                      </a:r>
                      <a:r>
                        <a:rPr lang="nb-NO" sz="1400" dirty="0" err="1">
                          <a:effectLst/>
                        </a:rPr>
                        <a:t>Forskass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1588855785"/>
                  </a:ext>
                </a:extLst>
              </a:tr>
              <a:tr h="878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Bård Harstad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ERC Advanced Grant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Environmental exploitation of political economics (EXPLOIT)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1,90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2023 - 2027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2 </a:t>
                      </a:r>
                      <a:r>
                        <a:rPr lang="nb-NO" sz="1400" dirty="0" err="1">
                          <a:effectLst/>
                        </a:rPr>
                        <a:t>Postdocs</a:t>
                      </a:r>
                      <a:r>
                        <a:rPr lang="nb-NO" sz="1400" dirty="0">
                          <a:effectLst/>
                        </a:rPr>
                        <a:t> (4 år)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1 </a:t>
                      </a:r>
                      <a:r>
                        <a:rPr lang="nb-NO" sz="1400" dirty="0" err="1">
                          <a:effectLst/>
                        </a:rPr>
                        <a:t>Postdoc</a:t>
                      </a:r>
                      <a:r>
                        <a:rPr lang="nb-NO" sz="1400" dirty="0">
                          <a:effectLst/>
                        </a:rPr>
                        <a:t> (10 </a:t>
                      </a:r>
                      <a:r>
                        <a:rPr lang="nb-NO" sz="1400" dirty="0" err="1">
                          <a:effectLst/>
                        </a:rPr>
                        <a:t>mnd</a:t>
                      </a:r>
                      <a:r>
                        <a:rPr lang="nb-NO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1 </a:t>
                      </a:r>
                      <a:r>
                        <a:rPr lang="nb-NO" sz="1400" dirty="0" err="1">
                          <a:effectLst/>
                        </a:rPr>
                        <a:t>PhD</a:t>
                      </a:r>
                      <a:r>
                        <a:rPr lang="nb-NO" sz="1400" dirty="0">
                          <a:effectLst/>
                        </a:rPr>
                        <a:t> (4 år)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2 </a:t>
                      </a:r>
                      <a:r>
                        <a:rPr lang="nb-NO" sz="1400" dirty="0" err="1">
                          <a:effectLst/>
                        </a:rPr>
                        <a:t>Forskass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3823407304"/>
                  </a:ext>
                </a:extLst>
              </a:tr>
              <a:tr h="14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Nico Keilman (partner)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RIA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QuantMig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0,07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2020 - 2023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3718810549"/>
                  </a:ext>
                </a:extLst>
              </a:tr>
              <a:tr h="30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Christian Traeger (partner)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RIA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OceanNETs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0,22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2020 - 2025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241096709"/>
                  </a:ext>
                </a:extLst>
              </a:tr>
              <a:tr h="14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Inga Heiland (partner)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RIA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RETHINK-GSC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0,05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2022 - 2025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6" marR="59396" marT="0" marB="0"/>
                </a:tc>
                <a:extLst>
                  <a:ext uri="{0D108BD9-81ED-4DB2-BD59-A6C34878D82A}">
                    <a16:rowId xmlns:a16="http://schemas.microsoft.com/office/drawing/2014/main" val="2733364694"/>
                  </a:ext>
                </a:extLst>
              </a:tr>
            </a:tbl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30DAE8-CD36-4AAF-9AB9-4074C97A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Økonomisk institutt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Strategiske mål</a:t>
            </a:r>
          </a:p>
          <a:p>
            <a:r>
              <a:rPr lang="nb-NO" dirty="0"/>
              <a:t>Nøkkeltall og bakgrunn</a:t>
            </a:r>
          </a:p>
          <a:p>
            <a:r>
              <a:rPr lang="nb-NO" dirty="0"/>
              <a:t>De ansatte</a:t>
            </a:r>
          </a:p>
          <a:p>
            <a:r>
              <a:rPr lang="nb-NO" dirty="0"/>
              <a:t>Studier</a:t>
            </a:r>
          </a:p>
          <a:p>
            <a:r>
              <a:rPr lang="nb-NO" dirty="0"/>
              <a:t>Forskning</a:t>
            </a:r>
          </a:p>
          <a:p>
            <a:r>
              <a:rPr lang="nb-NO"/>
              <a:t>Satsinger</a:t>
            </a:r>
            <a:endParaRPr lang="nb-NO" dirty="0"/>
          </a:p>
          <a:p>
            <a:r>
              <a:rPr lang="nb-NO" dirty="0" err="1"/>
              <a:t>Alumni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D2DC07-5EC8-43B6-A3D6-A6FD47AB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0648"/>
            <a:ext cx="7696200" cy="1143000"/>
          </a:xfrm>
        </p:spPr>
        <p:txBody>
          <a:bodyPr/>
          <a:lstStyle/>
          <a:p>
            <a:r>
              <a:rPr lang="nb-NO" dirty="0"/>
              <a:t>NFR- prosjekter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47F6C8-DC43-44D8-AE77-1239EAF9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AEF7B89D-520E-4073-A4EE-33767F486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34300"/>
              </p:ext>
            </p:extLst>
          </p:nvPr>
        </p:nvGraphicFramePr>
        <p:xfrm>
          <a:off x="196198" y="1148957"/>
          <a:ext cx="8496944" cy="5730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536">
                  <a:extLst>
                    <a:ext uri="{9D8B030D-6E8A-4147-A177-3AD203B41FA5}">
                      <a16:colId xmlns:a16="http://schemas.microsoft.com/office/drawing/2014/main" val="677819307"/>
                    </a:ext>
                  </a:extLst>
                </a:gridCol>
                <a:gridCol w="1423856">
                  <a:extLst>
                    <a:ext uri="{9D8B030D-6E8A-4147-A177-3AD203B41FA5}">
                      <a16:colId xmlns:a16="http://schemas.microsoft.com/office/drawing/2014/main" val="588788305"/>
                    </a:ext>
                  </a:extLst>
                </a:gridCol>
                <a:gridCol w="1908469">
                  <a:extLst>
                    <a:ext uri="{9D8B030D-6E8A-4147-A177-3AD203B41FA5}">
                      <a16:colId xmlns:a16="http://schemas.microsoft.com/office/drawing/2014/main" val="1502390500"/>
                    </a:ext>
                  </a:extLst>
                </a:gridCol>
                <a:gridCol w="1034058">
                  <a:extLst>
                    <a:ext uri="{9D8B030D-6E8A-4147-A177-3AD203B41FA5}">
                      <a16:colId xmlns:a16="http://schemas.microsoft.com/office/drawing/2014/main" val="2095614306"/>
                    </a:ext>
                  </a:extLst>
                </a:gridCol>
                <a:gridCol w="1149134">
                  <a:extLst>
                    <a:ext uri="{9D8B030D-6E8A-4147-A177-3AD203B41FA5}">
                      <a16:colId xmlns:a16="http://schemas.microsoft.com/office/drawing/2014/main" val="927408790"/>
                    </a:ext>
                  </a:extLst>
                </a:gridCol>
                <a:gridCol w="1722891">
                  <a:extLst>
                    <a:ext uri="{9D8B030D-6E8A-4147-A177-3AD203B41FA5}">
                      <a16:colId xmlns:a16="http://schemas.microsoft.com/office/drawing/2014/main" val="2995028620"/>
                    </a:ext>
                  </a:extLst>
                </a:gridCol>
              </a:tblGrid>
              <a:tr h="44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Navn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Type/Program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Tittel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Tildeling mill NOK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Periode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Partnere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813970573"/>
                  </a:ext>
                </a:extLst>
              </a:tr>
              <a:tr h="559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Edwin Leuven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TOPPFORSK FRIPRO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DoPe</a:t>
                      </a:r>
                      <a:r>
                        <a:rPr lang="en-US" sz="1400" dirty="0">
                          <a:effectLst/>
                        </a:rPr>
                        <a:t>: The Demand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8,838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2018 - 2025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SSB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16696238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Christian Traeger/ Bård Harstad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INTPART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INTPART2: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2,064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2019 - 2023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Mange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22622021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Hans Holter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INTPART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Intpart MACRO2: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2,2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2020 - 2023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Minnesota,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Pennsyl</a:t>
                      </a:r>
                      <a:r>
                        <a:rPr lang="en-US" sz="1400" dirty="0">
                          <a:effectLst/>
                        </a:rPr>
                        <a:t>, Toronto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3018360716"/>
                  </a:ext>
                </a:extLst>
              </a:tr>
              <a:tr h="3286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Halvor Mehlum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FRIHUMSAM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SAMEVAL ESOP: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1,62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2020 - 2024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783079844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Hans Holter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VAM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IMWEL: Immigration,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11,975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2020 - 2026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Nova School of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1383777783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Christian Traeger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FORSKER20 (FRIPRO)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NIMICAR: Novel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2021 - 2025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279261922"/>
                  </a:ext>
                </a:extLst>
              </a:tr>
              <a:tr h="515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Kjetil Storesletten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SAMØKONOMI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INSIST: Inequality,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2021 - 2026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40975968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Paolo Piacquadio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FRIHUMSAM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TAXFAIR: Make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11,84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2021 - 2026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Wharton School Pennsylvania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258930234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Karen Helene Ulltveit-Moe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FORSKER21 (FRIPRO)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31545" algn="l"/>
                        </a:tabLst>
                      </a:pPr>
                      <a:r>
                        <a:rPr lang="en-US" sz="1400">
                          <a:effectLst/>
                        </a:rPr>
                        <a:t>PRINCIPLES: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2021 - 2027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BI, OsloMet, Frischsenteret for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2250910085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Ragnar Nymoen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FORSKER21 (FRIPRO)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31545" algn="l"/>
                        </a:tabLst>
                      </a:pPr>
                      <a:r>
                        <a:rPr lang="en-US" sz="1400" dirty="0">
                          <a:effectLst/>
                        </a:rPr>
                        <a:t>MAINTENANCE: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2021 - 2026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NTNU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6" marR="64316" marT="0" marB="0"/>
                </a:tc>
                <a:extLst>
                  <a:ext uri="{0D108BD9-81ED-4DB2-BD59-A6C34878D82A}">
                    <a16:rowId xmlns:a16="http://schemas.microsoft.com/office/drawing/2014/main" val="212395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5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EDE2A1-FECB-044A-0E8B-15175CE7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Økonomisk institutt – Strategiske 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DE6B24-2D03-6061-F92F-3C491BC24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/>
              <a:t>Instituttets strategi tar utgangspunkt i Økonomisk institutts formål, som er </a:t>
            </a:r>
            <a:r>
              <a:rPr lang="nb-NO" i="1" dirty="0"/>
              <a:t>å bidra til utvikling og overføring av kunnskap i samfunnsøkonomi og demografi med tilhørende hjelpedisipliner og derved tilføre samfunnet nye forskningsresultater og ny viten.</a:t>
            </a:r>
          </a:p>
          <a:p>
            <a:endParaRPr lang="nb-NO" i="1" dirty="0"/>
          </a:p>
          <a:p>
            <a:r>
              <a:rPr lang="nb-NO" dirty="0"/>
              <a:t>Formålet nås ved å:</a:t>
            </a:r>
          </a:p>
          <a:p>
            <a:pPr lvl="1"/>
            <a:r>
              <a:rPr lang="nb-NO" dirty="0"/>
              <a:t>bedrive forskning på et høyt internasjonalt nivå</a:t>
            </a:r>
          </a:p>
          <a:p>
            <a:pPr lvl="1"/>
            <a:r>
              <a:rPr lang="nb-NO" dirty="0"/>
              <a:t>tilby forskningsbasert undervisning opp til høyeste internasjonale nivå i form av bachelor- og masterutdannelser og forskerutdannelse</a:t>
            </a:r>
          </a:p>
          <a:p>
            <a:pPr lvl="1"/>
            <a:r>
              <a:rPr lang="nb-NO" dirty="0"/>
              <a:t>delta i formidling og utveksling av kunnskap med samfunnet forøvrig.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Dersom formålet oppnås, vil instituttet:</a:t>
            </a:r>
          </a:p>
          <a:p>
            <a:pPr lvl="1"/>
            <a:r>
              <a:rPr lang="nb-NO" dirty="0"/>
              <a:t>være en kjent og markant bidragsyter til og formidler av ny kunnskap</a:t>
            </a:r>
          </a:p>
          <a:p>
            <a:pPr lvl="1"/>
            <a:r>
              <a:rPr lang="nb-NO" dirty="0"/>
              <a:t>være anerkjent nasjonalt og internasjonalt som en ledende forsknings- og undervisningsinstitusjon</a:t>
            </a:r>
          </a:p>
          <a:p>
            <a:pPr lvl="1"/>
            <a:r>
              <a:rPr lang="nb-NO" dirty="0"/>
              <a:t>innta en sentral posisjon i utdannelsen av økonomer og bidra til at de i kraft av sin utdannelse har gode arbeidsmuligheter</a:t>
            </a:r>
          </a:p>
          <a:p>
            <a:pPr lvl="1"/>
            <a:r>
              <a:rPr lang="nb-NO" dirty="0"/>
              <a:t>være åpent for den nasjonale og internasjonale omverden:</a:t>
            </a:r>
          </a:p>
          <a:p>
            <a:pPr lvl="1"/>
            <a:r>
              <a:rPr lang="nb-NO" dirty="0"/>
              <a:t>være en velfungerende og attraktiv arbeidsplass for alle grupper av medarbeidere og gjester og ha et velfungerende og attraktivt studiemiljø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139000-1CA8-9B41-7F9C-5D5623BD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6A018F-FFBF-5D7A-FCCA-36884CE3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A20776-25A1-0DBE-4576-3FA984BF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66C44D-B753-4C5D-C5EF-C94116F933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01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4704"/>
            <a:ext cx="7696200" cy="1143000"/>
          </a:xfrm>
        </p:spPr>
        <p:txBody>
          <a:bodyPr/>
          <a:lstStyle/>
          <a:p>
            <a:r>
              <a:rPr lang="nb-NO" dirty="0"/>
              <a:t>Nøkkeltall 2022 </a:t>
            </a:r>
            <a:r>
              <a:rPr lang="nb-NO" sz="2000" b="0" dirty="0"/>
              <a:t>(DBH)</a:t>
            </a:r>
            <a:endParaRPr lang="nb-NO" sz="20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031026"/>
              </p:ext>
            </p:extLst>
          </p:nvPr>
        </p:nvGraphicFramePr>
        <p:xfrm>
          <a:off x="955612" y="1832787"/>
          <a:ext cx="7541840" cy="3524217"/>
        </p:xfrm>
        <a:graphic>
          <a:graphicData uri="http://schemas.openxmlformats.org/drawingml/2006/table">
            <a:tbl>
              <a:tblPr/>
              <a:tblGrid>
                <a:gridCol w="3760404">
                  <a:extLst>
                    <a:ext uri="{9D8B030D-6E8A-4147-A177-3AD203B41FA5}">
                      <a16:colId xmlns:a16="http://schemas.microsoft.com/office/drawing/2014/main" val="3970204615"/>
                    </a:ext>
                  </a:extLst>
                </a:gridCol>
                <a:gridCol w="3781436">
                  <a:extLst>
                    <a:ext uri="{9D8B030D-6E8A-4147-A177-3AD203B41FA5}">
                      <a16:colId xmlns:a16="http://schemas.microsoft.com/office/drawing/2014/main" val="2966588849"/>
                    </a:ext>
                  </a:extLst>
                </a:gridCol>
              </a:tblGrid>
              <a:tr h="286975">
                <a:tc>
                  <a:txBody>
                    <a:bodyPr/>
                    <a:lstStyle/>
                    <a:p>
                      <a:r>
                        <a:rPr lang="nb-NO" dirty="0"/>
                        <a:t>Vitenskapelige årsverk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  <a:endParaRPr lang="nb-NO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0028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 dirty="0"/>
                        <a:t>Teknisk-administrative årsverk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285840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 dirty="0"/>
                        <a:t>Programstudenter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485 (BA, MA + 5MA) H22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69500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/>
                        <a:t>Ferdige kandidater master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55 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680635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 dirty="0"/>
                        <a:t>Ferdige kandidater integrert master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2528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 dirty="0"/>
                        <a:t>Ferdige kandidater bachelor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429083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/>
                        <a:t>Publikasjoner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nb-NO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91256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/>
                        <a:t>Avlagte doktorgrader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nb-NO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937382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 dirty="0"/>
                        <a:t>Totale kostnader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67,3  mill. kr.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80135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r>
                        <a:rPr lang="nb-NO" dirty="0"/>
                        <a:t>%-andel ekstern finans. inntekt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26%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34558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955612" y="5622776"/>
            <a:ext cx="7696200" cy="10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 err="1"/>
              <a:t>Sosialøk</a:t>
            </a:r>
            <a:r>
              <a:rPr lang="nb-NO" kern="0" dirty="0"/>
              <a:t>. </a:t>
            </a:r>
            <a:r>
              <a:rPr lang="nb-NO" kern="0" dirty="0" err="1"/>
              <a:t>Inst</a:t>
            </a:r>
            <a:r>
              <a:rPr lang="nb-NO" kern="0" dirty="0"/>
              <a:t>, 1932, Ragnar Frisch, Rockefeller-stift.</a:t>
            </a:r>
          </a:p>
          <a:p>
            <a:r>
              <a:rPr lang="nb-NO" kern="0" dirty="0"/>
              <a:t>To Nobelpriser; Frisch 1969, Haavelmo 1989</a:t>
            </a:r>
          </a:p>
          <a:p>
            <a:r>
              <a:rPr lang="nb-NO" kern="0" dirty="0"/>
              <a:t>8 ERC-prosjekter  2012-2022</a:t>
            </a:r>
          </a:p>
          <a:p>
            <a:endParaRPr lang="nb-NO" kern="0" dirty="0"/>
          </a:p>
        </p:txBody>
      </p:sp>
    </p:spTree>
    <p:extLst>
      <p:ext uri="{BB962C8B-B14F-4D97-AF65-F5344CB8AC3E}">
        <p14:creationId xmlns:p14="http://schemas.microsoft.com/office/powerpoint/2010/main" val="288313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ansatte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44824"/>
            <a:ext cx="7901880" cy="4403576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Vitenskap 47</a:t>
            </a:r>
          </a:p>
          <a:p>
            <a:pPr lvl="1"/>
            <a:r>
              <a:rPr lang="nb-NO" sz="2200" dirty="0"/>
              <a:t>19 faste, 9 </a:t>
            </a:r>
            <a:r>
              <a:rPr lang="nb-NO" sz="2200" dirty="0" err="1"/>
              <a:t>innsteg</a:t>
            </a:r>
            <a:r>
              <a:rPr lang="nb-NO" sz="2200" dirty="0"/>
              <a:t>, 4 post </a:t>
            </a:r>
            <a:r>
              <a:rPr lang="nb-NO" sz="2200" dirty="0" err="1"/>
              <a:t>doc</a:t>
            </a:r>
            <a:r>
              <a:rPr lang="nb-NO" sz="2200" dirty="0"/>
              <a:t>, 15 stipendiater </a:t>
            </a:r>
          </a:p>
          <a:p>
            <a:pPr lvl="1"/>
            <a:r>
              <a:rPr lang="nb-NO" sz="2100" dirty="0"/>
              <a:t>lav kvinneandel i faste stillinger (3 av 19)</a:t>
            </a:r>
          </a:p>
          <a:p>
            <a:pPr marL="457200" lvl="1" indent="0">
              <a:buNone/>
            </a:pPr>
            <a:endParaRPr lang="nb-NO" sz="2200" dirty="0"/>
          </a:p>
          <a:p>
            <a:r>
              <a:rPr lang="nb-NO" dirty="0" err="1"/>
              <a:t>Tekn-adm</a:t>
            </a:r>
            <a:r>
              <a:rPr lang="nb-NO" dirty="0"/>
              <a:t> 10</a:t>
            </a:r>
          </a:p>
          <a:p>
            <a:endParaRPr lang="nb-NO" dirty="0"/>
          </a:p>
          <a:p>
            <a:r>
              <a:rPr lang="nb-NO" dirty="0"/>
              <a:t>Utenlandske ansatte </a:t>
            </a:r>
          </a:p>
          <a:p>
            <a:pPr lvl="1"/>
            <a:r>
              <a:rPr lang="nb-NO" sz="2200" dirty="0"/>
              <a:t>3 faste, 3 </a:t>
            </a:r>
            <a:r>
              <a:rPr lang="nb-NO" sz="2200" dirty="0" err="1"/>
              <a:t>innsteg</a:t>
            </a:r>
            <a:r>
              <a:rPr lang="nb-NO" sz="2200" dirty="0"/>
              <a:t>, 4 </a:t>
            </a:r>
            <a:r>
              <a:rPr lang="nb-NO" sz="2200" dirty="0" err="1"/>
              <a:t>postdoc</a:t>
            </a:r>
            <a:r>
              <a:rPr lang="nb-NO" sz="2200" dirty="0"/>
              <a:t>, 5 stipendiater</a:t>
            </a:r>
          </a:p>
          <a:p>
            <a:pPr lvl="1"/>
            <a:endParaRPr lang="nb-NO" sz="2200" dirty="0"/>
          </a:p>
          <a:p>
            <a:r>
              <a:rPr lang="nb-NO" dirty="0"/>
              <a:t>Innstegsstillinger (</a:t>
            </a:r>
            <a:r>
              <a:rPr lang="nb-NO" dirty="0" err="1"/>
              <a:t>assistant</a:t>
            </a:r>
            <a:r>
              <a:rPr lang="nb-NO" dirty="0"/>
              <a:t> &amp; </a:t>
            </a:r>
            <a:r>
              <a:rPr lang="nb-NO" dirty="0" err="1"/>
              <a:t>assoc</a:t>
            </a:r>
            <a:r>
              <a:rPr lang="nb-NO" dirty="0"/>
              <a:t> </a:t>
            </a:r>
            <a:r>
              <a:rPr lang="nb-NO" dirty="0" err="1"/>
              <a:t>prof</a:t>
            </a:r>
            <a:r>
              <a:rPr lang="nb-NO" dirty="0"/>
              <a:t>)</a:t>
            </a:r>
          </a:p>
          <a:p>
            <a:pPr lvl="1"/>
            <a:r>
              <a:rPr lang="nb-NO" sz="2200" dirty="0"/>
              <a:t>7-års kontrakt, prosess for sluttevaluering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Nye ansatte 2024</a:t>
            </a:r>
          </a:p>
          <a:p>
            <a:pPr lvl="1"/>
            <a:r>
              <a:rPr lang="nb-NO" sz="2200" dirty="0"/>
              <a:t>Eksternt finansierte: 4 </a:t>
            </a:r>
            <a:r>
              <a:rPr lang="nb-NO" sz="2200" dirty="0" err="1"/>
              <a:t>postdok</a:t>
            </a:r>
            <a:r>
              <a:rPr lang="nb-NO" sz="2200" dirty="0"/>
              <a:t>, 2 forskere (1 år), 2 </a:t>
            </a:r>
            <a:r>
              <a:rPr lang="nb-NO" sz="2200" dirty="0" err="1"/>
              <a:t>PhD</a:t>
            </a:r>
            <a:endParaRPr lang="nb-NO" sz="2200" dirty="0"/>
          </a:p>
          <a:p>
            <a:pPr lvl="1"/>
            <a:r>
              <a:rPr lang="nb-NO" sz="2200" dirty="0"/>
              <a:t>Basisfinansierte: 3 </a:t>
            </a:r>
            <a:r>
              <a:rPr lang="nb-NO" sz="2200" dirty="0" err="1"/>
              <a:t>PhD</a:t>
            </a:r>
            <a:endParaRPr lang="nb-NO" sz="22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Bachelor, 5-årig og 2-årig master, </a:t>
            </a:r>
            <a:r>
              <a:rPr lang="nb-NO" dirty="0" err="1"/>
              <a:t>PhD</a:t>
            </a:r>
            <a:r>
              <a:rPr lang="nb-NO" dirty="0"/>
              <a:t>, Årsenhet </a:t>
            </a:r>
          </a:p>
          <a:p>
            <a:r>
              <a:rPr lang="nb-NO" dirty="0"/>
              <a:t>Studentene synes studiet er interessant, nokså vanskelig og med godt læringsutbytte</a:t>
            </a:r>
          </a:p>
          <a:p>
            <a:pPr lvl="1"/>
            <a:r>
              <a:rPr lang="nb-NO" dirty="0"/>
              <a:t>Ønsker mer anvendelser og tilknytning til virkeligheten</a:t>
            </a:r>
          </a:p>
          <a:p>
            <a:pPr lvl="1"/>
            <a:r>
              <a:rPr lang="nb-NO" dirty="0"/>
              <a:t>Gjennomføringsgraden er for lav</a:t>
            </a:r>
          </a:p>
          <a:p>
            <a:r>
              <a:rPr lang="nb-NO" dirty="0"/>
              <a:t>Sterk konkurranse om økonomi-studenter</a:t>
            </a:r>
          </a:p>
          <a:p>
            <a:r>
              <a:rPr lang="nb-NO" dirty="0"/>
              <a:t>Studiereform H2018 </a:t>
            </a:r>
            <a:r>
              <a:rPr lang="nb-NO" sz="2400" dirty="0"/>
              <a:t>(færre </a:t>
            </a:r>
            <a:r>
              <a:rPr lang="nb-NO" sz="2400" dirty="0" err="1"/>
              <a:t>oblig</a:t>
            </a:r>
            <a:r>
              <a:rPr lang="nb-NO" sz="2400" dirty="0"/>
              <a:t> emner; mer anvendt)</a:t>
            </a:r>
          </a:p>
          <a:p>
            <a:r>
              <a:rPr lang="nb-NO" dirty="0"/>
              <a:t>Nytt bachelorprogram Økonomi og datavitenskap fra høst 2024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AF9A1-4DE5-0A45-B83C-18B0A47232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962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Opptak årsenhet, bachelor og 5-årig master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24531"/>
              </p:ext>
            </p:extLst>
          </p:nvPr>
        </p:nvGraphicFramePr>
        <p:xfrm>
          <a:off x="107504" y="1268760"/>
          <a:ext cx="8784974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078">
                  <a:extLst>
                    <a:ext uri="{9D8B030D-6E8A-4147-A177-3AD203B41FA5}">
                      <a16:colId xmlns:a16="http://schemas.microsoft.com/office/drawing/2014/main" val="2816695191"/>
                    </a:ext>
                  </a:extLst>
                </a:gridCol>
                <a:gridCol w="1049316">
                  <a:extLst>
                    <a:ext uri="{9D8B030D-6E8A-4147-A177-3AD203B41FA5}">
                      <a16:colId xmlns:a16="http://schemas.microsoft.com/office/drawing/2014/main" val="1488068804"/>
                    </a:ext>
                  </a:extLst>
                </a:gridCol>
                <a:gridCol w="1049316">
                  <a:extLst>
                    <a:ext uri="{9D8B030D-6E8A-4147-A177-3AD203B41FA5}">
                      <a16:colId xmlns:a16="http://schemas.microsoft.com/office/drawing/2014/main" val="2069519353"/>
                    </a:ext>
                  </a:extLst>
                </a:gridCol>
                <a:gridCol w="1049316">
                  <a:extLst>
                    <a:ext uri="{9D8B030D-6E8A-4147-A177-3AD203B41FA5}">
                      <a16:colId xmlns:a16="http://schemas.microsoft.com/office/drawing/2014/main" val="1212362017"/>
                    </a:ext>
                  </a:extLst>
                </a:gridCol>
                <a:gridCol w="1049316">
                  <a:extLst>
                    <a:ext uri="{9D8B030D-6E8A-4147-A177-3AD203B41FA5}">
                      <a16:colId xmlns:a16="http://schemas.microsoft.com/office/drawing/2014/main" val="1507389624"/>
                    </a:ext>
                  </a:extLst>
                </a:gridCol>
                <a:gridCol w="1049316">
                  <a:extLst>
                    <a:ext uri="{9D8B030D-6E8A-4147-A177-3AD203B41FA5}">
                      <a16:colId xmlns:a16="http://schemas.microsoft.com/office/drawing/2014/main" val="1765354513"/>
                    </a:ext>
                  </a:extLst>
                </a:gridCol>
                <a:gridCol w="1049316">
                  <a:extLst>
                    <a:ext uri="{9D8B030D-6E8A-4147-A177-3AD203B41FA5}">
                      <a16:colId xmlns:a16="http://schemas.microsoft.com/office/drawing/2014/main" val="2435937448"/>
                    </a:ext>
                  </a:extLst>
                </a:gridCol>
              </a:tblGrid>
              <a:tr h="275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 </a:t>
                      </a:r>
                      <a:endParaRPr lang="nb-NO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2018</a:t>
                      </a:r>
                      <a:endParaRPr lang="nb-NO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2019</a:t>
                      </a:r>
                      <a:endParaRPr lang="nb-NO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2020</a:t>
                      </a:r>
                      <a:endParaRPr lang="nb-NO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nb-NO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nb-NO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229653"/>
                  </a:ext>
                </a:extLst>
              </a:tr>
              <a:tr h="14778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Ant. Søkere førstevalg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="1" kern="1200" baseline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5-årig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</a:rPr>
                        <a:t>Bachelor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Årsenhet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ECDA*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U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br>
                        <a:rPr lang="en-U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b-NO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b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b-NO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b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b-NO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317471"/>
                  </a:ext>
                </a:extLst>
              </a:tr>
              <a:tr h="14778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Ant. plasser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="1" kern="1200" baseline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5-årig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</a:rPr>
                        <a:t>Bachelor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Årsenhet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ECDA*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b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b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b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9767503"/>
                  </a:ext>
                </a:extLst>
              </a:tr>
              <a:tr h="1665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Poenggrenser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(1. </a:t>
                      </a:r>
                      <a:r>
                        <a:rPr lang="nb-NO" sz="10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gangsVM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/ord. VM)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="1" kern="1200" baseline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5-årig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</a:rPr>
                        <a:t>Bachelor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Årsenhet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ECDA*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41,7/52,2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46,9/53,4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47,3/59,5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38,2/54,8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46,7/54,1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48,1/58,6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42,5/54,5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49/58,2</a:t>
                      </a:r>
                      <a:b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47,7/62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45,7/55,5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48,7/56,5</a:t>
                      </a:r>
                      <a:b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48,5/58,6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42,3/52,6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49,5/54,8</a:t>
                      </a:r>
                      <a:b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46,8/58,1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43,5/54,5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50,0/57,1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47,2/59,0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51,5/59,2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7655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88C43E-91D2-4C07-8F03-54D4C80CA161}"/>
              </a:ext>
            </a:extLst>
          </p:cNvPr>
          <p:cNvSpPr txBox="1"/>
          <p:nvPr/>
        </p:nvSpPr>
        <p:spPr>
          <a:xfrm>
            <a:off x="179512" y="6309320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*ECDA=Bachelor i Økonomi og datavitenskap, startet 2023</a:t>
            </a:r>
          </a:p>
        </p:txBody>
      </p:sp>
    </p:spTree>
    <p:extLst>
      <p:ext uri="{BB962C8B-B14F-4D97-AF65-F5344CB8AC3E}">
        <p14:creationId xmlns:p14="http://schemas.microsoft.com/office/powerpoint/2010/main" val="242978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5" y="620688"/>
            <a:ext cx="7696200" cy="1296144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Gjennomføringen er for lav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2285" y="5445224"/>
            <a:ext cx="8406082" cy="1311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4417" tIns="41468" rIns="84417" bIns="41468" numCol="1" anchor="t" anchorCtr="0" compatLnSpc="1">
            <a:prstTxWarp prst="textNoShape">
              <a:avLst/>
            </a:prstTxWarp>
          </a:bodyPr>
          <a:lstStyle>
            <a:lvl1pPr marL="311130" indent="-311130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12" indent="-88894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966726" indent="-161914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803285" indent="-242873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247757" indent="-242873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04927" indent="-242873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098" indent="-242873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269" indent="-242873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439" indent="-242873" algn="l" defTabSz="807986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1758" kern="0" dirty="0"/>
              <a:t>Tabell viser ferdige kandidater på program og år</a:t>
            </a:r>
          </a:p>
          <a:p>
            <a:r>
              <a:rPr lang="nb-NO" sz="1758" kern="0" dirty="0"/>
              <a:t>2023 tall for fullføring er ikke klare. </a:t>
            </a:r>
          </a:p>
          <a:p>
            <a:r>
              <a:rPr lang="nb-NO" sz="1758" kern="0" dirty="0"/>
              <a:t>*Per 2018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9DC39A-30D3-47D6-976B-6470215DC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84517"/>
              </p:ext>
            </p:extLst>
          </p:nvPr>
        </p:nvGraphicFramePr>
        <p:xfrm>
          <a:off x="395536" y="1268760"/>
          <a:ext cx="7784167" cy="4088681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9483546"/>
                    </a:ext>
                  </a:extLst>
                </a:gridCol>
                <a:gridCol w="619131">
                  <a:extLst>
                    <a:ext uri="{9D8B030D-6E8A-4147-A177-3AD203B41FA5}">
                      <a16:colId xmlns:a16="http://schemas.microsoft.com/office/drawing/2014/main" val="355015758"/>
                    </a:ext>
                  </a:extLst>
                </a:gridCol>
                <a:gridCol w="669606">
                  <a:extLst>
                    <a:ext uri="{9D8B030D-6E8A-4147-A177-3AD203B41FA5}">
                      <a16:colId xmlns:a16="http://schemas.microsoft.com/office/drawing/2014/main" val="995286287"/>
                    </a:ext>
                  </a:extLst>
                </a:gridCol>
                <a:gridCol w="669606">
                  <a:extLst>
                    <a:ext uri="{9D8B030D-6E8A-4147-A177-3AD203B41FA5}">
                      <a16:colId xmlns:a16="http://schemas.microsoft.com/office/drawing/2014/main" val="2460336662"/>
                    </a:ext>
                  </a:extLst>
                </a:gridCol>
                <a:gridCol w="669606">
                  <a:extLst>
                    <a:ext uri="{9D8B030D-6E8A-4147-A177-3AD203B41FA5}">
                      <a16:colId xmlns:a16="http://schemas.microsoft.com/office/drawing/2014/main" val="1086380026"/>
                    </a:ext>
                  </a:extLst>
                </a:gridCol>
                <a:gridCol w="756427">
                  <a:extLst>
                    <a:ext uri="{9D8B030D-6E8A-4147-A177-3AD203B41FA5}">
                      <a16:colId xmlns:a16="http://schemas.microsoft.com/office/drawing/2014/main" val="1675516441"/>
                    </a:ext>
                  </a:extLst>
                </a:gridCol>
                <a:gridCol w="1573243">
                  <a:extLst>
                    <a:ext uri="{9D8B030D-6E8A-4147-A177-3AD203B41FA5}">
                      <a16:colId xmlns:a16="http://schemas.microsoft.com/office/drawing/2014/main" val="1868567672"/>
                    </a:ext>
                  </a:extLst>
                </a:gridCol>
                <a:gridCol w="954239">
                  <a:extLst>
                    <a:ext uri="{9D8B030D-6E8A-4147-A177-3AD203B41FA5}">
                      <a16:colId xmlns:a16="http://schemas.microsoft.com/office/drawing/2014/main" val="1043772406"/>
                    </a:ext>
                  </a:extLst>
                </a:gridCol>
                <a:gridCol w="1152229">
                  <a:extLst>
                    <a:ext uri="{9D8B030D-6E8A-4147-A177-3AD203B41FA5}">
                      <a16:colId xmlns:a16="http://schemas.microsoft.com/office/drawing/2014/main" val="2341654082"/>
                    </a:ext>
                  </a:extLst>
                </a:gridCol>
              </a:tblGrid>
              <a:tr h="811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Gjsnitt</a:t>
                      </a:r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2018-2022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Ramme*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Gjsnitt</a:t>
                      </a:r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som andel av ramme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6780"/>
                  </a:ext>
                </a:extLst>
              </a:tr>
              <a:tr h="554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5-årig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3791"/>
                  </a:ext>
                </a:extLst>
              </a:tr>
              <a:tr h="1346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Master - ECON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48077"/>
                  </a:ext>
                </a:extLst>
              </a:tr>
              <a:tr h="544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36586"/>
                  </a:ext>
                </a:extLst>
              </a:tr>
              <a:tr h="544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1-årig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30291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5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69" y="378710"/>
            <a:ext cx="8244408" cy="1071824"/>
          </a:xfrm>
        </p:spPr>
        <p:txBody>
          <a:bodyPr>
            <a:normAutofit/>
          </a:bodyPr>
          <a:lstStyle/>
          <a:p>
            <a:r>
              <a:rPr lang="nb-NO" sz="2800" dirty="0"/>
              <a:t>Studentevaluering 2020-2023; skala 1-5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538EFD-FD23-4778-89FE-9CCF93300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90386"/>
              </p:ext>
            </p:extLst>
          </p:nvPr>
        </p:nvGraphicFramePr>
        <p:xfrm>
          <a:off x="179511" y="1346889"/>
          <a:ext cx="8784978" cy="513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7">
                  <a:extLst>
                    <a:ext uri="{9D8B030D-6E8A-4147-A177-3AD203B41FA5}">
                      <a16:colId xmlns:a16="http://schemas.microsoft.com/office/drawing/2014/main" val="1843440438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4200775019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2799407062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2335927577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3046992235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3634973501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3107731426"/>
                    </a:ext>
                  </a:extLst>
                </a:gridCol>
              </a:tblGrid>
              <a:tr h="711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Respondenter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Undervisning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Tilbakemeldinger fra faglige ansatte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Læringsmiljø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Tilknytning til arbeidslivet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Eget engasjement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804293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633915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715813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5-årig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918377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423579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158681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083078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5-årig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17200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706313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224896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424881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5-årig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720209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98047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062055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870060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5-årig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19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574672"/>
      </p:ext>
    </p:extLst>
  </p:cSld>
  <p:clrMapOvr>
    <a:masterClrMapping/>
  </p:clrMapOvr>
</p:sld>
</file>

<file path=ppt/theme/theme1.xml><?xml version="1.0" encoding="utf-8"?>
<a:theme xmlns:a="http://schemas.openxmlformats.org/drawingml/2006/main" name="120829 FA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120829 FAD.potx</Template>
  <TotalTime>6673</TotalTime>
  <Words>1535</Words>
  <Application>Microsoft Office PowerPoint</Application>
  <PresentationFormat>Skjermfremvisning (4:3)</PresentationFormat>
  <Paragraphs>621</Paragraphs>
  <Slides>20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-apple-system</vt:lpstr>
      <vt:lpstr>Arial</vt:lpstr>
      <vt:lpstr>Calibri</vt:lpstr>
      <vt:lpstr>Wingdings</vt:lpstr>
      <vt:lpstr>120829 FAD</vt:lpstr>
      <vt:lpstr>Karen Helene Ulltveit-Moe, Instituttleder ØI</vt:lpstr>
      <vt:lpstr>Økonomisk institutt</vt:lpstr>
      <vt:lpstr>Økonomisk institutt – Strategiske Mål</vt:lpstr>
      <vt:lpstr>Nøkkeltall 2022 (DBH)</vt:lpstr>
      <vt:lpstr>De ansatte </vt:lpstr>
      <vt:lpstr>Studier</vt:lpstr>
      <vt:lpstr>Opptak årsenhet, bachelor og 5-årig master</vt:lpstr>
      <vt:lpstr>Gjennomføringen er for lav  </vt:lpstr>
      <vt:lpstr>Studentevaluering 2020-2023; skala 1-5</vt:lpstr>
      <vt:lpstr>Forskning</vt:lpstr>
      <vt:lpstr>Satsinger</vt:lpstr>
      <vt:lpstr>ØI-Alumni</vt:lpstr>
      <vt:lpstr>ØI-alumni</vt:lpstr>
      <vt:lpstr>PowerPoint-presentasjon</vt:lpstr>
      <vt:lpstr>Formidling</vt:lpstr>
      <vt:lpstr>Til topps i Norges Banks case-NM!</vt:lpstr>
      <vt:lpstr>Hvor får PhD-kandidatene jobb? (ved utgangen av året)</vt:lpstr>
      <vt:lpstr>Nye NFR-prosjekter; en sentersøknad</vt:lpstr>
      <vt:lpstr>Nye EU-prosjekter </vt:lpstr>
      <vt:lpstr>NFR- prosjekter</vt:lpstr>
    </vt:vector>
  </TitlesOfParts>
  <Company>Rayon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Julianne Sørflaten Grovehagen</cp:lastModifiedBy>
  <cp:revision>161</cp:revision>
  <cp:lastPrinted>2020-09-30T07:32:55Z</cp:lastPrinted>
  <dcterms:created xsi:type="dcterms:W3CDTF">2011-04-26T13:05:55Z</dcterms:created>
  <dcterms:modified xsi:type="dcterms:W3CDTF">2024-03-13T19:49:20Z</dcterms:modified>
</cp:coreProperties>
</file>