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2"/>
  </p:notesMasterIdLst>
  <p:handoutMasterIdLst>
    <p:handoutMasterId r:id="rId13"/>
  </p:handoutMasterIdLst>
  <p:sldIdLst>
    <p:sldId id="257" r:id="rId6"/>
    <p:sldId id="256" r:id="rId7"/>
    <p:sldId id="273" r:id="rId8"/>
    <p:sldId id="258" r:id="rId9"/>
    <p:sldId id="259" r:id="rId10"/>
    <p:sldId id="260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6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
Andre nivå
Tredje nivå
Fjerde nivå
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5" imgW="339" imgH="343" progId="TCLayout.ActiveDocument.1">
                  <p:embed/>
                </p:oleObj>
              </mc:Choice>
              <mc:Fallback>
                <p:oleObj name="think-cell Slide" r:id="rId5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32" imgW="339" imgH="343" progId="TCLayout.ActiveDocument.1">
                  <p:embed/>
                </p:oleObj>
              </mc:Choice>
              <mc:Fallback>
                <p:oleObj name="think-cell Slide" r:id="rId32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D29B-1EDD-41EB-9DBE-413C62E696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3B3E9-74E9-4C72-B60D-A5262BCBE72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1E0D0-4735-4CFB-8C36-EA496B27AA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/>
              <a:t>Det samfunnsvitenskapelige fakultet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BD0F9C-ACB7-47AE-BB1D-6FB26C3B4C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n-NO" dirty="0"/>
              <a:t>Psykologisk institutt</a:t>
            </a:r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136338-1B80-4DA3-8BCC-991801D23A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dirty="0"/>
              <a:t>Bjørn Lau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D9CBF0-66E0-4BAD-89FA-2661278D7B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Instituttleder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4856A6-6074-4241-8F55-81353CB8C5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Psykologisk institutt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AA5AD48-3ABE-4925-B1F0-207F8D0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14.Mars 2024</a:t>
            </a:r>
          </a:p>
        </p:txBody>
      </p:sp>
    </p:spTree>
    <p:extLst>
      <p:ext uri="{BB962C8B-B14F-4D97-AF65-F5344CB8AC3E}">
        <p14:creationId xmlns:p14="http://schemas.microsoft.com/office/powerpoint/2010/main" val="398022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84" y="188946"/>
            <a:ext cx="10515600" cy="1325563"/>
          </a:xfrm>
        </p:spPr>
        <p:txBody>
          <a:bodyPr/>
          <a:lstStyle/>
          <a:p>
            <a:r>
              <a:rPr dirty="0" err="1"/>
              <a:t>Presentasjon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Psykologisk</a:t>
            </a:r>
            <a:r>
              <a:rPr dirty="0"/>
              <a:t> </a:t>
            </a:r>
            <a:r>
              <a:rPr dirty="0" err="1"/>
              <a:t>institutt</a:t>
            </a:r>
            <a:r>
              <a:rPr dirty="0"/>
              <a:t> (PSI)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30" y="1711312"/>
            <a:ext cx="68813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b="1" dirty="0"/>
              <a:t>Studieprogrammer</a:t>
            </a:r>
            <a:endParaRPr lang="nb-NO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Årsenhet i psykologi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Bachelor i psykologi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Honours</a:t>
            </a:r>
            <a:r>
              <a:rPr lang="nb-NO" dirty="0"/>
              <a:t>-programmet (bachelor)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Tre masterretninger i psykologi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Profesjonsstudiet i psykologi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Internasjonal master (Global </a:t>
            </a:r>
            <a:r>
              <a:rPr lang="nb-NO" dirty="0" err="1"/>
              <a:t>Minds</a:t>
            </a:r>
            <a:r>
              <a:rPr lang="nb-NO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b="1" dirty="0"/>
              <a:t>Fagenheter</a:t>
            </a:r>
            <a:endParaRPr lang="nb-NO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Fagavdeling for helse-, utviklings- og personlighetspsykologi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Fagavdeling for klinisk psykologi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Fagavdeling for kognitiv og nevropsykologi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Fagavdeling for metode, arbeids-, kultur- og sosialpsykologi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PROMENTA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Senter for livsløpsendringer i hjerne og kognisjon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RITMO (</a:t>
            </a:r>
            <a:r>
              <a:rPr lang="nb-NO" dirty="0" err="1"/>
              <a:t>center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excellence</a:t>
            </a:r>
            <a:r>
              <a:rPr lang="nb-NO" dirty="0"/>
              <a:t>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Klinikken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Administrasjonen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E804D5D-9276-A144-AD7F-DB05AD41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61" y="667626"/>
            <a:ext cx="5274496" cy="29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9" y="230042"/>
            <a:ext cx="10515600" cy="1325563"/>
          </a:xfrm>
        </p:spPr>
        <p:txBody>
          <a:bodyPr/>
          <a:lstStyle/>
          <a:p>
            <a:pPr algn="ctr"/>
            <a:r>
              <a:rPr dirty="0" err="1"/>
              <a:t>Mulige</a:t>
            </a:r>
            <a:r>
              <a:rPr dirty="0"/>
              <a:t> </a:t>
            </a:r>
            <a:r>
              <a:rPr dirty="0" err="1"/>
              <a:t>utfordringer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30" y="1711312"/>
            <a:ext cx="611073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b="1" dirty="0"/>
              <a:t>Utdanning</a:t>
            </a:r>
            <a:endParaRPr lang="nb-NO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Nye finansieringskategorier (master, bachelor, profesjon).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Drop-out</a:t>
            </a:r>
            <a:r>
              <a:rPr lang="nb-NO" dirty="0"/>
              <a:t> og gjennomføring i programmene.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Overskudd i timeregnskapene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Arbeidslivsrelevans</a:t>
            </a:r>
          </a:p>
          <a:p>
            <a:pPr marL="0" indent="0">
              <a:spcBef>
                <a:spcPts val="0"/>
              </a:spcBef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b="1" dirty="0"/>
              <a:t>Forskning</a:t>
            </a:r>
            <a:endParaRPr lang="nb-NO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Underfinansierte eksterne forskningsprosjekter.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Insentivmidler i fremtidig finansieringsmodell (ERC, </a:t>
            </a:r>
            <a:r>
              <a:rPr lang="nb-NO" sz="2200" dirty="0" err="1"/>
              <a:t>etc</a:t>
            </a:r>
            <a:r>
              <a:rPr lang="nb-NO" sz="2200" dirty="0"/>
              <a:t>).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Kostbar infrastruktur som trenger fornyelse.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Investeringer i ny infrastruktur.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Inkorporering av kunstig intelligens.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2200" dirty="0"/>
              <a:t>Lokaler til et økende antall ansatte i rekrutteringsstillinger.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B34E36F-5342-BE48-A475-D387D1931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534" y="892823"/>
            <a:ext cx="5760979" cy="316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7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84" y="385749"/>
            <a:ext cx="10515600" cy="1325563"/>
          </a:xfrm>
        </p:spPr>
        <p:txBody>
          <a:bodyPr/>
          <a:lstStyle/>
          <a:p>
            <a:pPr algn="ctr"/>
            <a:r>
              <a:rPr dirty="0" err="1"/>
              <a:t>Strategier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planer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29" y="1711312"/>
            <a:ext cx="8895035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b="1" dirty="0"/>
              <a:t>Basert på balansert målstyring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Oppdrag: Hva er vårt oppdrag?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Verdier: Hvilke verdier baserer vi oss på?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Visjon: Hvilken visjon har vi for fremtiden?</a:t>
            </a:r>
          </a:p>
          <a:p>
            <a:pPr marL="0" indent="0">
              <a:spcBef>
                <a:spcPts val="0"/>
              </a:spcBef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b="1" dirty="0"/>
              <a:t>Våre strategier bør inneholde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Interne prosesser: Hvilke interne prosesser må gjennomføres?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Samarbeidspartnere: Viktige aktører for å nå målene.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Læring og utvikling: Nødvendig for å nå målene.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Finansiering: Behov for bedre budsjettstyring.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C6F0744-4DCD-D246-AB27-40008CFF0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079" y="981321"/>
            <a:ext cx="5524341" cy="290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32" y="385749"/>
            <a:ext cx="10515600" cy="816327"/>
          </a:xfrm>
        </p:spPr>
        <p:txBody>
          <a:bodyPr/>
          <a:lstStyle/>
          <a:p>
            <a:pPr algn="ctr"/>
            <a:r>
              <a:rPr dirty="0" err="1"/>
              <a:t>Hvilke</a:t>
            </a:r>
            <a:r>
              <a:rPr dirty="0"/>
              <a:t> </a:t>
            </a:r>
            <a:r>
              <a:rPr dirty="0" err="1"/>
              <a:t>satsninger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vi for </a:t>
            </a:r>
            <a:r>
              <a:rPr dirty="0" err="1"/>
              <a:t>fremtiden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67" y="2327762"/>
            <a:ext cx="6244302" cy="3703169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Desentralisert utdanning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Etter- og videreutdanning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Lavere </a:t>
            </a:r>
            <a:r>
              <a:rPr lang="nb-NO" dirty="0" err="1"/>
              <a:t>drop-out</a:t>
            </a:r>
            <a:r>
              <a:rPr lang="nb-NO" dirty="0"/>
              <a:t> og bedre gjennomføring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Mindre overskudd i timeregnskapene / bygge ned timeregnskapene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Evaluere emneporteføljen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Sikre bærekraftig ekstern finansiering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Utvikle sterkere og bedre infrastruktur for ekstern finansiering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Etc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BBE861B-2E65-194F-9103-D88BAADD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91" y="1319158"/>
            <a:ext cx="5184052" cy="23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09" y="343058"/>
            <a:ext cx="10515600" cy="715181"/>
          </a:xfrm>
        </p:spPr>
        <p:txBody>
          <a:bodyPr/>
          <a:lstStyle/>
          <a:p>
            <a:pPr algn="ctr"/>
            <a:r>
              <a:rPr dirty="0" err="1"/>
              <a:t>Forskning</a:t>
            </a:r>
            <a:r>
              <a:rPr lang="nb-NO" dirty="0"/>
              <a:t>s</a:t>
            </a:r>
            <a:r>
              <a:rPr dirty="0" err="1"/>
              <a:t>strategi</a:t>
            </a:r>
            <a:r>
              <a:rPr dirty="0"/>
              <a:t> 2024-2027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29" y="1711312"/>
            <a:ext cx="564840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b="1" dirty="0"/>
              <a:t>Finansielt perspektiv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Sikre tidlig planlegging og forberedelse av søknader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Fremme interne og eksterne finansieringsmuligheter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Strategisk allokering av driftsmidler og forskningsinfrastruktur</a:t>
            </a:r>
          </a:p>
          <a:p>
            <a:pPr marL="0" indent="0">
              <a:spcBef>
                <a:spcPts val="0"/>
              </a:spcBef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b="1" dirty="0"/>
              <a:t>Aktørperspektivet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Styrke samarbeid med </a:t>
            </a:r>
            <a:r>
              <a:rPr lang="nb-NO" dirty="0" err="1"/>
              <a:t>finansiører</a:t>
            </a:r>
            <a:r>
              <a:rPr lang="nb-NO" dirty="0"/>
              <a:t> og akademiske institusjoner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Samarbeid med myndigheter og samfunnet</a:t>
            </a:r>
          </a:p>
          <a:p>
            <a:pPr marL="0" indent="0">
              <a:spcBef>
                <a:spcPts val="0"/>
              </a:spcBef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b="1" dirty="0"/>
              <a:t>Interne prosesser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Organisasjonsstruktur og samarbeidskultur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Rekruttering og karriereutvikling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Kvalitetssikring, transparens, og etikk</a:t>
            </a:r>
          </a:p>
          <a:p>
            <a:pPr marL="0" indent="0">
              <a:spcBef>
                <a:spcPts val="0"/>
              </a:spcBef>
              <a:buNone/>
            </a:pPr>
            <a:endParaRPr lang="nb-NO" dirty="0"/>
          </a:p>
          <a:p>
            <a:pPr marL="0" indent="0">
              <a:spcBef>
                <a:spcPts val="0"/>
              </a:spcBef>
              <a:buNone/>
            </a:pPr>
            <a:r>
              <a:rPr lang="nb-NO" b="1" dirty="0"/>
              <a:t>Læring og vekst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Økonomisk støtte for fagkompetanse og karriereutviklingsprogrammer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dirty="0"/>
              <a:t>• Insentiver for mangfold og inkludering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0B464B3-4E03-7643-89CD-DD5902D57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930" y="2358346"/>
            <a:ext cx="5360969" cy="25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6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_ISV_bm" id="{115A3B70-414E-41C9-981C-467521F20C87}" vid="{A0270407-DB7D-42D0-AFB4-F4773268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22</TotalTime>
  <Words>341</Words>
  <Application>Microsoft Macintosh PowerPoint</Application>
  <PresentationFormat>Widescreen</PresentationFormat>
  <Paragraphs>77</Paragraphs>
  <Slides>6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Arial, sans-serif</vt:lpstr>
      <vt:lpstr>Calibri</vt:lpstr>
      <vt:lpstr>Wingdings</vt:lpstr>
      <vt:lpstr>Office-tema</vt:lpstr>
      <vt:lpstr>think-cell Slide</vt:lpstr>
      <vt:lpstr>PowerPoint-presentasjon</vt:lpstr>
      <vt:lpstr>Presentasjon av Psykologisk institutt (PSI)</vt:lpstr>
      <vt:lpstr>Mulige utfordringer</vt:lpstr>
      <vt:lpstr>Strategier og planer</vt:lpstr>
      <vt:lpstr>Hvilke satsninger har vi for fremtiden?</vt:lpstr>
      <vt:lpstr>Forskningsstrategi 2024-2027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Bjørn Lau</dc:creator>
  <cp:lastModifiedBy>Bjørn Lau</cp:lastModifiedBy>
  <cp:revision>11</cp:revision>
  <dcterms:created xsi:type="dcterms:W3CDTF">2024-03-14T11:42:57Z</dcterms:created>
  <dcterms:modified xsi:type="dcterms:W3CDTF">2024-03-14T12:05:50Z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