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10.xml" ContentType="application/vnd.openxmlformats-officedocument.presentationml.slide+xml"/>
  <Override PartName="/ppt/notesSlides/notesSlide250.xml" ContentType="application/vnd.openxmlformats-officedocument.presentationml.notesSlide+xml"/>
  <Override PartName="/ppt/slideLayouts/slideLayout21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ags/tag20.xml" ContentType="application/vnd.openxmlformats-officedocument.presentationml.tags+xml"/>
  <Override PartName="/ppt/slideLayouts/slideLayout11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10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ags/tag6.xml" ContentType="application/vnd.openxmlformats-officedocument.presentationml.tags+xml"/>
  <Override PartName="/ppt/tags/tag40.xml" ContentType="application/vnd.openxmlformats-officedocument.presentationml.tags+xml"/>
  <Override PartName="/ppt/tags/tag30.xml" ContentType="application/vnd.openxmlformats-officedocument.presentationml.tags+xml"/>
  <Override PartName="/ppt/tags/tag5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5"/>
    <p:sldMasterId id="2147483660" r:id="rId6"/>
  </p:sldMasterIdLst>
  <p:notesMasterIdLst>
    <p:notesMasterId r:id="rId39"/>
  </p:notesMasterIdLst>
  <p:handoutMasterIdLst>
    <p:handoutMasterId r:id="rId40"/>
  </p:handoutMasterIdLst>
  <p:sldIdLst>
    <p:sldId id="256" r:id="rId7"/>
    <p:sldId id="284" r:id="rId8"/>
    <p:sldId id="274" r:id="rId9"/>
    <p:sldId id="283" r:id="rId10"/>
    <p:sldId id="281" r:id="rId11"/>
    <p:sldId id="280" r:id="rId12"/>
    <p:sldId id="426" r:id="rId13"/>
    <p:sldId id="285" r:id="rId14"/>
    <p:sldId id="430" r:id="rId15"/>
    <p:sldId id="427" r:id="rId16"/>
    <p:sldId id="457" r:id="rId17"/>
    <p:sldId id="451" r:id="rId18"/>
    <p:sldId id="289" r:id="rId19"/>
    <p:sldId id="434" r:id="rId20"/>
    <p:sldId id="465" r:id="rId21"/>
    <p:sldId id="464" r:id="rId22"/>
    <p:sldId id="452" r:id="rId23"/>
    <p:sldId id="265" r:id="rId24"/>
    <p:sldId id="460" r:id="rId25"/>
    <p:sldId id="279" r:id="rId26"/>
    <p:sldId id="443" r:id="rId27"/>
    <p:sldId id="456" r:id="rId28"/>
    <p:sldId id="287" r:id="rId29"/>
    <p:sldId id="455" r:id="rId30"/>
    <p:sldId id="446" r:id="rId31"/>
    <p:sldId id="447" r:id="rId32"/>
    <p:sldId id="461" r:id="rId33"/>
    <p:sldId id="453" r:id="rId34"/>
    <p:sldId id="448" r:id="rId35"/>
    <p:sldId id="425" r:id="rId36"/>
    <p:sldId id="449" r:id="rId37"/>
    <p:sldId id="462" r:id="rId38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FDF"/>
    <a:srgbClr val="FFFEA7"/>
    <a:srgbClr val="E6ECFF"/>
    <a:srgbClr val="010000"/>
    <a:srgbClr val="FFFFFF"/>
    <a:srgbClr val="86A4F7"/>
    <a:srgbClr val="0000FF"/>
    <a:srgbClr val="0000FE"/>
    <a:srgbClr val="524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58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2"/>
    </p:cViewPr>
  </p:sorterViewPr>
  <p:notesViewPr>
    <p:cSldViewPr snapToGrid="0">
      <p:cViewPr varScale="1">
        <p:scale>
          <a:sx n="83" d="100"/>
          <a:sy n="83" d="100"/>
        </p:scale>
        <p:origin x="31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e Paulsrud Mjørlund" userId="5daa7c22-82dc-4e59-a708-0e407567788a" providerId="ADAL" clId="{22523A6E-0EB2-48E9-8C5E-325630B48228}"/>
    <pc:docChg chg="modSld">
      <pc:chgData name="Lise Paulsrud Mjørlund" userId="5daa7c22-82dc-4e59-a708-0e407567788a" providerId="ADAL" clId="{22523A6E-0EB2-48E9-8C5E-325630B48228}" dt="2023-12-04T13:57:58.851" v="25" actId="20577"/>
      <pc:docMkLst>
        <pc:docMk/>
      </pc:docMkLst>
      <pc:sldChg chg="modSp mod">
        <pc:chgData name="Lise Paulsrud Mjørlund" userId="5daa7c22-82dc-4e59-a708-0e407567788a" providerId="ADAL" clId="{22523A6E-0EB2-48E9-8C5E-325630B48228}" dt="2023-12-04T13:57:58.851" v="25" actId="20577"/>
        <pc:sldMkLst>
          <pc:docMk/>
          <pc:sldMk cId="1126217677" sldId="465"/>
        </pc:sldMkLst>
        <pc:spChg chg="mod">
          <ac:chgData name="Lise Paulsrud Mjørlund" userId="5daa7c22-82dc-4e59-a708-0e407567788a" providerId="ADAL" clId="{22523A6E-0EB2-48E9-8C5E-325630B48228}" dt="2023-12-04T13:57:58.851" v="25" actId="20577"/>
          <ac:spMkLst>
            <pc:docMk/>
            <pc:sldMk cId="1126217677" sldId="465"/>
            <ac:spMk id="12" creationId="{50C813E6-1944-61DA-D706-3555F779333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Study</a:t>
            </a:r>
            <a:r>
              <a:rPr lang="en-US" baseline="0" dirty="0"/>
              <a:t> credits</a:t>
            </a:r>
            <a:r>
              <a:rPr lang="en-US" dirty="0"/>
              <a:t> per student (DBH)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'[Studiepoengsproduksjon med uttelling 2017_2022.xlsx]Sheet1'!$A$97</c:f>
              <c:strCache>
                <c:ptCount val="1"/>
                <c:pt idx="0">
                  <c:v>Studiepoeng per student (DBH)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6375612496195094E-2"/>
                  <c:y val="-4.0962250664015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48-44EB-B930-0AEAAED9C0DA}"/>
                </c:ext>
              </c:extLst>
            </c:dLbl>
            <c:dLbl>
              <c:idx val="2"/>
              <c:layout>
                <c:manualLayout>
                  <c:x val="-0.10188209319670276"/>
                  <c:y val="-4.3514415814421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48-44EB-B930-0AEAAED9C0DA}"/>
                </c:ext>
              </c:extLst>
            </c:dLbl>
            <c:dLbl>
              <c:idx val="4"/>
              <c:layout>
                <c:manualLayout>
                  <c:x val="-1.7746132552666754E-2"/>
                  <c:y val="-3.84100855136091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48-44EB-B930-0AEAAED9C0DA}"/>
                </c:ext>
              </c:extLst>
            </c:dLbl>
            <c:dLbl>
              <c:idx val="5"/>
              <c:layout>
                <c:manualLayout>
                  <c:x val="-4.4691781001033291E-2"/>
                  <c:y val="-4.606658096482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48-44EB-B930-0AEAAED9C0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'[Studiepoengsproduksjon med uttelling 2017_2022.xlsx]Sheet1'!$B$96:$G$96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'[Studiepoengsproduksjon med uttelling 2017_2022.xlsx]Sheet1'!$B$97:$G$97</c:f>
              <c:numCache>
                <c:formatCode>General</c:formatCode>
                <c:ptCount val="6"/>
                <c:pt idx="0">
                  <c:v>43.27</c:v>
                </c:pt>
                <c:pt idx="1">
                  <c:v>44.11</c:v>
                </c:pt>
                <c:pt idx="2">
                  <c:v>45.25</c:v>
                </c:pt>
                <c:pt idx="3">
                  <c:v>49.04</c:v>
                </c:pt>
                <c:pt idx="4">
                  <c:v>47.15</c:v>
                </c:pt>
                <c:pt idx="5">
                  <c:v>45.75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59-4A23-98FC-BE72EBA6D0F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25304687"/>
        <c:axId val="725292623"/>
      </c:lineChart>
      <c:catAx>
        <c:axId val="72530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5292623"/>
        <c:crosses val="autoZero"/>
        <c:auto val="1"/>
        <c:lblAlgn val="ctr"/>
        <c:lblOffset val="100"/>
        <c:noMultiLvlLbl val="0"/>
      </c:catAx>
      <c:valAx>
        <c:axId val="72529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2530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nb-NO" sz="2400" dirty="0"/>
              <a:t>Development</a:t>
            </a:r>
            <a:r>
              <a:rPr lang="nb-NO" sz="2400" baseline="0" dirty="0"/>
              <a:t> of </a:t>
            </a:r>
            <a:r>
              <a:rPr lang="nb-NO" sz="2400" baseline="0" dirty="0" err="1"/>
              <a:t>funding</a:t>
            </a:r>
            <a:endParaRPr lang="nb-NO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Sheet1!$B$33</c:f>
              <c:strCache>
                <c:ptCount val="1"/>
                <c:pt idx="0">
                  <c:v>KD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Sheet1!$I$33:$N$33</c:f>
              <c:numCache>
                <c:formatCode>_-* #\ ##0_-;\-* #\ ##0_-;_-* "-"??_-;_-@_-</c:formatCode>
                <c:ptCount val="6"/>
                <c:pt idx="0">
                  <c:v>474.06808706999999</c:v>
                </c:pt>
                <c:pt idx="1">
                  <c:v>499.85839179999999</c:v>
                </c:pt>
                <c:pt idx="2">
                  <c:v>516.57317456999999</c:v>
                </c:pt>
                <c:pt idx="3">
                  <c:v>515.65900775</c:v>
                </c:pt>
                <c:pt idx="4">
                  <c:v>509.642</c:v>
                </c:pt>
                <c:pt idx="5">
                  <c:v>553.4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E-406D-B874-651B64EA80BE}"/>
            </c:ext>
          </c:extLst>
        </c:ser>
        <c:ser>
          <c:idx val="1"/>
          <c:order val="1"/>
          <c:tx>
            <c:strRef>
              <c:f>Sheet1!$B$34</c:f>
              <c:strCache>
                <c:ptCount val="1"/>
                <c:pt idx="0">
                  <c:v>NFR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Sheet1!$I$34:$N$34</c:f>
              <c:numCache>
                <c:formatCode>_-* #\ ##0_-;\-* #\ ##0_-;_-* "-"??_-;_-@_-</c:formatCode>
                <c:ptCount val="6"/>
                <c:pt idx="0">
                  <c:v>86.976556580000121</c:v>
                </c:pt>
                <c:pt idx="1">
                  <c:v>84.437628120000397</c:v>
                </c:pt>
                <c:pt idx="2">
                  <c:v>98.575160219999674</c:v>
                </c:pt>
                <c:pt idx="3">
                  <c:v>94.327539520000173</c:v>
                </c:pt>
                <c:pt idx="4">
                  <c:v>120.422</c:v>
                </c:pt>
                <c:pt idx="5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AE-406D-B874-651B64EA80BE}"/>
            </c:ext>
          </c:extLst>
        </c:ser>
        <c:ser>
          <c:idx val="2"/>
          <c:order val="2"/>
          <c:tx>
            <c:strRef>
              <c:f>Sheet1!$B$35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Sheet1!$I$35:$N$35</c:f>
              <c:numCache>
                <c:formatCode>_-* #\ ##0_-;\-* #\ ##0_-;_-* "-"??_-;_-@_-</c:formatCode>
                <c:ptCount val="6"/>
                <c:pt idx="0">
                  <c:v>26.575842080000019</c:v>
                </c:pt>
                <c:pt idx="1">
                  <c:v>31.331911519999977</c:v>
                </c:pt>
                <c:pt idx="2">
                  <c:v>39.711838069999985</c:v>
                </c:pt>
                <c:pt idx="3">
                  <c:v>49.696769410000037</c:v>
                </c:pt>
                <c:pt idx="4">
                  <c:v>51.53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AE-406D-B874-651B64EA80BE}"/>
            </c:ext>
          </c:extLst>
        </c:ser>
        <c:ser>
          <c:idx val="3"/>
          <c:order val="3"/>
          <c:tx>
            <c:strRef>
              <c:f>Sheet1!$B$36</c:f>
              <c:strCache>
                <c:ptCount val="1"/>
                <c:pt idx="0">
                  <c:v>Andre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Sheet1!$I$32:$N$32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Sheet1!$I$36:$N$36</c:f>
              <c:numCache>
                <c:formatCode>_-* #\ ##0_-;\-* #\ ##0_-;_-* "-"??_-;_-@_-</c:formatCode>
                <c:ptCount val="6"/>
                <c:pt idx="0">
                  <c:v>28.865206669999978</c:v>
                </c:pt>
                <c:pt idx="1">
                  <c:v>28.105108329999961</c:v>
                </c:pt>
                <c:pt idx="2">
                  <c:v>27.286539210000004</c:v>
                </c:pt>
                <c:pt idx="3">
                  <c:v>34.353629309999967</c:v>
                </c:pt>
                <c:pt idx="4">
                  <c:v>31.978000000000002</c:v>
                </c:pt>
                <c:pt idx="5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AE-406D-B874-651B64EA8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562163711"/>
        <c:axId val="562164543"/>
      </c:barChart>
      <c:catAx>
        <c:axId val="56216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164543"/>
        <c:crosses val="autoZero"/>
        <c:auto val="1"/>
        <c:lblAlgn val="ctr"/>
        <c:lblOffset val="100"/>
        <c:noMultiLvlLbl val="0"/>
      </c:catAx>
      <c:valAx>
        <c:axId val="562164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(mill. kr)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2163711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tx1"/>
                </a:solidFill>
              </a:rPr>
              <a:t>Percentage of external funding in 2022.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Sheet1!$P$32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03-450E-BCAE-F17AC6DFB38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03-450E-BCAE-F17AC6DFB38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03-450E-BCAE-F17AC6DFB38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03-450E-BCAE-F17AC6DFB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Sheet1!$B$33:$B$36</c:f>
              <c:strCache>
                <c:ptCount val="4"/>
                <c:pt idx="0">
                  <c:v>KD</c:v>
                </c:pt>
                <c:pt idx="1">
                  <c:v>NFR</c:v>
                </c:pt>
                <c:pt idx="2">
                  <c:v>EU</c:v>
                </c:pt>
                <c:pt idx="3">
                  <c:v>Andre</c:v>
                </c:pt>
              </c:strCache>
            </c:strRef>
          </c:cat>
          <c:val>
            <c:numRef>
              <c:f>Sheet1!$P$33:$P$36</c:f>
              <c:numCache>
                <c:formatCode>_-* #\ ##0_-;\-* #\ ##0_-;_-* "-"??_-;_-@_-</c:formatCode>
                <c:ptCount val="4"/>
                <c:pt idx="1">
                  <c:v>158</c:v>
                </c:pt>
                <c:pt idx="2">
                  <c:v>43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103-450E-BCAE-F17AC6DFB38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svg"/><Relationship Id="rId1" Type="http://schemas.openxmlformats.org/officeDocument/2006/relationships/image" Target="../media/image91.png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535BA-4356-4C11-91C9-BD30122D8AEF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5B8651-CCE6-4819-81DF-71343F525A1F}">
      <dgm:prSet phldrT="[Text]"/>
      <dgm:spPr>
        <a:xfrm rot="16200000">
          <a:off x="-462035" y="465228"/>
          <a:ext cx="2050686" cy="1120229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>
            <a:buNone/>
          </a:pPr>
          <a:endParaRPr lang="en-US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BC5EDFE2-E537-4A89-AE17-9DB28BAEEAEB}" type="parTrans" cxnId="{DDA64D3D-B246-491D-9D79-AC893AD7173B}">
      <dgm:prSet/>
      <dgm:spPr/>
      <dgm:t>
        <a:bodyPr/>
        <a:lstStyle/>
        <a:p>
          <a:endParaRPr lang="en-US"/>
        </a:p>
      </dgm:t>
    </dgm:pt>
    <dgm:pt modelId="{7E002529-34D4-4172-BF11-F04C3CF0C089}" type="sibTrans" cxnId="{DDA64D3D-B246-491D-9D79-AC893AD7173B}">
      <dgm:prSet/>
      <dgm:spPr/>
      <dgm:t>
        <a:bodyPr/>
        <a:lstStyle/>
        <a:p>
          <a:endParaRPr lang="en-US"/>
        </a:p>
      </dgm:t>
    </dgm:pt>
    <dgm:pt modelId="{6E37D352-5B14-424D-8CB5-E1EA5DE95DFF}">
      <dgm:prSet phldrT="[Text]"/>
      <dgm:spPr>
        <a:xfrm rot="16200000">
          <a:off x="742210" y="465228"/>
          <a:ext cx="2050686" cy="1120229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gm:t>
    </dgm:pt>
    <dgm:pt modelId="{E3BF2FDA-48FD-45B3-82EA-4DF81E3DA2C4}" type="parTrans" cxnId="{8EAED6C1-601A-49C8-81C4-D47A98FD8226}">
      <dgm:prSet/>
      <dgm:spPr/>
      <dgm:t>
        <a:bodyPr/>
        <a:lstStyle/>
        <a:p>
          <a:endParaRPr lang="en-US"/>
        </a:p>
      </dgm:t>
    </dgm:pt>
    <dgm:pt modelId="{D27F34E5-A5E6-4494-960D-71A4B65B11E2}" type="sibTrans" cxnId="{8EAED6C1-601A-49C8-81C4-D47A98FD8226}">
      <dgm:prSet/>
      <dgm:spPr/>
      <dgm:t>
        <a:bodyPr/>
        <a:lstStyle/>
        <a:p>
          <a:endParaRPr lang="en-US"/>
        </a:p>
      </dgm:t>
    </dgm:pt>
    <dgm:pt modelId="{CAFC4A3B-8E0D-4F8C-B057-49F641F5738E}">
      <dgm:prSet phldrT="[Text]"/>
      <dgm:spPr>
        <a:xfrm rot="16200000">
          <a:off x="1946457" y="465228"/>
          <a:ext cx="2050686" cy="1120229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tranisssion from studies to work</a:t>
          </a:r>
        </a:p>
      </dgm:t>
    </dgm:pt>
    <dgm:pt modelId="{5361155B-5512-4DFB-88B9-08BCCEF50A41}" type="parTrans" cxnId="{7B62BAFB-0890-482D-8318-AB328E1C10DF}">
      <dgm:prSet/>
      <dgm:spPr/>
      <dgm:t>
        <a:bodyPr/>
        <a:lstStyle/>
        <a:p>
          <a:endParaRPr lang="en-US"/>
        </a:p>
      </dgm:t>
    </dgm:pt>
    <dgm:pt modelId="{F1D4FAF3-7F3B-41A5-8FE9-54DB764D977B}" type="sibTrans" cxnId="{7B62BAFB-0890-482D-8318-AB328E1C10DF}">
      <dgm:prSet/>
      <dgm:spPr/>
      <dgm:t>
        <a:bodyPr/>
        <a:lstStyle/>
        <a:p>
          <a:endParaRPr lang="en-US"/>
        </a:p>
      </dgm:t>
    </dgm:pt>
    <dgm:pt modelId="{845E220F-6815-4738-981B-3401E72E9292}">
      <dgm:prSet phldrT="[Text]"/>
      <dgm:spPr>
        <a:xfrm rot="16200000">
          <a:off x="3150703" y="465228"/>
          <a:ext cx="2050686" cy="1120229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gm:t>
    </dgm:pt>
    <dgm:pt modelId="{604644B9-6A14-4011-8AE4-6213397DACF1}" type="parTrans" cxnId="{BBECF3F5-1B40-4D48-B476-D942CE9429D8}">
      <dgm:prSet/>
      <dgm:spPr/>
      <dgm:t>
        <a:bodyPr/>
        <a:lstStyle/>
        <a:p>
          <a:endParaRPr lang="en-US"/>
        </a:p>
      </dgm:t>
    </dgm:pt>
    <dgm:pt modelId="{754B6CCD-8E24-4E0F-8B89-263EC1A2EDBF}" type="sibTrans" cxnId="{BBECF3F5-1B40-4D48-B476-D942CE9429D8}">
      <dgm:prSet/>
      <dgm:spPr/>
      <dgm:t>
        <a:bodyPr/>
        <a:lstStyle/>
        <a:p>
          <a:endParaRPr lang="en-US"/>
        </a:p>
      </dgm:t>
    </dgm:pt>
    <dgm:pt modelId="{BF9F08D9-1F32-4937-B8B3-CE4435F3E714}">
      <dgm:prSet phldrT="[Text]"/>
      <dgm:spPr>
        <a:xfrm rot="16200000">
          <a:off x="4354949" y="465228"/>
          <a:ext cx="2050686" cy="1120229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relevans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nettverk</a:t>
          </a:r>
        </a:p>
        <a:p>
          <a:pPr>
            <a:buNone/>
          </a:pP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6A7FEC6-469F-4BC1-90FC-CF96DBA52C4A}" type="parTrans" cxnId="{38C63032-FD2D-4C81-AD2E-E7D6BEF1D464}">
      <dgm:prSet/>
      <dgm:spPr/>
      <dgm:t>
        <a:bodyPr/>
        <a:lstStyle/>
        <a:p>
          <a:endParaRPr lang="en-US"/>
        </a:p>
      </dgm:t>
    </dgm:pt>
    <dgm:pt modelId="{F8B8A051-84DF-4A2A-AF0D-6A1ABCA7A14F}" type="sibTrans" cxnId="{38C63032-FD2D-4C81-AD2E-E7D6BEF1D464}">
      <dgm:prSet/>
      <dgm:spPr/>
      <dgm:t>
        <a:bodyPr/>
        <a:lstStyle/>
        <a:p>
          <a:endParaRPr lang="en-US"/>
        </a:p>
      </dgm:t>
    </dgm:pt>
    <dgm:pt modelId="{DE96C576-669D-4770-959A-F108EA29285D}" type="pres">
      <dgm:prSet presAssocID="{41C535BA-4356-4C11-91C9-BD30122D8AEF}" presName="Name0" presStyleCnt="0">
        <dgm:presLayoutVars>
          <dgm:dir/>
          <dgm:resizeHandles val="exact"/>
        </dgm:presLayoutVars>
      </dgm:prSet>
      <dgm:spPr/>
    </dgm:pt>
    <dgm:pt modelId="{C72B1B94-92B5-457B-8C9A-109369D366E3}" type="pres">
      <dgm:prSet presAssocID="{1C5B8651-CCE6-4819-81DF-71343F525A1F}" presName="node" presStyleLbl="node1" presStyleIdx="0" presStyleCnt="5">
        <dgm:presLayoutVars>
          <dgm:bulletEnabled val="1"/>
        </dgm:presLayoutVars>
      </dgm:prSet>
      <dgm:spPr/>
    </dgm:pt>
    <dgm:pt modelId="{8828FEE5-4A12-4FBF-AE2C-1319D3A4DB45}" type="pres">
      <dgm:prSet presAssocID="{7E002529-34D4-4172-BF11-F04C3CF0C089}" presName="sibTrans" presStyleCnt="0"/>
      <dgm:spPr/>
    </dgm:pt>
    <dgm:pt modelId="{BE3FE087-9866-4988-9C17-02AF05973100}" type="pres">
      <dgm:prSet presAssocID="{6E37D352-5B14-424D-8CB5-E1EA5DE95DFF}" presName="node" presStyleLbl="node1" presStyleIdx="1" presStyleCnt="5">
        <dgm:presLayoutVars>
          <dgm:bulletEnabled val="1"/>
        </dgm:presLayoutVars>
      </dgm:prSet>
      <dgm:spPr/>
    </dgm:pt>
    <dgm:pt modelId="{36CAD5B8-B4A5-415B-B772-84E242190678}" type="pres">
      <dgm:prSet presAssocID="{D27F34E5-A5E6-4494-960D-71A4B65B11E2}" presName="sibTrans" presStyleCnt="0"/>
      <dgm:spPr/>
    </dgm:pt>
    <dgm:pt modelId="{42A072B2-DECC-468C-8C08-F8EF79CDD910}" type="pres">
      <dgm:prSet presAssocID="{CAFC4A3B-8E0D-4F8C-B057-49F641F5738E}" presName="node" presStyleLbl="node1" presStyleIdx="2" presStyleCnt="5">
        <dgm:presLayoutVars>
          <dgm:bulletEnabled val="1"/>
        </dgm:presLayoutVars>
      </dgm:prSet>
      <dgm:spPr/>
    </dgm:pt>
    <dgm:pt modelId="{B6136931-40C5-4961-8177-8770E95F622C}" type="pres">
      <dgm:prSet presAssocID="{F1D4FAF3-7F3B-41A5-8FE9-54DB764D977B}" presName="sibTrans" presStyleCnt="0"/>
      <dgm:spPr/>
    </dgm:pt>
    <dgm:pt modelId="{DCB5F94F-6881-4542-923B-B4181C174C77}" type="pres">
      <dgm:prSet presAssocID="{845E220F-6815-4738-981B-3401E72E9292}" presName="node" presStyleLbl="node1" presStyleIdx="3" presStyleCnt="5">
        <dgm:presLayoutVars>
          <dgm:bulletEnabled val="1"/>
        </dgm:presLayoutVars>
      </dgm:prSet>
      <dgm:spPr/>
    </dgm:pt>
    <dgm:pt modelId="{616E9465-5100-4953-B4A2-1C8F5CC50BC0}" type="pres">
      <dgm:prSet presAssocID="{754B6CCD-8E24-4E0F-8B89-263EC1A2EDBF}" presName="sibTrans" presStyleCnt="0"/>
      <dgm:spPr/>
    </dgm:pt>
    <dgm:pt modelId="{F861889E-1700-4143-930B-797B6C18756B}" type="pres">
      <dgm:prSet presAssocID="{BF9F08D9-1F32-4937-B8B3-CE4435F3E714}" presName="node" presStyleLbl="node1" presStyleIdx="4" presStyleCnt="5">
        <dgm:presLayoutVars>
          <dgm:bulletEnabled val="1"/>
        </dgm:presLayoutVars>
      </dgm:prSet>
      <dgm:spPr/>
    </dgm:pt>
  </dgm:ptLst>
  <dgm:cxnLst>
    <dgm:cxn modelId="{8399E202-AF5F-46E9-BA5B-A7191A8CBCE7}" type="presOf" srcId="{CAFC4A3B-8E0D-4F8C-B057-49F641F5738E}" destId="{42A072B2-DECC-468C-8C08-F8EF79CDD910}" srcOrd="0" destOrd="0" presId="urn:microsoft.com/office/officeart/2005/8/layout/hList6"/>
    <dgm:cxn modelId="{3C9AF324-0DF2-4D84-A415-DF4CF643E60C}" type="presOf" srcId="{BF9F08D9-1F32-4937-B8B3-CE4435F3E714}" destId="{F861889E-1700-4143-930B-797B6C18756B}" srcOrd="0" destOrd="0" presId="urn:microsoft.com/office/officeart/2005/8/layout/hList6"/>
    <dgm:cxn modelId="{38C63032-FD2D-4C81-AD2E-E7D6BEF1D464}" srcId="{41C535BA-4356-4C11-91C9-BD30122D8AEF}" destId="{BF9F08D9-1F32-4937-B8B3-CE4435F3E714}" srcOrd="4" destOrd="0" parTransId="{76A7FEC6-469F-4BC1-90FC-CF96DBA52C4A}" sibTransId="{F8B8A051-84DF-4A2A-AF0D-6A1ABCA7A14F}"/>
    <dgm:cxn modelId="{DDA64D3D-B246-491D-9D79-AC893AD7173B}" srcId="{41C535BA-4356-4C11-91C9-BD30122D8AEF}" destId="{1C5B8651-CCE6-4819-81DF-71343F525A1F}" srcOrd="0" destOrd="0" parTransId="{BC5EDFE2-E537-4A89-AE17-9DB28BAEEAEB}" sibTransId="{7E002529-34D4-4172-BF11-F04C3CF0C089}"/>
    <dgm:cxn modelId="{732E4145-3249-4389-BB1E-557311A98C07}" type="presOf" srcId="{6E37D352-5B14-424D-8CB5-E1EA5DE95DFF}" destId="{BE3FE087-9866-4988-9C17-02AF05973100}" srcOrd="0" destOrd="0" presId="urn:microsoft.com/office/officeart/2005/8/layout/hList6"/>
    <dgm:cxn modelId="{EAE6FA51-B633-44DE-926C-D559422A3776}" type="presOf" srcId="{41C535BA-4356-4C11-91C9-BD30122D8AEF}" destId="{DE96C576-669D-4770-959A-F108EA29285D}" srcOrd="0" destOrd="0" presId="urn:microsoft.com/office/officeart/2005/8/layout/hList6"/>
    <dgm:cxn modelId="{E0D7F07F-E13F-4065-952D-FAE284D597A3}" type="presOf" srcId="{845E220F-6815-4738-981B-3401E72E9292}" destId="{DCB5F94F-6881-4542-923B-B4181C174C77}" srcOrd="0" destOrd="0" presId="urn:microsoft.com/office/officeart/2005/8/layout/hList6"/>
    <dgm:cxn modelId="{8EAED6C1-601A-49C8-81C4-D47A98FD8226}" srcId="{41C535BA-4356-4C11-91C9-BD30122D8AEF}" destId="{6E37D352-5B14-424D-8CB5-E1EA5DE95DFF}" srcOrd="1" destOrd="0" parTransId="{E3BF2FDA-48FD-45B3-82EA-4DF81E3DA2C4}" sibTransId="{D27F34E5-A5E6-4494-960D-71A4B65B11E2}"/>
    <dgm:cxn modelId="{AC2B6EC3-0B50-4962-9761-514050AC8A9F}" type="presOf" srcId="{1C5B8651-CCE6-4819-81DF-71343F525A1F}" destId="{C72B1B94-92B5-457B-8C9A-109369D366E3}" srcOrd="0" destOrd="0" presId="urn:microsoft.com/office/officeart/2005/8/layout/hList6"/>
    <dgm:cxn modelId="{BBECF3F5-1B40-4D48-B476-D942CE9429D8}" srcId="{41C535BA-4356-4C11-91C9-BD30122D8AEF}" destId="{845E220F-6815-4738-981B-3401E72E9292}" srcOrd="3" destOrd="0" parTransId="{604644B9-6A14-4011-8AE4-6213397DACF1}" sibTransId="{754B6CCD-8E24-4E0F-8B89-263EC1A2EDBF}"/>
    <dgm:cxn modelId="{7B62BAFB-0890-482D-8318-AB328E1C10DF}" srcId="{41C535BA-4356-4C11-91C9-BD30122D8AEF}" destId="{CAFC4A3B-8E0D-4F8C-B057-49F641F5738E}" srcOrd="2" destOrd="0" parTransId="{5361155B-5512-4DFB-88B9-08BCCEF50A41}" sibTransId="{F1D4FAF3-7F3B-41A5-8FE9-54DB764D977B}"/>
    <dgm:cxn modelId="{FA621960-A1D2-4A0C-B47C-1ED9DAE32EF7}" type="presParOf" srcId="{DE96C576-669D-4770-959A-F108EA29285D}" destId="{C72B1B94-92B5-457B-8C9A-109369D366E3}" srcOrd="0" destOrd="0" presId="urn:microsoft.com/office/officeart/2005/8/layout/hList6"/>
    <dgm:cxn modelId="{4F509E38-AB65-4E09-9604-8DE47A704F9C}" type="presParOf" srcId="{DE96C576-669D-4770-959A-F108EA29285D}" destId="{8828FEE5-4A12-4FBF-AE2C-1319D3A4DB45}" srcOrd="1" destOrd="0" presId="urn:microsoft.com/office/officeart/2005/8/layout/hList6"/>
    <dgm:cxn modelId="{7B544D4B-3A52-4FBE-B31A-E487FE6009AD}" type="presParOf" srcId="{DE96C576-669D-4770-959A-F108EA29285D}" destId="{BE3FE087-9866-4988-9C17-02AF05973100}" srcOrd="2" destOrd="0" presId="urn:microsoft.com/office/officeart/2005/8/layout/hList6"/>
    <dgm:cxn modelId="{D315902C-DD82-4EA6-8F01-758F261633D9}" type="presParOf" srcId="{DE96C576-669D-4770-959A-F108EA29285D}" destId="{36CAD5B8-B4A5-415B-B772-84E242190678}" srcOrd="3" destOrd="0" presId="urn:microsoft.com/office/officeart/2005/8/layout/hList6"/>
    <dgm:cxn modelId="{0E776E2E-7DDA-41B2-997E-E89E0C9FFF78}" type="presParOf" srcId="{DE96C576-669D-4770-959A-F108EA29285D}" destId="{42A072B2-DECC-468C-8C08-F8EF79CDD910}" srcOrd="4" destOrd="0" presId="urn:microsoft.com/office/officeart/2005/8/layout/hList6"/>
    <dgm:cxn modelId="{E7E77187-FE68-4E7B-A832-5EC105910321}" type="presParOf" srcId="{DE96C576-669D-4770-959A-F108EA29285D}" destId="{B6136931-40C5-4961-8177-8770E95F622C}" srcOrd="5" destOrd="0" presId="urn:microsoft.com/office/officeart/2005/8/layout/hList6"/>
    <dgm:cxn modelId="{CD747CDF-70B2-4C27-8E5D-27B2FEC1E7D7}" type="presParOf" srcId="{DE96C576-669D-4770-959A-F108EA29285D}" destId="{DCB5F94F-6881-4542-923B-B4181C174C77}" srcOrd="6" destOrd="0" presId="urn:microsoft.com/office/officeart/2005/8/layout/hList6"/>
    <dgm:cxn modelId="{83EEEB76-1A3A-4C75-9865-69F434C8FAA3}" type="presParOf" srcId="{DE96C576-669D-4770-959A-F108EA29285D}" destId="{616E9465-5100-4953-B4A2-1C8F5CC50BC0}" srcOrd="7" destOrd="0" presId="urn:microsoft.com/office/officeart/2005/8/layout/hList6"/>
    <dgm:cxn modelId="{2910B44D-7949-4BA6-A54E-0ED5117DF4C5}" type="presParOf" srcId="{DE96C576-669D-4770-959A-F108EA29285D}" destId="{F861889E-1700-4143-930B-797B6C18756B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Public Commissions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dirty="0"/>
            <a:t>Changes in policy, regulations and systems</a:t>
          </a:r>
          <a:endParaRPr lang="en-US" sz="2400" dirty="0"/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SPARK Social innovation</a:t>
          </a:r>
          <a:endParaRPr lang="en-GB" dirty="0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/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7BEFE7-BCBC-471E-9677-D63F34B815F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BE8B21-6125-4E17-9033-3675866A67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Knowledge dissemination</a:t>
          </a:r>
        </a:p>
      </dgm:t>
    </dgm:pt>
    <dgm:pt modelId="{CCFF4508-E4FA-4389-A670-14289B12549F}" type="parTrans" cxnId="{068420FB-3314-4BCA-8841-4FC4E593398D}">
      <dgm:prSet/>
      <dgm:spPr/>
      <dgm:t>
        <a:bodyPr/>
        <a:lstStyle/>
        <a:p>
          <a:endParaRPr lang="en-US"/>
        </a:p>
      </dgm:t>
    </dgm:pt>
    <dgm:pt modelId="{3DCB1B3C-86D3-454A-BFEF-FB884C987463}" type="sibTrans" cxnId="{068420FB-3314-4BCA-8841-4FC4E593398D}">
      <dgm:prSet/>
      <dgm:spPr/>
      <dgm:t>
        <a:bodyPr/>
        <a:lstStyle/>
        <a:p>
          <a:endParaRPr lang="en-US"/>
        </a:p>
      </dgm:t>
    </dgm:pt>
    <dgm:pt modelId="{C1B9729A-E4ED-4FC6-99F3-29C10B33BAD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dirty="0"/>
            <a:t>Participation in the Innovation Council</a:t>
          </a:r>
        </a:p>
      </dgm:t>
    </dgm:pt>
    <dgm:pt modelId="{D9655C8E-9D79-4EBD-A60F-BF2D7D6FB8FD}" type="parTrans" cxnId="{9110C9F8-1684-4FB1-8ABE-9B69986FB6E2}">
      <dgm:prSet/>
      <dgm:spPr/>
      <dgm:t>
        <a:bodyPr/>
        <a:lstStyle/>
        <a:p>
          <a:endParaRPr lang="en-US"/>
        </a:p>
      </dgm:t>
    </dgm:pt>
    <dgm:pt modelId="{F369C1E2-BE97-425A-9AFD-3052F8571266}" type="sibTrans" cxnId="{9110C9F8-1684-4FB1-8ABE-9B69986FB6E2}">
      <dgm:prSet/>
      <dgm:spPr/>
      <dgm:t>
        <a:bodyPr/>
        <a:lstStyle/>
        <a:p>
          <a:endParaRPr lang="en-US"/>
        </a:p>
      </dgm:t>
    </dgm:pt>
    <dgm:pt modelId="{3C182BE6-C637-489B-B96F-3865033B23C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ERC – Proof of concept</a:t>
          </a:r>
          <a:endParaRPr lang="en-GB"/>
        </a:p>
      </dgm:t>
    </dgm:pt>
    <dgm:pt modelId="{4B685D23-F047-47BF-B34F-6E2620C7F5DC}" type="parTrans" cxnId="{CEEC7D06-6AA5-4700-A32B-4AD9C2E75AC2}">
      <dgm:prSet/>
      <dgm:spPr/>
      <dgm:t>
        <a:bodyPr/>
        <a:lstStyle/>
        <a:p>
          <a:endParaRPr lang="en-GB"/>
        </a:p>
      </dgm:t>
    </dgm:pt>
    <dgm:pt modelId="{CA6B0F5C-02C8-4AF3-835B-0ED17C03C2F3}" type="sibTrans" cxnId="{CEEC7D06-6AA5-4700-A32B-4AD9C2E75AC2}">
      <dgm:prSet/>
      <dgm:spPr/>
      <dgm:t>
        <a:bodyPr/>
        <a:lstStyle/>
        <a:p>
          <a:endParaRPr lang="en-GB"/>
        </a:p>
      </dgm:t>
    </dgm:pt>
    <dgm:pt modelId="{4D4937FA-45D3-42D5-A079-42BBD07B8EA2}" type="pres">
      <dgm:prSet presAssocID="{997BEFE7-BCBC-471E-9677-D63F34B815F8}" presName="root" presStyleCnt="0">
        <dgm:presLayoutVars>
          <dgm:dir/>
          <dgm:resizeHandles val="exact"/>
        </dgm:presLayoutVars>
      </dgm:prSet>
      <dgm:spPr/>
    </dgm:pt>
    <dgm:pt modelId="{3A88E672-68C3-4DA2-8E51-3F1BAAE0723B}" type="pres">
      <dgm:prSet presAssocID="{85BE8B21-6125-4E17-9033-3675866A676B}" presName="compNode" presStyleCnt="0"/>
      <dgm:spPr/>
    </dgm:pt>
    <dgm:pt modelId="{DA6F1B20-124D-441B-B651-03CEDD6AB28C}" type="pres">
      <dgm:prSet presAssocID="{85BE8B21-6125-4E17-9033-3675866A676B}" presName="bgRect" presStyleLbl="bgShp" presStyleIdx="0" presStyleCnt="3" custLinFactNeighborX="64157" custLinFactNeighborY="-15754"/>
      <dgm:spPr/>
    </dgm:pt>
    <dgm:pt modelId="{54920005-1E09-4D83-AA1D-91D017223684}" type="pres">
      <dgm:prSet presAssocID="{85BE8B21-6125-4E17-9033-3675866A67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 with solid fill"/>
        </a:ext>
      </dgm:extLst>
    </dgm:pt>
    <dgm:pt modelId="{29DA33E3-C925-468A-8A6A-C3A61164F372}" type="pres">
      <dgm:prSet presAssocID="{85BE8B21-6125-4E17-9033-3675866A676B}" presName="spaceRect" presStyleCnt="0"/>
      <dgm:spPr/>
    </dgm:pt>
    <dgm:pt modelId="{822F83A4-A779-4B51-ABE0-6A5B21C01FA8}" type="pres">
      <dgm:prSet presAssocID="{85BE8B21-6125-4E17-9033-3675866A676B}" presName="parTx" presStyleLbl="revTx" presStyleIdx="0" presStyleCnt="3">
        <dgm:presLayoutVars>
          <dgm:chMax val="0"/>
          <dgm:chPref val="0"/>
        </dgm:presLayoutVars>
      </dgm:prSet>
      <dgm:spPr/>
    </dgm:pt>
    <dgm:pt modelId="{946EFD4D-E5F6-48B3-890E-3DB126F29367}" type="pres">
      <dgm:prSet presAssocID="{3DCB1B3C-86D3-454A-BFEF-FB884C987463}" presName="sibTrans" presStyleCnt="0"/>
      <dgm:spPr/>
    </dgm:pt>
    <dgm:pt modelId="{87F79242-524F-4D7F-8904-43A7196BB95B}" type="pres">
      <dgm:prSet presAssocID="{C1B9729A-E4ED-4FC6-99F3-29C10B33BAD3}" presName="compNode" presStyleCnt="0"/>
      <dgm:spPr/>
    </dgm:pt>
    <dgm:pt modelId="{BCC659DC-69F4-44DD-A811-BEE7613A15DB}" type="pres">
      <dgm:prSet presAssocID="{C1B9729A-E4ED-4FC6-99F3-29C10B33BAD3}" presName="bgRect" presStyleLbl="bgShp" presStyleIdx="1" presStyleCnt="3"/>
      <dgm:spPr/>
    </dgm:pt>
    <dgm:pt modelId="{1131D414-E908-4108-89D8-E7E8411FDD63}" type="pres">
      <dgm:prSet presAssocID="{C1B9729A-E4ED-4FC6-99F3-29C10B33BAD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77FF7517-7024-41E8-B277-251EBCCDB45F}" type="pres">
      <dgm:prSet presAssocID="{C1B9729A-E4ED-4FC6-99F3-29C10B33BAD3}" presName="spaceRect" presStyleCnt="0"/>
      <dgm:spPr/>
    </dgm:pt>
    <dgm:pt modelId="{A0651C07-9D78-4E18-A349-1D8275657351}" type="pres">
      <dgm:prSet presAssocID="{C1B9729A-E4ED-4FC6-99F3-29C10B33BAD3}" presName="parTx" presStyleLbl="revTx" presStyleIdx="1" presStyleCnt="3">
        <dgm:presLayoutVars>
          <dgm:chMax val="0"/>
          <dgm:chPref val="0"/>
        </dgm:presLayoutVars>
      </dgm:prSet>
      <dgm:spPr/>
    </dgm:pt>
    <dgm:pt modelId="{9210648D-106F-4870-B6F1-415B11D2A154}" type="pres">
      <dgm:prSet presAssocID="{F369C1E2-BE97-425A-9AFD-3052F8571266}" presName="sibTrans" presStyleCnt="0"/>
      <dgm:spPr/>
    </dgm:pt>
    <dgm:pt modelId="{1614BDC3-1820-4B39-904D-DE99AF51BD8B}" type="pres">
      <dgm:prSet presAssocID="{3C182BE6-C637-489B-B96F-3865033B23CD}" presName="compNode" presStyleCnt="0"/>
      <dgm:spPr/>
    </dgm:pt>
    <dgm:pt modelId="{931D844E-0CFA-4CB8-8B28-D320E6A8DF80}" type="pres">
      <dgm:prSet presAssocID="{3C182BE6-C637-489B-B96F-3865033B23CD}" presName="bgRect" presStyleLbl="bgShp" presStyleIdx="2" presStyleCnt="3"/>
      <dgm:spPr>
        <a:solidFill>
          <a:srgbClr val="E6ECFF"/>
        </a:solidFill>
      </dgm:spPr>
    </dgm:pt>
    <dgm:pt modelId="{99D32039-392A-4874-80BA-1722870FB1CB}" type="pres">
      <dgm:prSet presAssocID="{3C182BE6-C637-489B-B96F-3865033B23C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3569ADFE-E9B6-44C6-A593-B53C8B2EC18C}" type="pres">
      <dgm:prSet presAssocID="{3C182BE6-C637-489B-B96F-3865033B23CD}" presName="spaceRect" presStyleCnt="0"/>
      <dgm:spPr/>
    </dgm:pt>
    <dgm:pt modelId="{B5471EA2-0667-425A-A629-0DCFC1EF641D}" type="pres">
      <dgm:prSet presAssocID="{3C182BE6-C637-489B-B96F-3865033B23C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EEC7D06-6AA5-4700-A32B-4AD9C2E75AC2}" srcId="{997BEFE7-BCBC-471E-9677-D63F34B815F8}" destId="{3C182BE6-C637-489B-B96F-3865033B23CD}" srcOrd="2" destOrd="0" parTransId="{4B685D23-F047-47BF-B34F-6E2620C7F5DC}" sibTransId="{CA6B0F5C-02C8-4AF3-835B-0ED17C03C2F3}"/>
    <dgm:cxn modelId="{B7750142-E6AE-498D-A50C-204E282A1D0E}" type="presOf" srcId="{85BE8B21-6125-4E17-9033-3675866A676B}" destId="{822F83A4-A779-4B51-ABE0-6A5B21C01FA8}" srcOrd="0" destOrd="0" presId="urn:microsoft.com/office/officeart/2018/2/layout/IconVerticalSolidList"/>
    <dgm:cxn modelId="{C7ED599A-399B-4167-B3DB-ED16409F400D}" type="presOf" srcId="{3C182BE6-C637-489B-B96F-3865033B23CD}" destId="{B5471EA2-0667-425A-A629-0DCFC1EF641D}" srcOrd="0" destOrd="0" presId="urn:microsoft.com/office/officeart/2018/2/layout/IconVerticalSolidList"/>
    <dgm:cxn modelId="{0F3338AE-A8D7-4D61-8D31-22F385A77D0A}" type="presOf" srcId="{C1B9729A-E4ED-4FC6-99F3-29C10B33BAD3}" destId="{A0651C07-9D78-4E18-A349-1D8275657351}" srcOrd="0" destOrd="0" presId="urn:microsoft.com/office/officeart/2018/2/layout/IconVerticalSolidList"/>
    <dgm:cxn modelId="{918902DC-3901-450C-8DD6-953AA0233F17}" type="presOf" srcId="{997BEFE7-BCBC-471E-9677-D63F34B815F8}" destId="{4D4937FA-45D3-42D5-A079-42BBD07B8EA2}" srcOrd="0" destOrd="0" presId="urn:microsoft.com/office/officeart/2018/2/layout/IconVerticalSolidList"/>
    <dgm:cxn modelId="{9110C9F8-1684-4FB1-8ABE-9B69986FB6E2}" srcId="{997BEFE7-BCBC-471E-9677-D63F34B815F8}" destId="{C1B9729A-E4ED-4FC6-99F3-29C10B33BAD3}" srcOrd="1" destOrd="0" parTransId="{D9655C8E-9D79-4EBD-A60F-BF2D7D6FB8FD}" sibTransId="{F369C1E2-BE97-425A-9AFD-3052F8571266}"/>
    <dgm:cxn modelId="{068420FB-3314-4BCA-8841-4FC4E593398D}" srcId="{997BEFE7-BCBC-471E-9677-D63F34B815F8}" destId="{85BE8B21-6125-4E17-9033-3675866A676B}" srcOrd="0" destOrd="0" parTransId="{CCFF4508-E4FA-4389-A670-14289B12549F}" sibTransId="{3DCB1B3C-86D3-454A-BFEF-FB884C987463}"/>
    <dgm:cxn modelId="{675A050D-251A-49AC-8AB9-862553142B15}" type="presParOf" srcId="{4D4937FA-45D3-42D5-A079-42BBD07B8EA2}" destId="{3A88E672-68C3-4DA2-8E51-3F1BAAE0723B}" srcOrd="0" destOrd="0" presId="urn:microsoft.com/office/officeart/2018/2/layout/IconVerticalSolidList"/>
    <dgm:cxn modelId="{82424523-50E5-4DCB-9535-3A767C76EF44}" type="presParOf" srcId="{3A88E672-68C3-4DA2-8E51-3F1BAAE0723B}" destId="{DA6F1B20-124D-441B-B651-03CEDD6AB28C}" srcOrd="0" destOrd="0" presId="urn:microsoft.com/office/officeart/2018/2/layout/IconVerticalSolidList"/>
    <dgm:cxn modelId="{38F33AD4-D94D-4AB9-887D-5775D9CFA2D3}" type="presParOf" srcId="{3A88E672-68C3-4DA2-8E51-3F1BAAE0723B}" destId="{54920005-1E09-4D83-AA1D-91D017223684}" srcOrd="1" destOrd="0" presId="urn:microsoft.com/office/officeart/2018/2/layout/IconVerticalSolidList"/>
    <dgm:cxn modelId="{54762B1D-32BD-4456-9DFF-3EC4DD1C7FE0}" type="presParOf" srcId="{3A88E672-68C3-4DA2-8E51-3F1BAAE0723B}" destId="{29DA33E3-C925-468A-8A6A-C3A61164F372}" srcOrd="2" destOrd="0" presId="urn:microsoft.com/office/officeart/2018/2/layout/IconVerticalSolidList"/>
    <dgm:cxn modelId="{D4DA430B-EB1C-4E1C-8F04-1A9653E169FB}" type="presParOf" srcId="{3A88E672-68C3-4DA2-8E51-3F1BAAE0723B}" destId="{822F83A4-A779-4B51-ABE0-6A5B21C01FA8}" srcOrd="3" destOrd="0" presId="urn:microsoft.com/office/officeart/2018/2/layout/IconVerticalSolidList"/>
    <dgm:cxn modelId="{7A762135-6944-47F2-8573-BB862C7C08BE}" type="presParOf" srcId="{4D4937FA-45D3-42D5-A079-42BBD07B8EA2}" destId="{946EFD4D-E5F6-48B3-890E-3DB126F29367}" srcOrd="1" destOrd="0" presId="urn:microsoft.com/office/officeart/2018/2/layout/IconVerticalSolidList"/>
    <dgm:cxn modelId="{F4C0E792-DDA3-44FD-BD5A-40549B7E4BA3}" type="presParOf" srcId="{4D4937FA-45D3-42D5-A079-42BBD07B8EA2}" destId="{87F79242-524F-4D7F-8904-43A7196BB95B}" srcOrd="2" destOrd="0" presId="urn:microsoft.com/office/officeart/2018/2/layout/IconVerticalSolidList"/>
    <dgm:cxn modelId="{52B566B0-5CA1-4606-B6F3-3F19B36C1F2C}" type="presParOf" srcId="{87F79242-524F-4D7F-8904-43A7196BB95B}" destId="{BCC659DC-69F4-44DD-A811-BEE7613A15DB}" srcOrd="0" destOrd="0" presId="urn:microsoft.com/office/officeart/2018/2/layout/IconVerticalSolidList"/>
    <dgm:cxn modelId="{41EB8C2F-5971-44FF-8CD1-9FA5A7A834D4}" type="presParOf" srcId="{87F79242-524F-4D7F-8904-43A7196BB95B}" destId="{1131D414-E908-4108-89D8-E7E8411FDD63}" srcOrd="1" destOrd="0" presId="urn:microsoft.com/office/officeart/2018/2/layout/IconVerticalSolidList"/>
    <dgm:cxn modelId="{2CEBEAFE-F215-4091-94C7-67365F5DCF32}" type="presParOf" srcId="{87F79242-524F-4D7F-8904-43A7196BB95B}" destId="{77FF7517-7024-41E8-B277-251EBCCDB45F}" srcOrd="2" destOrd="0" presId="urn:microsoft.com/office/officeart/2018/2/layout/IconVerticalSolidList"/>
    <dgm:cxn modelId="{16D5700E-AE2A-4D99-A037-DCC242AD4B23}" type="presParOf" srcId="{87F79242-524F-4D7F-8904-43A7196BB95B}" destId="{A0651C07-9D78-4E18-A349-1D8275657351}" srcOrd="3" destOrd="0" presId="urn:microsoft.com/office/officeart/2018/2/layout/IconVerticalSolidList"/>
    <dgm:cxn modelId="{574EDD98-7B39-4474-B6EA-06D8C2AC6359}" type="presParOf" srcId="{4D4937FA-45D3-42D5-A079-42BBD07B8EA2}" destId="{9210648D-106F-4870-B6F1-415B11D2A154}" srcOrd="3" destOrd="0" presId="urn:microsoft.com/office/officeart/2018/2/layout/IconVerticalSolidList"/>
    <dgm:cxn modelId="{0B590844-D944-496C-9E87-208C29153F5F}" type="presParOf" srcId="{4D4937FA-45D3-42D5-A079-42BBD07B8EA2}" destId="{1614BDC3-1820-4B39-904D-DE99AF51BD8B}" srcOrd="4" destOrd="0" presId="urn:microsoft.com/office/officeart/2018/2/layout/IconVerticalSolidList"/>
    <dgm:cxn modelId="{E9D5C0A4-A7ED-4AF8-B52D-33D959EF1DC2}" type="presParOf" srcId="{1614BDC3-1820-4B39-904D-DE99AF51BD8B}" destId="{931D844E-0CFA-4CB8-8B28-D320E6A8DF80}" srcOrd="0" destOrd="0" presId="urn:microsoft.com/office/officeart/2018/2/layout/IconVerticalSolidList"/>
    <dgm:cxn modelId="{262D0A8E-EAB9-40CC-9309-00B6F2C9E573}" type="presParOf" srcId="{1614BDC3-1820-4B39-904D-DE99AF51BD8B}" destId="{99D32039-392A-4874-80BA-1722870FB1CB}" srcOrd="1" destOrd="0" presId="urn:microsoft.com/office/officeart/2018/2/layout/IconVerticalSolidList"/>
    <dgm:cxn modelId="{2AD31A0C-B8BE-4050-9DD7-93DF42221212}" type="presParOf" srcId="{1614BDC3-1820-4B39-904D-DE99AF51BD8B}" destId="{3569ADFE-E9B6-44C6-A593-B53C8B2EC18C}" srcOrd="2" destOrd="0" presId="urn:microsoft.com/office/officeart/2018/2/layout/IconVerticalSolidList"/>
    <dgm:cxn modelId="{3A23B9A2-F871-4818-BD7A-0214D3AC8E7A}" type="presParOf" srcId="{1614BDC3-1820-4B39-904D-DE99AF51BD8B}" destId="{B5471EA2-0667-425A-A629-0DCFC1EF641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B1B94-92B5-457B-8C9A-109369D366E3}">
      <dsp:nvSpPr>
        <dsp:cNvPr id="0" name=""/>
        <dsp:cNvSpPr/>
      </dsp:nvSpPr>
      <dsp:spPr>
        <a:xfrm rot="16200000">
          <a:off x="-557309" y="561331"/>
          <a:ext cx="2533981" cy="1411318"/>
        </a:xfrm>
        <a:prstGeom prst="flowChartManualOperation">
          <a:avLst/>
        </a:prstGeom>
        <a:solidFill>
          <a:srgbClr val="ED7D31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Internship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work life experience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resources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022" y="506796"/>
        <a:ext cx="1411318" cy="1520389"/>
      </dsp:txXfrm>
    </dsp:sp>
    <dsp:sp modelId="{BE3FE087-9866-4988-9C17-02AF05973100}">
      <dsp:nvSpPr>
        <dsp:cNvPr id="0" name=""/>
        <dsp:cNvSpPr/>
      </dsp:nvSpPr>
      <dsp:spPr>
        <a:xfrm rot="16200000">
          <a:off x="959857" y="561331"/>
          <a:ext cx="2533981" cy="1411318"/>
        </a:xfrm>
        <a:prstGeom prst="flowChartManualOperation">
          <a:avLst/>
        </a:prstGeom>
        <a:solidFill>
          <a:srgbClr val="ED7D31">
            <a:hueOff val="-363841"/>
            <a:satOff val="-20982"/>
            <a:lumOff val="215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Active </a:t>
          </a:r>
          <a:b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learning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learn to learn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relevance to </a:t>
          </a:r>
          <a:b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working life</a:t>
          </a:r>
        </a:p>
      </dsp:txBody>
      <dsp:txXfrm rot="5400000">
        <a:off x="1521188" y="506796"/>
        <a:ext cx="1411318" cy="1520389"/>
      </dsp:txXfrm>
    </dsp:sp>
    <dsp:sp modelId="{42A072B2-DECC-468C-8C08-F8EF79CDD910}">
      <dsp:nvSpPr>
        <dsp:cNvPr id="0" name=""/>
        <dsp:cNvSpPr/>
      </dsp:nvSpPr>
      <dsp:spPr>
        <a:xfrm rot="16200000">
          <a:off x="2477024" y="561331"/>
          <a:ext cx="2533981" cy="1411318"/>
        </a:xfrm>
        <a:prstGeom prst="flowChartManualOperation">
          <a:avLst/>
        </a:prstGeom>
        <a:solidFill>
          <a:srgbClr val="ED7D31">
            <a:hueOff val="-727682"/>
            <a:satOff val="-41964"/>
            <a:lumOff val="431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Career  competence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Knowledge of and  communicate own competencies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tranisssion from studies to work</a:t>
          </a:r>
        </a:p>
      </dsp:txBody>
      <dsp:txXfrm rot="5400000">
        <a:off x="3038355" y="506796"/>
        <a:ext cx="1411318" cy="1520389"/>
      </dsp:txXfrm>
    </dsp:sp>
    <dsp:sp modelId="{DCB5F94F-6881-4542-923B-B4181C174C77}">
      <dsp:nvSpPr>
        <dsp:cNvPr id="0" name=""/>
        <dsp:cNvSpPr/>
      </dsp:nvSpPr>
      <dsp:spPr>
        <a:xfrm rot="16200000">
          <a:off x="3994191" y="561331"/>
          <a:ext cx="2533981" cy="1411318"/>
        </a:xfrm>
        <a:prstGeom prst="flowChartManualOperation">
          <a:avLst/>
        </a:prstGeom>
        <a:solidFill>
          <a:srgbClr val="ED7D31">
            <a:hueOff val="-1091522"/>
            <a:satOff val="-62946"/>
            <a:lumOff val="647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Alumni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ambassadors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job profiles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network</a:t>
          </a:r>
        </a:p>
      </dsp:txBody>
      <dsp:txXfrm rot="5400000">
        <a:off x="4555522" y="506796"/>
        <a:ext cx="1411318" cy="1520389"/>
      </dsp:txXfrm>
    </dsp:sp>
    <dsp:sp modelId="{F861889E-1700-4143-930B-797B6C18756B}">
      <dsp:nvSpPr>
        <dsp:cNvPr id="0" name=""/>
        <dsp:cNvSpPr/>
      </dsp:nvSpPr>
      <dsp:spPr>
        <a:xfrm rot="16200000">
          <a:off x="5511358" y="561331"/>
          <a:ext cx="2533981" cy="1411318"/>
        </a:xfrm>
        <a:prstGeom prst="flowChartManualOperation">
          <a:avLst/>
        </a:prstGeom>
        <a:solidFill>
          <a:srgbClr val="ED7D31">
            <a:hueOff val="-1455363"/>
            <a:satOff val="-83928"/>
            <a:lumOff val="862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0" rIns="63004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Society </a:t>
          </a:r>
          <a:b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working life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relevans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point of contact </a:t>
          </a:r>
          <a:b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and frequency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- nettverk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5400000">
        <a:off x="6072689" y="506796"/>
        <a:ext cx="1411318" cy="15203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414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Public Commissions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Changes in policy, regulations and systems</a:t>
          </a:r>
          <a:endParaRPr lang="en-US" sz="2400" kern="1200" dirty="0"/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SPARK Social innovation</a:t>
          </a:r>
          <a:endParaRPr lang="en-GB" sz="2500" kern="1200" dirty="0"/>
        </a:p>
      </dsp:txBody>
      <dsp:txXfrm>
        <a:off x="1120343" y="2425400"/>
        <a:ext cx="4368869" cy="969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6F1B20-124D-441B-B651-03CEDD6AB28C}">
      <dsp:nvSpPr>
        <dsp:cNvPr id="0" name=""/>
        <dsp:cNvSpPr/>
      </dsp:nvSpPr>
      <dsp:spPr>
        <a:xfrm>
          <a:off x="0" y="0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20005-1E09-4D83-AA1D-91D017223684}">
      <dsp:nvSpPr>
        <dsp:cNvPr id="0" name=""/>
        <dsp:cNvSpPr/>
      </dsp:nvSpPr>
      <dsp:spPr>
        <a:xfrm>
          <a:off x="293423" y="218663"/>
          <a:ext cx="533497" cy="533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F83A4-A779-4B51-ABE0-6A5B21C01FA8}">
      <dsp:nvSpPr>
        <dsp:cNvPr id="0" name=""/>
        <dsp:cNvSpPr/>
      </dsp:nvSpPr>
      <dsp:spPr>
        <a:xfrm>
          <a:off x="1120343" y="414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Knowledge dissemination</a:t>
          </a:r>
        </a:p>
      </dsp:txBody>
      <dsp:txXfrm>
        <a:off x="1120343" y="414"/>
        <a:ext cx="4368869" cy="969994"/>
      </dsp:txXfrm>
    </dsp:sp>
    <dsp:sp modelId="{BCC659DC-69F4-44DD-A811-BEE7613A15DB}">
      <dsp:nvSpPr>
        <dsp:cNvPr id="0" name=""/>
        <dsp:cNvSpPr/>
      </dsp:nvSpPr>
      <dsp:spPr>
        <a:xfrm>
          <a:off x="0" y="1212907"/>
          <a:ext cx="5489212" cy="9699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1D414-E908-4108-89D8-E7E8411FDD63}">
      <dsp:nvSpPr>
        <dsp:cNvPr id="0" name=""/>
        <dsp:cNvSpPr/>
      </dsp:nvSpPr>
      <dsp:spPr>
        <a:xfrm>
          <a:off x="293423" y="1431156"/>
          <a:ext cx="533497" cy="5334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51C07-9D78-4E18-A349-1D8275657351}">
      <dsp:nvSpPr>
        <dsp:cNvPr id="0" name=""/>
        <dsp:cNvSpPr/>
      </dsp:nvSpPr>
      <dsp:spPr>
        <a:xfrm>
          <a:off x="1120343" y="1212907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Participation in the Innovation Council</a:t>
          </a:r>
        </a:p>
      </dsp:txBody>
      <dsp:txXfrm>
        <a:off x="1120343" y="1212907"/>
        <a:ext cx="4368869" cy="969994"/>
      </dsp:txXfrm>
    </dsp:sp>
    <dsp:sp modelId="{931D844E-0CFA-4CB8-8B28-D320E6A8DF80}">
      <dsp:nvSpPr>
        <dsp:cNvPr id="0" name=""/>
        <dsp:cNvSpPr/>
      </dsp:nvSpPr>
      <dsp:spPr>
        <a:xfrm>
          <a:off x="0" y="2425400"/>
          <a:ext cx="5489212" cy="969994"/>
        </a:xfrm>
        <a:prstGeom prst="roundRect">
          <a:avLst>
            <a:gd name="adj" fmla="val 10000"/>
          </a:avLst>
        </a:prstGeom>
        <a:solidFill>
          <a:srgbClr val="E6EC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32039-392A-4874-80BA-1722870FB1CB}">
      <dsp:nvSpPr>
        <dsp:cNvPr id="0" name=""/>
        <dsp:cNvSpPr/>
      </dsp:nvSpPr>
      <dsp:spPr>
        <a:xfrm>
          <a:off x="293423" y="2643649"/>
          <a:ext cx="533497" cy="5334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471EA2-0667-425A-A629-0DCFC1EF641D}">
      <dsp:nvSpPr>
        <dsp:cNvPr id="0" name=""/>
        <dsp:cNvSpPr/>
      </dsp:nvSpPr>
      <dsp:spPr>
        <a:xfrm>
          <a:off x="1120343" y="2425400"/>
          <a:ext cx="4368869" cy="96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658" tIns="102658" rIns="102658" bIns="10265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ERC – Proof of concept</a:t>
          </a:r>
          <a:endParaRPr lang="en-GB" sz="2500" kern="1200"/>
        </a:p>
      </dsp:txBody>
      <dsp:txXfrm>
        <a:off x="1120343" y="2425400"/>
        <a:ext cx="4368869" cy="96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CBB1AE-B262-4787-8C52-A05D0CE604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FD16A-3B73-4A4E-801F-F604E6F8D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DD0C3-4885-4BAA-9AA1-C9918694A4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4A009-C602-41F4-8272-F25F5B05B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1F8B-E38A-4262-93D6-EEE8CE2CF8C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2985F-36CD-4D87-8C89-674A558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9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-guild.eu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med i totalt 30 fremragende sentre: Sentre for fremragende forskning, sentre for fremragende utdanning, sentre for fremragende forskningsdrevet innovasjon, forskningssentre for miljøvennlig energi.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UiO er prosjekteier/vertsinstitusjon for 16 fremragende sentre.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50 aktive ERC-prosjekter per </a:t>
            </a:r>
            <a:r>
              <a:rPr lang="nb-NO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31.12.2022. Totalt har UiO fått tildelt 92 ERC-prosjekter.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800">
                <a:effectLst/>
                <a:latin typeface="Calibri" panose="020F0502020204030204" pitchFamily="34" charset="0"/>
              </a:rPr>
              <a:t>Nobelprisvinnere: </a:t>
            </a:r>
            <a:r>
              <a:rPr lang="nb-NO"/>
              <a:t>https://www.uio.no/om/tall-og-fakta/nobelpriser/</a:t>
            </a:r>
            <a:endParaRPr lang="nb-NO" sz="1800">
              <a:effectLst/>
              <a:latin typeface="Calibri" panose="020F0502020204030204" pitchFamily="34" charset="0"/>
            </a:endParaRP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6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6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7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7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Bilder fra </a:t>
            </a:r>
            <a:r>
              <a:rPr lang="nb-NO" err="1"/>
              <a:t>unsplash</a:t>
            </a:r>
            <a:r>
              <a:rPr lang="nb-NO"/>
              <a:t> og </a:t>
            </a:r>
            <a:r>
              <a:rPr lang="nb-NO" err="1"/>
              <a:t>uio</a:t>
            </a:r>
            <a:r>
              <a:rPr lang="nb-NO"/>
              <a:t> bildearkiv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421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23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unsplash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34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Målet er å etablere et inkluderende, forskningsintensivt og tverrfaglig europeisk universitet.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Samarbeid på tvers av institusjoner, mellom ansatte, mellom studenter, og mellom studenter og ansatte.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Etablering av forskningsprosjekter og nye studietilbud.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Medlemmer: Universitetet i Oslo, Aarhus Universitet, </a:t>
            </a:r>
            <a:r>
              <a:rPr lang="de-DE" noProof="0"/>
              <a:t>Humboldt-Universität zu Berlin</a:t>
            </a:r>
            <a:r>
              <a:rPr lang="nb-NO"/>
              <a:t>, </a:t>
            </a:r>
            <a:r>
              <a:rPr lang="en-GB" noProof="0"/>
              <a:t>King’s College London</a:t>
            </a:r>
            <a:r>
              <a:rPr lang="nb-NO"/>
              <a:t>, </a:t>
            </a:r>
            <a:r>
              <a:rPr lang="sr-Cyrl-RS" noProof="0"/>
              <a:t>Univerzitet u Beogradu</a:t>
            </a:r>
            <a:r>
              <a:rPr lang="nb-NO"/>
              <a:t>, </a:t>
            </a:r>
            <a:r>
              <a:rPr lang="fr-FR" noProof="0"/>
              <a:t>Université catholique de Louvain, Université Paris Cité</a:t>
            </a:r>
            <a:r>
              <a:rPr lang="nb-NO"/>
              <a:t>, </a:t>
            </a:r>
            <a:r>
              <a:rPr lang="it-IT" noProof="0"/>
              <a:t>Università di Pisa</a:t>
            </a:r>
            <a:r>
              <a:rPr lang="nb-NO"/>
              <a:t>, </a:t>
            </a:r>
            <a:r>
              <a:rPr lang="de-AT" noProof="0"/>
              <a:t>Universität Wien</a:t>
            </a:r>
            <a:r>
              <a:rPr lang="nb-NO"/>
              <a:t>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2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7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3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For UiO er påvirkning på den europeiske arenaen viktig, gitt norske universiteters avhengighet av innretningen på EUs politikk, programmer og utlysninger, i tillegg til at forsknings- og utdanningspolitikken som utformes i Brussel i stor grad påvirker nasjonal politikk og nasjonale virkemidler. </a:t>
            </a:r>
            <a:endParaRPr lang="nb-NO" noProof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noProof="0"/>
              <a:t>Om The Guild-samarbeidet: https://www.uio.no/om/internasjonalt/the-guild/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1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59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5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2985F-36CD-4D87-8C89-674A558E8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38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7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uio</a:t>
            </a:r>
            <a:r>
              <a:rPr lang="en-US" b="0" i="0" u="none" strike="noStrike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r>
              <a:rPr lang="en-US" b="0" i="0" u="none" strike="noStrike" err="1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bildearkiv</a:t>
            </a:r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4830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UiOs historie: https://www.uio.no/om/tall-og-fakta/historie/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3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nb-NO"/>
              <a:t>Seks disiplinære og fire tverrfaglige programmer.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1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32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u="none" strike="noStrike">
              <a:solidFill>
                <a:srgbClr val="1A0DAB"/>
              </a:solidFill>
              <a:effectLst/>
              <a:latin typeface="arial" panose="020B0604020202020204" pitchFamily="34" charset="0"/>
              <a:hlinkClick r:id="rId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2985F-36CD-4D87-8C89-674A558E80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3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.png"/><Relationship Id="rId4" Type="http://schemas.openxmlformats.org/officeDocument/2006/relationships/image" Target="../media/image7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.png"/><Relationship Id="rId7" Type="http://schemas.openxmlformats.org/officeDocument/2006/relationships/image" Target="../media/image22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svg"/><Relationship Id="rId5" Type="http://schemas.openxmlformats.org/officeDocument/2006/relationships/image" Target="../media/image83.png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7.svg"/><Relationship Id="rId4" Type="http://schemas.openxmlformats.org/officeDocument/2006/relationships/image" Target="../media/image61.png"/><Relationship Id="rId9" Type="http://schemas.openxmlformats.org/officeDocument/2006/relationships/image" Target="../media/image23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5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6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0.png"/><Relationship Id="rId7" Type="http://schemas.openxmlformats.org/officeDocument/2006/relationships/image" Target="../media/image6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svg"/><Relationship Id="rId5" Type="http://schemas.openxmlformats.org/officeDocument/2006/relationships/image" Target="../media/image103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4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3.png"/><Relationship Id="rId5" Type="http://schemas.openxmlformats.org/officeDocument/2006/relationships/image" Target="../media/image7.svg"/><Relationship Id="rId4" Type="http://schemas.openxmlformats.org/officeDocument/2006/relationships/image" Target="../media/image61.png"/><Relationship Id="rId9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23.svg"/><Relationship Id="rId9" Type="http://schemas.openxmlformats.org/officeDocument/2006/relationships/image" Target="../media/image8.png"/></Relationships>
</file>

<file path=ppt/slideLayouts/_rels/slideLayout5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1.png"/><Relationship Id="rId5" Type="http://schemas.openxmlformats.org/officeDocument/2006/relationships/image" Target="../media/image11.svg"/><Relationship Id="rId4" Type="http://schemas.openxmlformats.org/officeDocument/2006/relationships/image" Target="../media/image103.png"/><Relationship Id="rId9" Type="http://schemas.openxmlformats.org/officeDocument/2006/relationships/image" Target="../media/image9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3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svg"/><Relationship Id="rId7" Type="http://schemas.openxmlformats.org/officeDocument/2006/relationships/image" Target="../media/image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4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6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sv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0.xml"/><Relationship Id="rId6" Type="http://schemas.openxmlformats.org/officeDocument/2006/relationships/image" Target="../media/image24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40.xml"/><Relationship Id="rId6" Type="http://schemas.openxmlformats.org/officeDocument/2006/relationships/image" Target="../media/image25.svg"/><Relationship Id="rId5" Type="http://schemas.openxmlformats.org/officeDocument/2006/relationships/image" Target="../media/image240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0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2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7" name="Text Placeholder 10" descr="Logo university of oslo">
            <a:extLst>
              <a:ext uri="{FF2B5EF4-FFF2-40B4-BE49-F238E27FC236}">
                <a16:creationId xmlns:a16="http://schemas.microsoft.com/office/drawing/2014/main" id="{D507B65A-1446-438E-8EA0-9FE60E124E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3621EE98-3D9F-48D9-A72D-25CA5E335EFE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88B6312-D749-4A49-87B5-7BB5E4DE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1A70A77-97DE-4AAA-9196-3611C85DF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288C350-F124-4154-A973-DDEFBC6E46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149F7A2-35A5-48A0-ADD9-71827D046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7A7B3C-D68C-4449-B852-7B677FBDD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9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342FF409-8859-47BD-AEF8-65723D4F034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42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4" name="addin_colorlist" hidden="1">
            <a:extLst>
              <a:ext uri="{FF2B5EF4-FFF2-40B4-BE49-F238E27FC236}">
                <a16:creationId xmlns:a16="http://schemas.microsoft.com/office/drawing/2014/main" id="{A71FA25B-B97C-4FCD-B086-2318080EAA0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department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723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8A1E855-477D-41E9-B0F8-7881ED26F5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06400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Point A</a:t>
            </a:r>
          </a:p>
          <a:p>
            <a:pPr lvl="0"/>
            <a:r>
              <a:rPr lang="nb-NO" dirty="0"/>
              <a:t>Point B</a:t>
            </a:r>
          </a:p>
          <a:p>
            <a:pPr lvl="0"/>
            <a:r>
              <a:rPr lang="nb-NO" dirty="0"/>
              <a:t>Point C</a:t>
            </a:r>
          </a:p>
          <a:p>
            <a:pPr lvl="0"/>
            <a:r>
              <a:rPr lang="nb-NO" dirty="0"/>
              <a:t>Point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69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7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6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695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5" y="4173200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3" y="416805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Point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7C183-1D0F-4BA0-AFD5-92D8F4D092D5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AB937A8A-0440-4FE6-AE50-0E37CD6CCD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38D53-9E40-4496-B5C8-0E242B7FF25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EC9E07-E46C-4C5E-8165-4D6A786011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61247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 err="1"/>
              <a:t>Click</a:t>
            </a:r>
            <a:r>
              <a:rPr lang="nb-NO" dirty="0"/>
              <a:t> </a:t>
            </a:r>
            <a:r>
              <a:rPr lang="nb-NO" dirty="0" err="1"/>
              <a:t>insert</a:t>
            </a:r>
            <a:r>
              <a:rPr lang="nb-NO" dirty="0"/>
              <a:t> – Picture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device</a:t>
            </a:r>
            <a:r>
              <a:rPr lang="nb-NO" dirty="0"/>
              <a:t>– to </a:t>
            </a:r>
            <a:r>
              <a:rPr lang="nb-NO" dirty="0" err="1"/>
              <a:t>add</a:t>
            </a:r>
            <a:r>
              <a:rPr lang="nb-NO" dirty="0"/>
              <a:t> or </a:t>
            </a:r>
            <a:r>
              <a:rPr lang="nb-NO" dirty="0" err="1"/>
              <a:t>change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picture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 Placeholder 2" descr="Logo university of oslo">
            <a:extLst>
              <a:ext uri="{FF2B5EF4-FFF2-40B4-BE49-F238E27FC236}">
                <a16:creationId xmlns:a16="http://schemas.microsoft.com/office/drawing/2014/main" id="{8BA44D8A-54F0-40B1-96F3-44DF956CC7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 err="1"/>
              <a:t>Quote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2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box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47832A-C200-4F7E-AF3E-D40604841FC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FA56-4D7C-4979-BB98-B74CBD5F52E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B7FE76BD-1D32-4FE8-AC91-B195070748A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577BCF49-E370-4191-A9D3-5E55520BEC0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64D7346C-42A8-4BF6-BD31-3EF03D696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1664CE25-C511-4C72-86B2-CD04C60CDC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3" name="addin_image" hidden="1">
            <a:extLst>
              <a:ext uri="{FF2B5EF4-FFF2-40B4-BE49-F238E27FC236}">
                <a16:creationId xmlns:a16="http://schemas.microsoft.com/office/drawing/2014/main" id="{1FDD2AD4-3CBB-4718-8708-A4ABD22FEE4F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4" name="addin_grouplist" hidden="1">
            <a:extLst>
              <a:ext uri="{FF2B5EF4-FFF2-40B4-BE49-F238E27FC236}">
                <a16:creationId xmlns:a16="http://schemas.microsoft.com/office/drawing/2014/main" id="{89CA383D-0F6C-4656-8C17-CCCA7960CDC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5" name="addin_logo" hidden="1">
            <a:extLst>
              <a:ext uri="{FF2B5EF4-FFF2-40B4-BE49-F238E27FC236}">
                <a16:creationId xmlns:a16="http://schemas.microsoft.com/office/drawing/2014/main" id="{574B200B-554A-44F6-A5CF-7E5E17C8547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E9F05AAF-95F2-4DEB-9E39-9C52A1AA2ECD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background" hidden="1">
            <a:extLst>
              <a:ext uri="{FF2B5EF4-FFF2-40B4-BE49-F238E27FC236}">
                <a16:creationId xmlns:a16="http://schemas.microsoft.com/office/drawing/2014/main" id="{A0564F8C-C50F-400D-BD2B-ED1C4763FC27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C6402-B72B-43A7-AB55-858B3D9C7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D099F6-7C77-4DBE-8B36-12B42A9CBF9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884A91-9223-4B5D-BCF2-07CADE2A90D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11471910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3450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4930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boxes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B79B2-2B36-4C4F-8B4A-5CE97327C93B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1AEDF-947D-4C51-A230-4B0365289C62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C2CE6A29-6246-4580-A5FA-2D5885A1539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98F27F19-D47F-495E-828B-1AF61ADC44C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2FF72899-ED59-44CD-BF9F-5023DE954F8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E5BE92ED-31F4-4F13-B1C7-BF448E3ACBCE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2113ADE0-F1CB-4DEC-B131-1685CCD7866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E4454965-3397-41CA-B1F5-35396BC493E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logo" hidden="1">
            <a:extLst>
              <a:ext uri="{FF2B5EF4-FFF2-40B4-BE49-F238E27FC236}">
                <a16:creationId xmlns:a16="http://schemas.microsoft.com/office/drawing/2014/main" id="{2CC695BA-6216-43EE-B964-1DB73F921FF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9" name="addin_fillplaceholders" hidden="1">
            <a:extLst>
              <a:ext uri="{FF2B5EF4-FFF2-40B4-BE49-F238E27FC236}">
                <a16:creationId xmlns:a16="http://schemas.microsoft.com/office/drawing/2014/main" id="{AAA7F7F0-C755-4553-AE18-0D94AC09AC7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B1D62193-3764-4D2E-AFE6-E6BA9714CD8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403BB9-C6B8-4F3F-A5A4-C1B950E4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0C920D9-4935-4D73-B57C-ECC0E555683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2C0B99-C76A-4C57-8420-CE2C32240E2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60046" y="1757499"/>
            <a:ext cx="5489213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E3C3D9C-6063-4223-8367-D7A6F0AE0E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82726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663A1-2629-4617-879F-3B81440FAA2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342742" y="1757499"/>
            <a:ext cx="5489213" cy="4301395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018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20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FC538-4B47-4FE9-9556-278912EBB00C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4E285-6038-4E35-AA24-93DE3457633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BAD15DC-962D-4644-943D-84A382CEF8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0DE9C538-DDC1-48C5-8D5A-8807D5402793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3244FB41-C9AC-4D26-AFCB-CFC71E7BE091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E08E81ED-21CE-44CF-A8EF-06A08B47A5C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EE36E4C-1C72-4D3E-857D-C50FA456E80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879B8875-9C46-447E-AE47-D33CF53627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8" name="addin_grouplist" hidden="1">
            <a:extLst>
              <a:ext uri="{FF2B5EF4-FFF2-40B4-BE49-F238E27FC236}">
                <a16:creationId xmlns:a16="http://schemas.microsoft.com/office/drawing/2014/main" id="{DE421A5B-242F-4987-A4E4-97D981647AE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985F4FD-420C-4F49-AA8A-F408AEF26A1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0" name="addin_fillplaceholders" hidden="1">
            <a:extLst>
              <a:ext uri="{FF2B5EF4-FFF2-40B4-BE49-F238E27FC236}">
                <a16:creationId xmlns:a16="http://schemas.microsoft.com/office/drawing/2014/main" id="{5F7C7520-95E1-4F4E-B418-2FE19FCD5408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1" name="addin_background" hidden="1">
            <a:extLst>
              <a:ext uri="{FF2B5EF4-FFF2-40B4-BE49-F238E27FC236}">
                <a16:creationId xmlns:a16="http://schemas.microsoft.com/office/drawing/2014/main" id="{241653B0-2067-4F33-844C-6C207770FD39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FDF87C-567D-4D61-B80A-2B0FAB9C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4C3231-33DF-4ABD-AA6A-B1871500D64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5A26B-A462-46A4-B17F-67CABD1A574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FA7F80C-D0EF-4064-8ACA-92B713F9085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681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F5C8A5-7299-4154-B01A-CDF5B733275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439D-D17B-475A-8193-F8109FACE96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6D50BD7-4B2C-45A9-A4A8-CD09667C2241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ED7AC86C-E0C4-40C1-9970-E4FFA790590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D98AC88F-A26E-4CB1-B344-4D5083606FF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B30E7760-9EB2-4824-8490-521CB6A5DC6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19778B3C-AE55-4C1F-96D4-89E77FFEFB4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7689DE6A-399F-4F9E-BE8F-AB75D8AE61D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2D7A441A-9434-488E-8E7A-06B2DAD3BCB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addin_fillplaceholders" hidden="1">
            <a:extLst>
              <a:ext uri="{FF2B5EF4-FFF2-40B4-BE49-F238E27FC236}">
                <a16:creationId xmlns:a16="http://schemas.microsoft.com/office/drawing/2014/main" id="{48FD3B42-1D9C-4FB6-9DC4-7E69FC9CF38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E254A42F-FF0C-4C4B-97C3-6E091C71ACB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032E34-F0A1-4B98-A1D4-074D7E12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8D3CC65-E828-4E6B-8A5D-06923E4A058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8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half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Text Placeholder 10" descr="Logo university of oslo">
            <a:extLst>
              <a:ext uri="{FF2B5EF4-FFF2-40B4-BE49-F238E27FC236}">
                <a16:creationId xmlns:a16="http://schemas.microsoft.com/office/drawing/2014/main" id="{96999028-C41F-4383-938C-0AEE48CAEA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40" name="addin_colorlist" hidden="1">
            <a:extLst>
              <a:ext uri="{FF2B5EF4-FFF2-40B4-BE49-F238E27FC236}">
                <a16:creationId xmlns:a16="http://schemas.microsoft.com/office/drawing/2014/main" id="{0CB79622-130F-4A1A-8EC5-70CBAAC9E9D8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51D2CD-35CD-4A7B-BC9F-BFE7A1DB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D5E4F3D-E45B-4F29-8FB6-9397C493EE0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5C047C-D021-4993-8BCA-6B52BE3A40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66D1AE6-D2B5-49B9-8C2A-EE3784123E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4C45229-2034-4A47-89E1-3DAB700E96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6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boxes with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59CDE-097F-4AD1-8202-1C8557143B7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B0D35-1F56-48D2-95A5-1514CE438CB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5FD3C014-9E5F-4D52-AFEA-9C349607CFC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7027F98E-B41D-4718-9D7F-C82CACC5578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AC47F86E-2E0D-4B6F-B94E-693E0865AE0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EBBD227F-7704-4B8B-992A-E396C5C9BEE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FD65ED66-9D76-463A-9247-452FDF8FE9B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EDA4071-7A3D-45EF-8A0E-0C8B7CBF10E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609DAA4A-7252-4239-8860-0B50473F962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59168833-2E68-428A-8A6E-DA49825F139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D43D6145-200D-4A10-8317-8D44D52A2148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459DA60-25AC-4B9F-9907-8F39820B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DD13DAB-6AD9-4B6F-A8DC-1ACB28B999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611BF262-7351-49AE-A83E-641151EDDA2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" name="Content Placeholder 1">
            <a:extLst>
              <a:ext uri="{FF2B5EF4-FFF2-40B4-BE49-F238E27FC236}">
                <a16:creationId xmlns:a16="http://schemas.microsoft.com/office/drawing/2014/main" id="{09E50BAE-F00A-4BCB-85AA-3D786FF0CCC3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6" name="Text Placeholder 21">
            <a:extLst>
              <a:ext uri="{FF2B5EF4-FFF2-40B4-BE49-F238E27FC236}">
                <a16:creationId xmlns:a16="http://schemas.microsoft.com/office/drawing/2014/main" id="{5AEA75ED-F545-4088-BCA2-805D7040EE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58F7701-C11C-4D9A-9E67-24E9EED80D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BBE916C-1538-4BB4-BBB6-32721527176C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B4FECD9-5E4C-41DF-BF95-E9AEA8165D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FC23A3F8-5F5B-4FEE-9D3E-DD23605A760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48DE5AEB-CFBE-4C32-B1AF-59BE54C49A22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7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13F8EC-435C-4B71-B75E-816E331B740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C78E7-5B5A-4EE3-B029-42635C54C96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3064328-310D-4B60-A376-3CC76BEA476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BBE53A34-85F8-4E64-8AED-55FF99769A14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C39B4D58-EABC-4B56-92BC-EE42B94D2B3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DE6A2B87-5071-42B4-A792-74A28AE96A4D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DAB1A706-6027-4218-BA99-DB2D6263AC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24B1BBC-09BF-4EDD-819E-BABBAEB46F4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ACA01BE-C7CC-48BF-ABB4-0C92C5144BC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0A92121-FB1E-456F-B9C5-BACA09F076F7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18C4AD3C-8DAE-4C36-A451-B0DC0DDE638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E51AD55-8E29-4CA8-9662-66FF628F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F3BBBE9-00FB-4EB4-BA4B-4AEAFADE296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F0147C48-CE7C-4ADC-B303-FF71AF51F41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4CA119-676E-4CC0-B327-FD645BCE7FB5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60045" y="3466046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BF1C4B3-671D-4B0B-9DC8-D7DF19163D4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4DC95209-B9BF-4995-AB5C-F9DD50E9C5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2CA4-30E1-4D48-8F75-1F661A3713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19319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85CD4D0C-600A-44FB-B5E2-D61C2E19C7F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F7AD52F7-DF98-4872-9B20-339BCFCA63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7475-031F-4C3C-8037-D9E91900C86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255660" y="3466047"/>
            <a:ext cx="3576295" cy="220291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782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2304F-BB43-4D12-B83D-02C5FD8197F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62047-812A-4356-A8E0-D0CA23D39A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addin_colorlist" hidden="1">
            <a:extLst>
              <a:ext uri="{FF2B5EF4-FFF2-40B4-BE49-F238E27FC236}">
                <a16:creationId xmlns:a16="http://schemas.microsoft.com/office/drawing/2014/main" id="{4E9A2930-F5F3-416C-9EC0-FD52769E1D1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7" name="addin_colorbox" hidden="1">
            <a:extLst>
              <a:ext uri="{FF2B5EF4-FFF2-40B4-BE49-F238E27FC236}">
                <a16:creationId xmlns:a16="http://schemas.microsoft.com/office/drawing/2014/main" id="{A1E8602A-8D5C-48AA-AA18-68AFE330C38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5" name="addin_title" hidden="1">
            <a:extLst>
              <a:ext uri="{FF2B5EF4-FFF2-40B4-BE49-F238E27FC236}">
                <a16:creationId xmlns:a16="http://schemas.microsoft.com/office/drawing/2014/main" id="{E226E046-A302-48B4-B28C-9CD7E32BBC0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7" name="addin_text" hidden="1">
            <a:extLst>
              <a:ext uri="{FF2B5EF4-FFF2-40B4-BE49-F238E27FC236}">
                <a16:creationId xmlns:a16="http://schemas.microsoft.com/office/drawing/2014/main" id="{B54B55EC-2D73-44B1-A1DB-E2EBBC5BAF4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8" name="addin_image" hidden="1">
            <a:extLst>
              <a:ext uri="{FF2B5EF4-FFF2-40B4-BE49-F238E27FC236}">
                <a16:creationId xmlns:a16="http://schemas.microsoft.com/office/drawing/2014/main" id="{6A3A5B56-7A3C-4AFA-AAF9-E1AC8EF3092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9" name="addin_grouplist" hidden="1">
            <a:extLst>
              <a:ext uri="{FF2B5EF4-FFF2-40B4-BE49-F238E27FC236}">
                <a16:creationId xmlns:a16="http://schemas.microsoft.com/office/drawing/2014/main" id="{EE57E959-417E-44F7-AFC1-2F2F190A0E3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0" name="addin_logo" hidden="1">
            <a:extLst>
              <a:ext uri="{FF2B5EF4-FFF2-40B4-BE49-F238E27FC236}">
                <a16:creationId xmlns:a16="http://schemas.microsoft.com/office/drawing/2014/main" id="{C76EE1D2-EA46-47F9-B6F4-D148F8E8C5F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fillplaceholders" hidden="1">
            <a:extLst>
              <a:ext uri="{FF2B5EF4-FFF2-40B4-BE49-F238E27FC236}">
                <a16:creationId xmlns:a16="http://schemas.microsoft.com/office/drawing/2014/main" id="{806A214F-E939-4F0F-B574-1E61FA6B218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2" name="addin_background" hidden="1">
            <a:extLst>
              <a:ext uri="{FF2B5EF4-FFF2-40B4-BE49-F238E27FC236}">
                <a16:creationId xmlns:a16="http://schemas.microsoft.com/office/drawing/2014/main" id="{7732CAD8-F361-4B4D-8E20-B548127CBB2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CCF55CC-547D-4387-8DEA-0224CA955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80A3C0F-1FF6-4AA9-9D13-8BC50F7AEB0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80EA39FA-C4EF-4D9F-9F5D-6ED462DC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F7DD4DF5-C61D-4B1A-A800-6A909C0139E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F80DA054-9B3F-47C7-B4F8-B9556EED12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C22F697-45AB-4216-91D4-AA7398A489B6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E268EC8F-07B4-46BD-919B-7D31E2120CD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5091368-E7A0-4333-8802-809A3D440785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0263E7-08FD-4560-BD3B-C5D1C739A94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A2AB67B8-76C6-48BA-9D05-277FF29D0BEB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7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0474-3338-40C3-87FC-F73889A04CD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1102-D50C-4D40-87C3-107C3022CF1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A4C5798D-61DD-49BE-B726-2DBA0927DC28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9E076A75-E078-4AEB-B115-BB2D26D7443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55AD33A6-E3EC-428F-959C-EF0BF557FC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A1A3D91E-F2F2-4F6A-A44B-01BBB12A5BB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8BCF0FF1-759F-4CAE-BF12-A505B67B4C3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045DAFFC-A617-42D3-803F-9873671E7FCB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4F1C7AB2-FEE3-4AF0-A47C-C7FCC3023B9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3DB4D7B-A021-45CF-8785-009D2691C359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background" hidden="1">
            <a:extLst>
              <a:ext uri="{FF2B5EF4-FFF2-40B4-BE49-F238E27FC236}">
                <a16:creationId xmlns:a16="http://schemas.microsoft.com/office/drawing/2014/main" id="{EB8E98F1-16E5-40E7-86DF-2FC4C5A6770A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D3436F9-D3EE-48BA-8DF3-69C2FF9C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FD8CF49-0AA3-4291-B6C2-1870C9FD9B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CC02D407-5621-40EF-92C8-0B18E559BA3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4C3E651D-DB87-4F87-BD30-F61551131089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69951CE8-6BE0-46B7-A197-CE746DC078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924DDBEE-7F9A-4AB6-B190-AE8C11BC57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D3071F5-7810-4E1A-8C97-32551E36FE1C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33332F7-AA1A-4861-973F-29492AA959A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7850785E-9E17-43E3-BEAC-4E4A79F7DE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1B474A-19AA-4CC8-8BE0-C96DFB2CF19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A7C980ED-5FB3-4496-A760-8F04D14B7B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92485FC4-776F-4842-9B1B-54EF34BD59F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BF9C007C-1EF8-4322-ACF8-6B3FFD3566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/>
              <a:t>Punkt A</a:t>
            </a:r>
          </a:p>
          <a:p>
            <a:pPr lvl="0"/>
            <a:r>
              <a:rPr lang="nb-NO"/>
              <a:t>Punkt B</a:t>
            </a:r>
          </a:p>
          <a:p>
            <a:pPr lvl="0"/>
            <a:r>
              <a:rPr lang="nb-NO"/>
              <a:t>Punkt C</a:t>
            </a:r>
          </a:p>
          <a:p>
            <a:pPr lvl="0"/>
            <a:r>
              <a:rPr lang="nb-NO"/>
              <a:t>Punkt D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79056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2DED8-733B-4015-A7CA-A05638F7AA3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8E388-3742-4614-842F-C221FF66F72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DB0A71-ABBE-4212-8203-0B0EA6037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4737768-15D0-4A86-BF76-1E9CC0CBDC3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E4A8320A-E0D5-4F63-AC6D-204A0CC807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D9C903-9404-41AF-92C3-86557E0BE9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2A4B3A1-7BE8-4922-989D-1E1D84453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54D52BE-21A6-4970-B805-9214FE8519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Photo </a:t>
            </a:r>
            <a:r>
              <a:rPr lang="nb-NO" dirty="0" err="1"/>
              <a:t>credit</a:t>
            </a:r>
            <a:r>
              <a:rPr lang="nb-NO" dirty="0"/>
              <a:t> / </a:t>
            </a:r>
            <a:r>
              <a:rPr lang="nb-NO" dirty="0" err="1"/>
              <a:t>Caption</a:t>
            </a:r>
            <a:endParaRPr lang="en-US" dirty="0"/>
          </a:p>
        </p:txBody>
      </p:sp>
      <p:sp>
        <p:nvSpPr>
          <p:cNvPr id="13" name="addin_colorlist" hidden="1">
            <a:extLst>
              <a:ext uri="{FF2B5EF4-FFF2-40B4-BE49-F238E27FC236}">
                <a16:creationId xmlns:a16="http://schemas.microsoft.com/office/drawing/2014/main" id="{047E2F4C-17D1-4893-96FE-B54EA6D17734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4" name="addin_background" hidden="1">
            <a:extLst>
              <a:ext uri="{FF2B5EF4-FFF2-40B4-BE49-F238E27FC236}">
                <a16:creationId xmlns:a16="http://schemas.microsoft.com/office/drawing/2014/main" id="{7B8E7794-EE6A-4458-9940-E2D4F2803F41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A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B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C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D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E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F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72626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5FD81-8099-440B-91E9-2813AE814045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632972-1288-4890-888F-5A648DC46ABE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44053FB2-BAC4-4472-A1A8-426A1DAADF3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BC2A0472-EAC0-4C16-BD58-9BDF1BD9D27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3A44EB5-FE74-45E2-ADDB-62AC6A39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39FF8439-61D0-476B-B464-B7C77500F3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611D51E-61D6-4739-81A1-ABD06097336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159A782C-C3AD-46DF-8016-2F6CABBEE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EFF368-F3D3-4208-93C5-E76ED06BFE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F85C0E5A-BD14-477B-BD8D-DC00216070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576D9D91-30ED-442E-AA61-3F5065C0A6B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Trykk - &gt; Sett inn -&gt; Bilde for å endre eller sette inn bilde</a:t>
            </a:r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5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4C54C5EF-FA46-4C08-B3D9-B43A5483B345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3E1D8884-C1B5-4005-BC18-B67DAD11909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1890ED-EDFF-4F97-A73E-852CAB10C6F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 descr="Logo university of oslo">
            <a:extLst>
              <a:ext uri="{FF2B5EF4-FFF2-40B4-BE49-F238E27FC236}">
                <a16:creationId xmlns:a16="http://schemas.microsoft.com/office/drawing/2014/main" id="{0F362B01-572E-40F1-A00C-F460165626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767518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3CD586-6E66-4AC8-B5DE-964E9FAF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Trykk - &gt; Sett inn -&gt; Bilde for å endre eller sette inn bilde</a:t>
            </a:r>
            <a:endParaRPr lang="en-US"/>
          </a:p>
          <a:p>
            <a:endParaRPr lang="en-US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1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3EEEF-D5D4-41E6-81E7-1D9E527B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F4316-7482-4098-A234-A83B220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576E5AEC-489F-4AAC-9D27-09C4600603C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7" name="addin_background" hidden="1">
            <a:extLst>
              <a:ext uri="{FF2B5EF4-FFF2-40B4-BE49-F238E27FC236}">
                <a16:creationId xmlns:a16="http://schemas.microsoft.com/office/drawing/2014/main" id="{52F5D15A-B48F-4597-B76A-3B8EB8C1A5A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51121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829144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04.12.2023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065348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19.09.2023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120016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04.12.2023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08960868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94998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2CD0FF08-2E00-7EEE-60E0-42DE3FDF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3" name="Text Placeholder 10" descr="Logo university of oslo">
            <a:extLst>
              <a:ext uri="{FF2B5EF4-FFF2-40B4-BE49-F238E27FC236}">
                <a16:creationId xmlns:a16="http://schemas.microsoft.com/office/drawing/2014/main" id="{855DB83D-7815-446A-9472-E7D6F3376D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47" name="addin_colorlist" hidden="1">
            <a:extLst>
              <a:ext uri="{FF2B5EF4-FFF2-40B4-BE49-F238E27FC236}">
                <a16:creationId xmlns:a16="http://schemas.microsoft.com/office/drawing/2014/main" id="{1FCA16A7-EA16-45D3-8A2E-0D6324945E7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87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F14B380-76DE-4173-B7D3-31E7A36654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DB6EDC5-0DC0-49D7-8862-D897F60A38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6E568436-D422-4A9F-A35E-6ECC932FCF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79B71B-2B27-4E24-9281-48B2C896AC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0DED61E-0C4F-472B-A28B-E496A1EE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22053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04.12.2023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17200787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19.09.2023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6701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04.12.2023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77779368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19.09.2023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47071523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04.12.2023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4516511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18459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4965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589110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04.12.2023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330062616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19.09.2023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028994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addin_fillplaceholders</a:t>
            </a:r>
            <a:endParaRPr lang="nb-NO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r>
              <a:rPr lang="nb-NO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04.12.2023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86832769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19.09.2023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1913903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1286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19.09.2023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</p:spTree>
    <p:extLst>
      <p:ext uri="{BB962C8B-B14F-4D97-AF65-F5344CB8AC3E}">
        <p14:creationId xmlns:p14="http://schemas.microsoft.com/office/powerpoint/2010/main" val="2109212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0555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</a:t>
            </a:r>
            <a:r>
              <a:rPr lang="nb-NO" err="1"/>
              <a:t>gronn</a:t>
            </a:r>
            <a:endParaRPr lang="nb-NO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498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solidFill>
            <a:schemeClr val="accent4"/>
          </a:solidFill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545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04.12.2023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halv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33ACA-8377-46D1-9D90-73F9F4A0D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C94D6890-4326-4D45-8DD9-8AB859799B14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39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halv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EFBE860A-1A40-435A-88FE-0EADB0DB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5F523C6-A45B-4665-9FA1-E4FAB65FE5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4237730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836F4484-8A44-8A41-9D7E-A9E3B5657A0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55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ull width UiO Content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ext Placeholder 10" descr="Logo university of oslo">
            <a:extLst>
              <a:ext uri="{FF2B5EF4-FFF2-40B4-BE49-F238E27FC236}">
                <a16:creationId xmlns:a16="http://schemas.microsoft.com/office/drawing/2014/main" id="{50D46AD3-A771-4DEF-954F-E12BC453A3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0"/>
            <a:ext cx="4831492" cy="17423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5120" t="-97139" r="-37750" b="-10446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34" name="addin_colorlist">
            <a:extLst>
              <a:ext uri="{FF2B5EF4-FFF2-40B4-BE49-F238E27FC236}">
                <a16:creationId xmlns:a16="http://schemas.microsoft.com/office/drawing/2014/main" id="{A7312E44-C769-41B2-A3A8-5E77200697A0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5" name="Title 6">
            <a:extLst>
              <a:ext uri="{FF2B5EF4-FFF2-40B4-BE49-F238E27FC236}">
                <a16:creationId xmlns:a16="http://schemas.microsoft.com/office/drawing/2014/main" id="{B3248F22-2D24-4D1E-906D-0D067B5C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50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7C10CE2-F6FF-429E-9CE2-00C1AEA844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3593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74149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 err="1"/>
              <a:t>Name</a:t>
            </a:r>
            <a:r>
              <a:rPr lang="nb-NO" noProof="0" dirty="0"/>
              <a:t> </a:t>
            </a:r>
            <a:r>
              <a:rPr lang="nb-NO" noProof="0" dirty="0" err="1"/>
              <a:t>Surname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35FEDE-B06C-496B-BA41-490A42DC2E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594" y="5468760"/>
            <a:ext cx="416461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EED47EB-FB74-4E92-BFEA-230762B9BA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735491"/>
            <a:ext cx="98584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337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ullbred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C950E19-2396-52AE-F5D7-281EEFFE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9EEDD50-63E6-41B4-83C0-DB199267B4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EE283AAC-246F-E14F-977C-1E4320EE2E75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8967820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err="1"/>
              <a:t>Underoverskrift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19.09.2023</a:t>
            </a:fld>
            <a:endParaRPr lang="en-US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ullbredde UiO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9F9DBA7E-D973-F14C-9C91-5707CA465BC1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145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ullbredde UiO Innhold (Fu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88597" cy="69469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0" y="0"/>
            <a:ext cx="12192000" cy="69469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C84774D4-5C7C-4730-82A6-82F5EF82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223554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E575EDC-3ABC-432B-9C97-25626161EF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63594" y="4237773"/>
            <a:ext cx="5716962" cy="7572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highlight>
                  <a:srgbClr val="FFFFFF"/>
                </a:highlight>
              </a:defRPr>
            </a:lvl1pPr>
          </a:lstStyle>
          <a:p>
            <a:pPr lvl="0"/>
            <a:r>
              <a:rPr lang="en-US" dirty="0" err="1"/>
              <a:t>Underoverskrift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1097540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fld id="{2181EEF7-5A92-5F41-9643-B8C6614209F8}" type="datetime1">
              <a:rPr lang="nb-NO" smtClean="0">
                <a:highlight>
                  <a:srgbClr val="FFFFFF"/>
                </a:highlight>
              </a:rPr>
              <a:t>04.12.2023</a:t>
            </a:fld>
            <a:endParaRPr lang="en-US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01483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 dirty="0"/>
              <a:t>Velg fakultet fra </a:t>
            </a:r>
            <a:r>
              <a:rPr lang="nb-NO" noProof="0" dirty="0" err="1"/>
              <a:t>nedtrekksmenyen</a:t>
            </a:r>
            <a:endParaRPr lang="en-US" noProof="0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04.12.2023</a:t>
            </a:fld>
            <a:endParaRPr lang="en-US" dirty="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EABD73D-0124-4640-A5B4-38E1C6391E4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3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5046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 err="1">
                <a:latin typeface="Arial, sans-serif"/>
              </a:rPr>
              <a:t>Velg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fakultet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fra</a:t>
            </a:r>
            <a:r>
              <a:rPr lang="en-US" dirty="0">
                <a:latin typeface="Arial, sans-serif"/>
              </a:rPr>
              <a:t> </a:t>
            </a:r>
            <a:r>
              <a:rPr lang="en-US" dirty="0" err="1">
                <a:latin typeface="Arial, sans-serif"/>
              </a:rPr>
              <a:t>nedtrekksmenyen</a:t>
            </a:r>
            <a:endParaRPr lang="nb-NO" noProof="0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dirty="0"/>
              <a:t>Navn på institutt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Navn Etternavn</a:t>
            </a:r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Universitet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B3194A64-E9DA-924B-B60C-A98760688575}" type="datetime1">
              <a:rPr lang="nb-NO" smtClean="0"/>
              <a:t>04.12.2023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72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 dirty="0"/>
              <a:t>Punkt A</a:t>
            </a:r>
          </a:p>
          <a:p>
            <a:pPr lvl="0"/>
            <a:r>
              <a:rPr lang="nb-NO" dirty="0"/>
              <a:t>Punkt B</a:t>
            </a:r>
          </a:p>
          <a:p>
            <a:pPr lvl="0"/>
            <a:r>
              <a:rPr lang="nb-NO" dirty="0"/>
              <a:t>Punkt C</a:t>
            </a:r>
          </a:p>
          <a:p>
            <a:pPr lvl="0"/>
            <a:r>
              <a:rPr lang="nb-NO" dirty="0"/>
              <a:t>Punkt D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7CBA2F-559C-43F6-70FC-25F35ECEA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6E916EC-72AA-8A49-99F4-BF9645393445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139B99E-AC3D-73BA-6840-939824E9C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82AB3-3B1E-D599-ADDE-F86FA15F3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748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92" r="-49642"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2" name="Graphic 21" descr="UiO segl">
            <a:extLst>
              <a:ext uri="{FF2B5EF4-FFF2-40B4-BE49-F238E27FC236}">
                <a16:creationId xmlns:a16="http://schemas.microsoft.com/office/drawing/2014/main" id="{EC01DC75-D0B0-4B26-A9E0-4DA4332550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0" name="addin_colorlist" hidden="1">
            <a:extLst>
              <a:ext uri="{FF2B5EF4-FFF2-40B4-BE49-F238E27FC236}">
                <a16:creationId xmlns:a16="http://schemas.microsoft.com/office/drawing/2014/main" id="{7F0B4600-01AF-4489-BB06-80DDCB1334FF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2797541-CC8A-4BF9-AD61-F95B5D424E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7F9F285-7481-495A-B1F0-6CB04E7E3B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5D7F869-7DD8-42A9-BFA1-5DF06F572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95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45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A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B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C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D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E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 dirty="0"/>
              <a:t>Punkt F</a:t>
            </a:r>
          </a:p>
          <a:p>
            <a:pPr lvl="1"/>
            <a:r>
              <a:rPr lang="nb-NO" noProof="0" dirty="0"/>
              <a:t>Second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2"/>
            <a:r>
              <a:rPr lang="nb-NO" noProof="0" dirty="0"/>
              <a:t>Third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3"/>
            <a:r>
              <a:rPr lang="nb-NO" noProof="0" dirty="0" err="1"/>
              <a:t>Fourth</a:t>
            </a:r>
            <a:r>
              <a:rPr lang="nb-NO" noProof="0" dirty="0"/>
              <a:t> </a:t>
            </a:r>
            <a:r>
              <a:rPr lang="nb-NO" noProof="0" dirty="0" err="1"/>
              <a:t>level</a:t>
            </a:r>
            <a:endParaRPr lang="nb-NO" noProof="0" dirty="0"/>
          </a:p>
          <a:p>
            <a:pPr lvl="4"/>
            <a:r>
              <a:rPr lang="nb-NO" noProof="0" dirty="0"/>
              <a:t>Fifth </a:t>
            </a:r>
            <a:r>
              <a:rPr lang="nb-NO" noProof="0" dirty="0" err="1"/>
              <a:t>level</a:t>
            </a:r>
            <a:endParaRPr lang="nb-NO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351B-71A6-8F99-8285-038A4594E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98F3563-50E2-E044-8801-12C6FDD58284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991DDF-5DE1-5D74-14F1-F5B695BA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20709C-CD39-C51D-0DCA-81C81B3367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003270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8F36C119-AFC3-655F-C788-84AAE9762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DE277A-D1D4-46F7-9ED8-7C20DEB74C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0624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39" imgH="343" progId="TCLayout.ActiveDocument.1">
                  <p:embed/>
                </p:oleObj>
              </mc:Choice>
              <mc:Fallback>
                <p:oleObj name="think-cell Slide" r:id="rId4" imgW="339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DE277A-D1D4-46F7-9ED8-7C20DEB74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237596D7-8D57-4442-AF82-27F489C9A6F0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5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49694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 dirty="0"/>
              <a:t>Trykk - &gt; Sett inn -&gt; Bilde for å endre eller sette inn bilde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739" y="3151019"/>
            <a:ext cx="9972261" cy="1878763"/>
          </a:xfrm>
        </p:spPr>
        <p:txBody>
          <a:bodyPr wrap="none" anchor="t"/>
          <a:lstStyle>
            <a:lvl1pPr algn="l">
              <a:defRPr sz="4501">
                <a:highlight>
                  <a:srgbClr val="FFFFFF"/>
                </a:highlight>
              </a:defRPr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739" y="1144304"/>
            <a:ext cx="9972261" cy="1655762"/>
          </a:xfrm>
        </p:spPr>
        <p:txBody>
          <a:bodyPr wrap="none" bIns="0" anchor="b"/>
          <a:lstStyle>
            <a:lvl1pPr marL="0" indent="0" algn="l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noProof="0" dirty="0"/>
              <a:t>Click to edit Master subtitle style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0B2B98-79E1-52DD-3E55-9AE312DFB4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Trykk - &gt; Sett inn -&gt; Bilde for å endre eller sette inn bilde</a:t>
            </a:r>
            <a:endParaRPr lang="en-US" dirty="0"/>
          </a:p>
          <a:p>
            <a:endParaRPr lang="en-US" dirty="0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5435" y="2057638"/>
            <a:ext cx="9922565" cy="2733991"/>
          </a:xfrm>
        </p:spPr>
        <p:txBody>
          <a:bodyPr anchor="ctr"/>
          <a:lstStyle>
            <a:lvl1pPr algn="l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 dirty="0"/>
              <a:t>Sitat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C22A2908-F241-7CD4-792E-AAAF6E1CE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5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2E7BD1C-79CF-4E20-AC8F-E2817B8B3D12}"/>
              </a:ext>
            </a:extLst>
          </p:cNvPr>
          <p:cNvSpPr/>
          <p:nvPr userDrawn="1"/>
        </p:nvSpPr>
        <p:spPr>
          <a:xfrm>
            <a:off x="540068" y="0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AD8EE3EE-092D-4B85-A85F-E434A4CB9A2F}"/>
              </a:ext>
            </a:extLst>
          </p:cNvPr>
          <p:cNvSpPr/>
          <p:nvPr userDrawn="1"/>
        </p:nvSpPr>
        <p:spPr>
          <a:xfrm>
            <a:off x="0" y="337731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33BC282A-3B9D-407C-B9DA-F5A304A0AE2D}"/>
              </a:ext>
            </a:extLst>
          </p:cNvPr>
          <p:cNvSpPr/>
          <p:nvPr userDrawn="1"/>
        </p:nvSpPr>
        <p:spPr>
          <a:xfrm>
            <a:off x="11831955" y="482939"/>
            <a:ext cx="360045" cy="360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C556F4-6EA1-44E3-8D60-1261088C71C7}"/>
              </a:ext>
            </a:extLst>
          </p:cNvPr>
          <p:cNvSpPr/>
          <p:nvPr userDrawn="1"/>
        </p:nvSpPr>
        <p:spPr>
          <a:xfrm>
            <a:off x="1" y="902703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74E62C8F-7CC6-4F3A-88DB-ADB3F3D757CE}"/>
              </a:ext>
            </a:extLst>
          </p:cNvPr>
          <p:cNvSpPr/>
          <p:nvPr userDrawn="1"/>
        </p:nvSpPr>
        <p:spPr>
          <a:xfrm>
            <a:off x="1" y="1577475"/>
            <a:ext cx="1170466" cy="180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FACBECEF-96F4-495B-97F3-507EB7C28F66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114C26A2-23E4-405F-85D9-DD9C9C54205E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5" name="addin_title" hidden="1">
            <a:extLst>
              <a:ext uri="{FF2B5EF4-FFF2-40B4-BE49-F238E27FC236}">
                <a16:creationId xmlns:a16="http://schemas.microsoft.com/office/drawing/2014/main" id="{5EC6F0C5-ECE2-4737-B2DF-8CF464166E20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421DB65A-BA84-4BFC-81D8-7771342E61A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40EF0D78-486F-42E9-A20F-95C640555A5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DA2EA4FB-50DF-4085-A18C-D17518B88B8F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2409EBBA-4570-4718-9302-6A3DA50E3B8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3996591B-A5CC-4B02-887B-B726000BC3C6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background" hidden="1">
            <a:extLst>
              <a:ext uri="{FF2B5EF4-FFF2-40B4-BE49-F238E27FC236}">
                <a16:creationId xmlns:a16="http://schemas.microsoft.com/office/drawing/2014/main" id="{C04B5D41-8647-414B-A9F9-26967E7A232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4" y="1757498"/>
            <a:ext cx="11471910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207A1C-3FBD-845F-AA48-D577687964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3D8BB6D-309E-084D-8796-54C9B24BA182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0D448-BABE-3162-E66A-F927E2A01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DEFC-7FD0-51EF-DE2F-EAEFB1A9D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1118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AD96E2E-4775-05FD-5BB6-98B0F3ED0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AAC08DB-A819-0941-B704-815309E452FB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354424-DB54-70EF-22D4-E54929EFF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816F7BD-6205-E1C6-48DF-B16A6BEDA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0060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8836F74-49DA-99FA-D2FE-5C616805A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868AB5E-A433-F849-91FA-627CC55F64CB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D292B3-C078-AB51-1D63-19074426F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649279-94BF-06A3-77FD-323E9CFDB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9091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EE42BB-1694-6651-6BF6-4EC718424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D9C995-3813-DD4F-BD93-A084B2B802B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220ABE-5095-E9C3-4280-B9073D83E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FB31-C23D-4624-2F59-80F63F082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4218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ddin_colorbox" hidden="1">
            <a:extLst>
              <a:ext uri="{FF2B5EF4-FFF2-40B4-BE49-F238E27FC236}">
                <a16:creationId xmlns:a16="http://schemas.microsoft.com/office/drawing/2014/main" id="{85B29458-A561-422C-8B22-C9C8019F05A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2" name="addin_title" hidden="1">
            <a:extLst>
              <a:ext uri="{FF2B5EF4-FFF2-40B4-BE49-F238E27FC236}">
                <a16:creationId xmlns:a16="http://schemas.microsoft.com/office/drawing/2014/main" id="{6DA48910-8F44-454E-B43A-1B5C4C20B2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3" name="addin_text" hidden="1">
            <a:extLst>
              <a:ext uri="{FF2B5EF4-FFF2-40B4-BE49-F238E27FC236}">
                <a16:creationId xmlns:a16="http://schemas.microsoft.com/office/drawing/2014/main" id="{36112E3C-28E7-406C-A89C-679F16136B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4" name="addin_image" hidden="1">
            <a:extLst>
              <a:ext uri="{FF2B5EF4-FFF2-40B4-BE49-F238E27FC236}">
                <a16:creationId xmlns:a16="http://schemas.microsoft.com/office/drawing/2014/main" id="{6A60E72D-08B9-476D-AFC3-4789C7CAB3E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21C3A9AD-504F-4B89-8A17-FC25321E037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E4836D3F-D357-451D-AE6E-7EB69FA7FED5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0F33A6D9-8DA0-41B8-8049-5CD7B9C6A30E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539226-B5F3-4B78-ACC7-33FC0BA3232C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733187ED-462E-47AF-B84E-AD47047EA58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9DB1BE3-558A-48DC-BDC0-99721DB8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060C8D-FB51-4745-B5BA-28C1605AFCAA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60043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0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B1FA-9857-4CD5-A348-3131F0AEB2D9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33839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2" y="1754970"/>
            <a:ext cx="3541314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35DB0-47DB-4C8D-91B7-06E75EAC9A4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284384" y="2756383"/>
            <a:ext cx="3541314" cy="287543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E3F41A-ADF8-074A-7412-D1F6D3E347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922D89D-0E27-0344-800F-1E9B96723B72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0AA32A-6DD4-A8C4-8118-A8613CB20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4388AEA-F35E-960E-7173-1D3EE8E7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1641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ddin_colorbox" hidden="1">
            <a:extLst>
              <a:ext uri="{FF2B5EF4-FFF2-40B4-BE49-F238E27FC236}">
                <a16:creationId xmlns:a16="http://schemas.microsoft.com/office/drawing/2014/main" id="{8CF651E2-DD60-4E17-88DC-C480178AFF5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20" name="addin_title" hidden="1">
            <a:extLst>
              <a:ext uri="{FF2B5EF4-FFF2-40B4-BE49-F238E27FC236}">
                <a16:creationId xmlns:a16="http://schemas.microsoft.com/office/drawing/2014/main" id="{011245F7-98B6-4B20-8174-39F84E37606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1" name="addin_text" hidden="1">
            <a:extLst>
              <a:ext uri="{FF2B5EF4-FFF2-40B4-BE49-F238E27FC236}">
                <a16:creationId xmlns:a16="http://schemas.microsoft.com/office/drawing/2014/main" id="{EF2396E3-07AF-47C0-BEC4-D981BDC140A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2" name="addin_image" hidden="1">
            <a:extLst>
              <a:ext uri="{FF2B5EF4-FFF2-40B4-BE49-F238E27FC236}">
                <a16:creationId xmlns:a16="http://schemas.microsoft.com/office/drawing/2014/main" id="{70F848C3-1BE5-4A26-AC5E-2192AC85CDF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5" name="addin_grouplist" hidden="1">
            <a:extLst>
              <a:ext uri="{FF2B5EF4-FFF2-40B4-BE49-F238E27FC236}">
                <a16:creationId xmlns:a16="http://schemas.microsoft.com/office/drawing/2014/main" id="{CCBBBF12-7B28-49C5-B8F6-E0FB7DE6EC0C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353CF5D9-1BFC-418E-90A2-3300A6EAE3EE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30BAAD75-8F68-4A50-98F1-FAB2F09878E0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9818083F-C741-41DF-96D3-CC32C9FA32A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55AE3439-8B84-48C9-BD26-13BD97C0EA2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5333E61-2FC3-40D9-82CA-9B321075A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60044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0044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3466045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19317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9318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85197"/>
            <a:ext cx="3576295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5658" y="2791274"/>
            <a:ext cx="3576295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5659" y="3466046"/>
            <a:ext cx="3576295" cy="220291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61FBF0-FC28-95E6-599E-5C591255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B8387CFF-4949-7442-AA78-ECD16B2B5DA0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CF5D5-DECA-4633-C3A3-FEB90689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7CA773C-E3B7-216B-9BCF-4F167E23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42747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box" hidden="1">
            <a:extLst>
              <a:ext uri="{FF2B5EF4-FFF2-40B4-BE49-F238E27FC236}">
                <a16:creationId xmlns:a16="http://schemas.microsoft.com/office/drawing/2014/main" id="{68D8861A-56FC-49BC-BC70-59F04372E49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9" name="addin_title" hidden="1">
            <a:extLst>
              <a:ext uri="{FF2B5EF4-FFF2-40B4-BE49-F238E27FC236}">
                <a16:creationId xmlns:a16="http://schemas.microsoft.com/office/drawing/2014/main" id="{3435CB16-27EC-4FA8-AFCE-C153EAACC1A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20" name="addin_text" hidden="1">
            <a:extLst>
              <a:ext uri="{FF2B5EF4-FFF2-40B4-BE49-F238E27FC236}">
                <a16:creationId xmlns:a16="http://schemas.microsoft.com/office/drawing/2014/main" id="{EAA5BB91-F0F7-40F1-B570-8C015BFB6B14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1" name="addin_image" hidden="1">
            <a:extLst>
              <a:ext uri="{FF2B5EF4-FFF2-40B4-BE49-F238E27FC236}">
                <a16:creationId xmlns:a16="http://schemas.microsoft.com/office/drawing/2014/main" id="{314857CC-CD3A-4093-9A62-A81D04F21733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2" name="addin_grouplist" hidden="1">
            <a:extLst>
              <a:ext uri="{FF2B5EF4-FFF2-40B4-BE49-F238E27FC236}">
                <a16:creationId xmlns:a16="http://schemas.microsoft.com/office/drawing/2014/main" id="{CD991C7D-082B-4C2A-9D04-5C93FD4BFAF9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6" name="addin_logo" hidden="1">
            <a:extLst>
              <a:ext uri="{FF2B5EF4-FFF2-40B4-BE49-F238E27FC236}">
                <a16:creationId xmlns:a16="http://schemas.microsoft.com/office/drawing/2014/main" id="{CDE1D328-C358-480F-B3D9-0D7F90E1FCD9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7" name="addin_fillplaceholders" hidden="1">
            <a:extLst>
              <a:ext uri="{FF2B5EF4-FFF2-40B4-BE49-F238E27FC236}">
                <a16:creationId xmlns:a16="http://schemas.microsoft.com/office/drawing/2014/main" id="{F6A83423-DC11-43BA-B76B-FDF05773D562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8" name="addin_colorlist" hidden="1">
            <a:extLst>
              <a:ext uri="{FF2B5EF4-FFF2-40B4-BE49-F238E27FC236}">
                <a16:creationId xmlns:a16="http://schemas.microsoft.com/office/drawing/2014/main" id="{6A73BA5A-B3F5-4DE9-BB13-AF73702D706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9" name="addin_background" hidden="1">
            <a:extLst>
              <a:ext uri="{FF2B5EF4-FFF2-40B4-BE49-F238E27FC236}">
                <a16:creationId xmlns:a16="http://schemas.microsoft.com/office/drawing/2014/main" id="{9FE72A3E-01F8-412E-8E98-2BDAA4A674B4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AF55B9-1670-44D0-B63B-7F29554D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1211FBE-673D-4273-A607-B348AAB51CA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0043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3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5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5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1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1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757498"/>
            <a:ext cx="2723836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7" y="2432270"/>
            <a:ext cx="2723836" cy="323668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CD5124-FBAF-3A3A-BF27-F33AE3334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D233122-9AFC-C649-A1ED-0BC4C878659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A6FAB0B-BD95-91FD-A9F2-E4D2F77D2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157C30-9D62-39DE-5D18-35ADD70B8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731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1" name="addin_colorlist" hidden="1">
            <a:extLst>
              <a:ext uri="{FF2B5EF4-FFF2-40B4-BE49-F238E27FC236}">
                <a16:creationId xmlns:a16="http://schemas.microsoft.com/office/drawing/2014/main" id="{3B6997BB-B94A-40D6-A78C-AD58CB198E0A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 dirty="0"/>
              <a:t>Choose faculty from the drop-down menu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993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ddin_colorbox" hidden="1">
            <a:extLst>
              <a:ext uri="{FF2B5EF4-FFF2-40B4-BE49-F238E27FC236}">
                <a16:creationId xmlns:a16="http://schemas.microsoft.com/office/drawing/2014/main" id="{CCB23F58-B073-414A-9542-826ED845D63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31" name="addin_title" hidden="1">
            <a:extLst>
              <a:ext uri="{FF2B5EF4-FFF2-40B4-BE49-F238E27FC236}">
                <a16:creationId xmlns:a16="http://schemas.microsoft.com/office/drawing/2014/main" id="{E0B8CF1B-2796-41B4-98A5-9AA3E93611FE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32" name="addin_text" hidden="1">
            <a:extLst>
              <a:ext uri="{FF2B5EF4-FFF2-40B4-BE49-F238E27FC236}">
                <a16:creationId xmlns:a16="http://schemas.microsoft.com/office/drawing/2014/main" id="{F306296F-A7F1-41BF-B943-C7D7FA14781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33" name="addin_image" hidden="1">
            <a:extLst>
              <a:ext uri="{FF2B5EF4-FFF2-40B4-BE49-F238E27FC236}">
                <a16:creationId xmlns:a16="http://schemas.microsoft.com/office/drawing/2014/main" id="{C5CBAE70-7714-47C3-82CB-B11634DACAEB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34" name="addin_grouplist" hidden="1">
            <a:extLst>
              <a:ext uri="{FF2B5EF4-FFF2-40B4-BE49-F238E27FC236}">
                <a16:creationId xmlns:a16="http://schemas.microsoft.com/office/drawing/2014/main" id="{99881E91-E858-4E37-8704-3C1818D3175A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35" name="addin_logo" hidden="1">
            <a:extLst>
              <a:ext uri="{FF2B5EF4-FFF2-40B4-BE49-F238E27FC236}">
                <a16:creationId xmlns:a16="http://schemas.microsoft.com/office/drawing/2014/main" id="{D574164F-9CA4-4A10-8C31-D4E2B17D20C6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6" name="addin_fillplaceholders" hidden="1">
            <a:extLst>
              <a:ext uri="{FF2B5EF4-FFF2-40B4-BE49-F238E27FC236}">
                <a16:creationId xmlns:a16="http://schemas.microsoft.com/office/drawing/2014/main" id="{36B7DCBD-44E1-493E-85B0-E828E93D937C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37" name="addin_colorlist" hidden="1">
            <a:extLst>
              <a:ext uri="{FF2B5EF4-FFF2-40B4-BE49-F238E27FC236}">
                <a16:creationId xmlns:a16="http://schemas.microsoft.com/office/drawing/2014/main" id="{E563F0D4-11F4-42DD-9931-F4F51432C39A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38" name="addin_background" hidden="1">
            <a:extLst>
              <a:ext uri="{FF2B5EF4-FFF2-40B4-BE49-F238E27FC236}">
                <a16:creationId xmlns:a16="http://schemas.microsoft.com/office/drawing/2014/main" id="{6A47E99E-21A0-4BFE-92CC-423622BC33AB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F847B60-F309-4884-9832-357BAAD6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0043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3" y="2790811"/>
            <a:ext cx="2736980" cy="318644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6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6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7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7" y="2790811"/>
            <a:ext cx="2736980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1"/>
            <a:ext cx="2736980" cy="2376198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81366"/>
            <a:ext cx="2736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790811"/>
            <a:ext cx="2716858" cy="318644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376197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699C46C-D4C7-805A-8568-2F4BD539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142E6C2-A5E4-4F45-9C47-CA6093BAB827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08AF50-061D-FCB9-E057-92DB9B07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555D5F-60E0-8C00-03C0-F1B75963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4854239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fakulte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  <a:effectLst>
            <a:outerShdw blurRad="50800" dist="50800" dir="5400000" algn="ctr" rotWithShape="0">
              <a:srgbClr val="0A0000">
                <a:alpha val="0"/>
              </a:srgbClr>
            </a:outerShdw>
          </a:effectLst>
        </p:spPr>
        <p:txBody>
          <a:bodyPr vert="horz"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FDED6105-56C3-AF4A-A0FA-5B0B0D3E7837}" type="datetime1">
              <a:rPr lang="nb-NO" smtClean="0"/>
              <a:t>19.09.2023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7EEA8-87A3-4F4A-8A88-C8CF94340B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5528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9" imgH="343" progId="TCLayout.ActiveDocument.1">
                  <p:embed/>
                </p:oleObj>
              </mc:Choice>
              <mc:Fallback>
                <p:oleObj name="think-cell Slide" r:id="rId3" imgW="339" imgH="34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7EEA8-87A3-4F4A-8A88-C8CF94340B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713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C2A117-22FA-459F-976D-25DB69F1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47B788B-9E9A-45A9-B357-364F5972A24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11471910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0044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20199" y="1757497"/>
            <a:ext cx="5611759" cy="3920059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0199" y="5875993"/>
            <a:ext cx="5611759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5" name="addin_colorlist" hidden="1">
            <a:extLst>
              <a:ext uri="{FF2B5EF4-FFF2-40B4-BE49-F238E27FC236}">
                <a16:creationId xmlns:a16="http://schemas.microsoft.com/office/drawing/2014/main" id="{12E1D021-9BB6-483B-B0CA-ABB02941583E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6" name="addin_background" hidden="1">
            <a:extLst>
              <a:ext uri="{FF2B5EF4-FFF2-40B4-BE49-F238E27FC236}">
                <a16:creationId xmlns:a16="http://schemas.microsoft.com/office/drawing/2014/main" id="{AE6A6AFF-72F2-4BDB-94A3-D92B38AC6AE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E4013-AF1F-FFFD-93FD-E8A8EF0CE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4A47A41-DEEC-FE44-AC38-7995270D11CC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EB944A-2D81-1665-4BCE-209B3B1D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0A6278-14BA-58DA-E5C8-430F16F53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3338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ddin_colorlist" hidden="1">
            <a:extLst>
              <a:ext uri="{FF2B5EF4-FFF2-40B4-BE49-F238E27FC236}">
                <a16:creationId xmlns:a16="http://schemas.microsoft.com/office/drawing/2014/main" id="{192BE3FC-33A9-40BC-A479-57A961956F2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19" name="addin_background" hidden="1">
            <a:extLst>
              <a:ext uri="{FF2B5EF4-FFF2-40B4-BE49-F238E27FC236}">
                <a16:creationId xmlns:a16="http://schemas.microsoft.com/office/drawing/2014/main" id="{0622262C-05D6-4FA9-AC81-A220F534330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57E567-3EF4-4752-87D8-A632A051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CBAFB08-AF77-436F-9BD6-4080968E01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0043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0043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92CEF28-9974-4654-BC4B-16683224EB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39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39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4EB04B7-23CB-400A-AA85-FD8B359FC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81462"/>
            <a:ext cx="3541314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2" y="1754970"/>
            <a:ext cx="3541314" cy="3913988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BB71B96-D11B-D5BD-3C6E-C5DBF0203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D245B39F-840D-A148-9922-F2D02AE5EA38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294878D-0109-0153-C0A0-1E0081633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B567EA-D861-0202-94F1-66C0640ED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40" y="6243181"/>
            <a:ext cx="5782174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0869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262748"/>
            <a:ext cx="12192000" cy="559525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6" name="addin_colorlist" hidden="1">
            <a:extLst>
              <a:ext uri="{FF2B5EF4-FFF2-40B4-BE49-F238E27FC236}">
                <a16:creationId xmlns:a16="http://schemas.microsoft.com/office/drawing/2014/main" id="{9A57ABF8-B03C-45E1-8D60-C254AB41F39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8" name="addin_background" hidden="1">
            <a:extLst>
              <a:ext uri="{FF2B5EF4-FFF2-40B4-BE49-F238E27FC236}">
                <a16:creationId xmlns:a16="http://schemas.microsoft.com/office/drawing/2014/main" id="{055166DC-2EAE-49E7-B441-171CC1D8ADC6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1FD05B-C54B-4336-9FA5-A6AE69EA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 dirty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487118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D3E5644C-DB70-4CBC-AC2B-038E4820ABBB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endParaRPr lang="nb-NO" dirty="0"/>
          </a:p>
        </p:txBody>
      </p:sp>
      <p:sp>
        <p:nvSpPr>
          <p:cNvPr id="5" name="addin_background" hidden="1">
            <a:extLst>
              <a:ext uri="{FF2B5EF4-FFF2-40B4-BE49-F238E27FC236}">
                <a16:creationId xmlns:a16="http://schemas.microsoft.com/office/drawing/2014/main" id="{3749FA81-9AD1-411B-9F14-0795464A48CC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682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faculty 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7A13BE6F-3781-43DF-AA89-B8DEEDEF9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2" name="addin_colorlist" hidden="1">
            <a:extLst>
              <a:ext uri="{FF2B5EF4-FFF2-40B4-BE49-F238E27FC236}">
                <a16:creationId xmlns:a16="http://schemas.microsoft.com/office/drawing/2014/main" id="{F16A078A-965E-4FF3-B0E0-E928670830B3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7D8FAB-5135-4ED0-ACB7-2739C6B82F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0C5E1721-C410-49BE-9F3F-2480510974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AF0B331-B584-46FA-B290-ADD1C599DD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D579993-FE03-45A3-B1FB-C50D4B5D62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98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bilde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3B343FFA-7F9D-D041-A411-1E902ACD76FC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1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institut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Graphic 1" descr="UiO segl">
            <a:extLst>
              <a:ext uri="{FF2B5EF4-FFF2-40B4-BE49-F238E27FC236}">
                <a16:creationId xmlns:a16="http://schemas.microsoft.com/office/drawing/2014/main" id="{6161745A-C000-4B1A-BBF6-1904AA5E4F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1717464" cy="538688"/>
          </a:xfrm>
          <a:prstGeom prst="rect">
            <a:avLst/>
          </a:prstGeom>
        </p:spPr>
      </p:pic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33" name="addin_colorlist" hidden="1">
            <a:extLst>
              <a:ext uri="{FF2B5EF4-FFF2-40B4-BE49-F238E27FC236}">
                <a16:creationId xmlns:a16="http://schemas.microsoft.com/office/drawing/2014/main" id="{42E83DC4-A084-4DCE-BDE0-EDA5F5F7AB66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halv1, halv2, halv3, halv4, halv5, halv6, halv7, halv8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dirty="0"/>
              <a:t>Choose faculty from the drop-down menu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Name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</a:t>
            </a:r>
            <a:r>
              <a:rPr lang="nb-NO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nb-NO" sz="450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department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050759A-54F8-4B19-AC2D-397DFB40B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Name</a:t>
            </a:r>
            <a:r>
              <a:rPr lang="nb-NO" dirty="0"/>
              <a:t> </a:t>
            </a:r>
            <a:r>
              <a:rPr lang="nb-NO" dirty="0" err="1"/>
              <a:t>Surname</a:t>
            </a:r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9C2EEB-4BAB-4FD9-8D75-49062C660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Title</a:t>
            </a:r>
            <a:endParaRPr lang="en-US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54445F3-3566-4B75-AA9E-13D05C023D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 err="1"/>
              <a:t>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199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kapforHvit</a:t>
            </a:r>
            <a:r>
              <a:rPr lang="nb-NO"/>
              <a:t>, 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Universitet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fld id="{EC1CF85B-790A-8941-9B8B-F3CD48C03F89}" type="datetime1">
              <a:rPr lang="nb-NO" smtClean="0"/>
              <a:t>19.09.2023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8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390.xml"/><Relationship Id="rId21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340.xml"/><Relationship Id="rId42" Type="http://schemas.openxmlformats.org/officeDocument/2006/relationships/oleObject" Target="../embeddings/oleObject10.bin"/><Relationship Id="rId7" Type="http://schemas.openxmlformats.org/officeDocument/2006/relationships/slideLayout" Target="../slideLayouts/slideLayout700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90.xml"/><Relationship Id="rId41" Type="http://schemas.openxmlformats.org/officeDocument/2006/relationships/tags" Target="../tags/tag2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320.xml"/><Relationship Id="rId37" Type="http://schemas.openxmlformats.org/officeDocument/2006/relationships/slideLayout" Target="../slideLayouts/slideLayout370.xml"/><Relationship Id="rId40" Type="http://schemas.openxmlformats.org/officeDocument/2006/relationships/theme" Target="../theme/theme10.xml"/><Relationship Id="rId5" Type="http://schemas.openxmlformats.org/officeDocument/2006/relationships/slideLayout" Target="../slideLayouts/slideLayout50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80.xml"/><Relationship Id="rId36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310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220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50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250.xml"/><Relationship Id="rId33" Type="http://schemas.openxmlformats.org/officeDocument/2006/relationships/slideLayout" Target="../slideLayouts/slideLayout330.xml"/><Relationship Id="rId38" Type="http://schemas.openxmlformats.org/officeDocument/2006/relationships/slideLayout" Target="../slideLayouts/slideLayout38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ags" Target="../tags/tag1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4" Type="http://schemas.openxmlformats.org/officeDocument/2006/relationships/image" Target="../media/image27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image" Target="../media/image26.emf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 dirty="0"/>
              <a:t>Page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Graphic 4" descr="Logo university of oslo">
            <a:extLst>
              <a:ext uri="{FF2B5EF4-FFF2-40B4-BE49-F238E27FC236}">
                <a16:creationId xmlns:a16="http://schemas.microsoft.com/office/drawing/2014/main" id="{FC22999A-40AC-4186-8730-BF6B9FCCF0E0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81001" y="6280142"/>
            <a:ext cx="767518" cy="2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722" r:id="rId5"/>
    <p:sldLayoutId id="2147483699" r:id="rId6"/>
    <p:sldLayoutId id="2147483698" r:id="rId7"/>
    <p:sldLayoutId id="2147483700" r:id="rId8"/>
    <p:sldLayoutId id="2147483720" r:id="rId9"/>
    <p:sldLayoutId id="2147483719" r:id="rId10"/>
    <p:sldLayoutId id="2147483721" r:id="rId11"/>
    <p:sldLayoutId id="2147483701" r:id="rId12"/>
    <p:sldLayoutId id="2147483702" r:id="rId13"/>
    <p:sldLayoutId id="2147483704" r:id="rId14"/>
    <p:sldLayoutId id="2147483706" r:id="rId15"/>
    <p:sldLayoutId id="2147483716" r:id="rId16"/>
    <p:sldLayoutId id="2147483717" r:id="rId17"/>
    <p:sldLayoutId id="2147483713" r:id="rId18"/>
    <p:sldLayoutId id="2147483714" r:id="rId19"/>
    <p:sldLayoutId id="2147483709" r:id="rId20"/>
    <p:sldLayoutId id="2147483710" r:id="rId21"/>
    <p:sldLayoutId id="2147483711" r:id="rId22"/>
    <p:sldLayoutId id="2147483712" r:id="rId23"/>
    <p:sldLayoutId id="2147483707" r:id="rId24"/>
    <p:sldLayoutId id="2147483708" r:id="rId25"/>
    <p:sldLayoutId id="2147483715" r:id="rId26"/>
    <p:sldLayoutId id="2147483718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19.09.2023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22" r:id="rId12"/>
    <p:sldLayoutId id="2147483723" r:id="rId13"/>
    <p:sldLayoutId id="2147483724" r:id="rId14"/>
    <p:sldLayoutId id="2147483725" r:id="rId15"/>
    <p:sldLayoutId id="2147483729" r:id="rId16"/>
    <p:sldLayoutId id="2147483726" r:id="rId17"/>
    <p:sldLayoutId id="2147483727" r:id="rId18"/>
    <p:sldLayoutId id="2147483728" r:id="rId19"/>
    <p:sldLayoutId id="2147483721" r:id="rId20"/>
    <p:sldLayoutId id="2147483720" r:id="rId21"/>
    <p:sldLayoutId id="2147483719" r:id="rId22"/>
    <p:sldLayoutId id="2147483701" r:id="rId23"/>
    <p:sldLayoutId id="2147483702" r:id="rId24"/>
    <p:sldLayoutId id="2147483704" r:id="rId25"/>
    <p:sldLayoutId id="2147483706" r:id="rId26"/>
    <p:sldLayoutId id="2147483716" r:id="rId27"/>
    <p:sldLayoutId id="2147483717" r:id="rId28"/>
    <p:sldLayoutId id="2147483713" r:id="rId29"/>
    <p:sldLayoutId id="2147483714" r:id="rId30"/>
    <p:sldLayoutId id="2147483709" r:id="rId31"/>
    <p:sldLayoutId id="2147483710" r:id="rId32"/>
    <p:sldLayoutId id="2147483711" r:id="rId33"/>
    <p:sldLayoutId id="2147483712" r:id="rId34"/>
    <p:sldLayoutId id="2147483707" r:id="rId35"/>
    <p:sldLayoutId id="2147483708" r:id="rId36"/>
    <p:sldLayoutId id="2147483772" r:id="rId37"/>
    <p:sldLayoutId id="2147483715" r:id="rId38"/>
    <p:sldLayoutId id="2147483718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22D069C-C025-484F-B809-F6C0328593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8017091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339" imgH="343" progId="TCLayout.ActiveDocument.1">
                  <p:embed/>
                </p:oleObj>
              </mc:Choice>
              <mc:Fallback>
                <p:oleObj name="think-cell Slide" r:id="rId42" imgW="339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22D069C-C025-484F-B809-F6C0328593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C804B514-1A16-8B40-B486-5AF1FDD517DD}" type="datetime1">
              <a:rPr lang="nb-NO" smtClean="0"/>
              <a:t>04.12.2023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798" y="6243181"/>
            <a:ext cx="1501215" cy="385472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nb-NO"/>
              <a:t>Universitetet i Oslo</a:t>
            </a:r>
            <a:endParaRPr lang="nb-NO" dirty="0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8EA44F5-5292-DAC7-5E20-8F01D590F7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743" r:id="rId37"/>
    <p:sldLayoutId id="2147483686" r:id="rId38"/>
    <p:sldLayoutId id="2147483687" r:id="rId3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46" rtl="0" eaLnBrk="1" latinLnBrk="0" hangingPunct="1">
        <a:lnSpc>
          <a:spcPct val="100000"/>
        </a:lnSpc>
        <a:spcBef>
          <a:spcPts val="115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30.png"/><Relationship Id="rId5" Type="http://schemas.openxmlformats.org/officeDocument/2006/relationships/slide" Target="slide2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280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B104CBC0-1FC4-7A3A-7C66-6E50ECD8A0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14641" y="0"/>
            <a:ext cx="5973955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lassholder for bilde 13" descr="A person holding a bag with a drawing on it&#10;&#10;Description automatically generated">
            <a:extLst>
              <a:ext uri="{FF2B5EF4-FFF2-40B4-BE49-F238E27FC236}">
                <a16:creationId xmlns:a16="http://schemas.microsoft.com/office/drawing/2014/main" id="{3921555E-C0F3-125C-5252-0D2D27C25C2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r="29621" b="-1"/>
          <a:stretch/>
        </p:blipFill>
        <p:spPr>
          <a:xfrm>
            <a:off x="6209880" y="10"/>
            <a:ext cx="5982120" cy="6857990"/>
          </a:xfrm>
          <a:prstGeom prst="rect">
            <a:avLst/>
          </a:prstGeom>
          <a:noFill/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BF24390E-2CE9-0194-B431-D95870DE3E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4831492" cy="1742304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F06A95F-AC30-B3C3-D41E-F4B61A798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6751" y="5771189"/>
            <a:ext cx="1025436" cy="10254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C060A9-7E48-54FC-14DD-0D764374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2235878"/>
            <a:ext cx="5716962" cy="1796624"/>
          </a:xfrm>
        </p:spPr>
        <p:txBody>
          <a:bodyPr anchor="t">
            <a:normAutofit/>
          </a:bodyPr>
          <a:lstStyle/>
          <a:p>
            <a:r>
              <a:rPr lang="en-US" dirty="0"/>
              <a:t>Faculty of Social Sciences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F81C3383-EADB-8E1F-89A3-CB76AFC42B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9038" y="4237773"/>
            <a:ext cx="5716962" cy="757238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ubtitle 7">
            <a:extLst>
              <a:ext uri="{FF2B5EF4-FFF2-40B4-BE49-F238E27FC236}">
                <a16:creationId xmlns:a16="http://schemas.microsoft.com/office/drawing/2014/main" id="{75F45B9B-9513-CBB1-03B5-3CC5F35EB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800" y="5199013"/>
            <a:ext cx="5716962" cy="258079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E988A5A8-AC04-AC82-4029-E065C85A6E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800" y="5456305"/>
            <a:ext cx="5716962" cy="22628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7812BDC-9A88-2B59-AC48-A7E2A5A514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3800" y="5723036"/>
            <a:ext cx="5716962" cy="22628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3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Master's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degree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programmes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offered</a:t>
            </a:r>
            <a: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in English</a:t>
            </a:r>
            <a:br>
              <a:rPr lang="nb-NO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42909" y="1206801"/>
            <a:ext cx="293677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71767" y="1206800"/>
            <a:ext cx="2875989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185523" y="3574145"/>
            <a:ext cx="2904548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 rtl="0"/>
            <a:endParaRPr lang="nb-NO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To kvinnelige studenter sitter på en benk og diskuterer">
            <a:extLst>
              <a:ext uri="{FF2B5EF4-FFF2-40B4-BE49-F238E27FC236}">
                <a16:creationId xmlns:a16="http://schemas.microsoft.com/office/drawing/2014/main" id="{61EA560F-67D2-BEA0-F407-4143EC43D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1" y="3580452"/>
            <a:ext cx="2856684" cy="2375493"/>
          </a:xfrm>
          <a:prstGeom prst="rect">
            <a:avLst/>
          </a:prstGeom>
        </p:spPr>
      </p:pic>
      <p:pic>
        <p:nvPicPr>
          <p:cNvPr id="21" name="Picture 20" descr="En student sitter på trappa og leser i en bok">
            <a:extLst>
              <a:ext uri="{FF2B5EF4-FFF2-40B4-BE49-F238E27FC236}">
                <a16:creationId xmlns:a16="http://schemas.microsoft.com/office/drawing/2014/main" id="{713A5903-AFB0-B22B-0430-9B9DEDDE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13" y="3577844"/>
            <a:ext cx="2895738" cy="2379291"/>
          </a:xfrm>
          <a:prstGeom prst="rect">
            <a:avLst/>
          </a:prstGeom>
        </p:spPr>
      </p:pic>
      <p:pic>
        <p:nvPicPr>
          <p:cNvPr id="23" name="Picture 22" descr="3 glade studenter på Fredikkeplass">
            <a:extLst>
              <a:ext uri="{FF2B5EF4-FFF2-40B4-BE49-F238E27FC236}">
                <a16:creationId xmlns:a16="http://schemas.microsoft.com/office/drawing/2014/main" id="{F8987E46-9974-C1AB-385B-9032CE4DE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50" y="1198553"/>
            <a:ext cx="2861251" cy="2379291"/>
          </a:xfrm>
          <a:prstGeom prst="rect">
            <a:avLst/>
          </a:prstGeom>
        </p:spPr>
      </p:pic>
      <p:pic>
        <p:nvPicPr>
          <p:cNvPr id="25" name="Picture 24" descr="Underviser hjelper student">
            <a:extLst>
              <a:ext uri="{FF2B5EF4-FFF2-40B4-BE49-F238E27FC236}">
                <a16:creationId xmlns:a16="http://schemas.microsoft.com/office/drawing/2014/main" id="{9FE9D34E-BBDD-615F-2A3E-420A25122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13" y="1222153"/>
            <a:ext cx="2839682" cy="2361355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DC63234F-282C-A569-7A05-4C2CFA133DC9}"/>
              </a:ext>
            </a:extLst>
          </p:cNvPr>
          <p:cNvSpPr txBox="1"/>
          <p:nvPr/>
        </p:nvSpPr>
        <p:spPr>
          <a:xfrm>
            <a:off x="1794323" y="5660318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4E462CDF-E5E3-9080-D381-FB20A7AD4245}"/>
              </a:ext>
            </a:extLst>
          </p:cNvPr>
          <p:cNvSpPr txBox="1"/>
          <p:nvPr/>
        </p:nvSpPr>
        <p:spPr>
          <a:xfrm>
            <a:off x="7749391" y="566061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43A2C576-9704-1A6C-5215-2EC389444164}"/>
              </a:ext>
            </a:extLst>
          </p:cNvPr>
          <p:cNvSpPr txBox="1"/>
          <p:nvPr/>
        </p:nvSpPr>
        <p:spPr>
          <a:xfrm>
            <a:off x="10589901" y="325764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0" name="TekstSylinder 5">
            <a:extLst>
              <a:ext uri="{FF2B5EF4-FFF2-40B4-BE49-F238E27FC236}">
                <a16:creationId xmlns:a16="http://schemas.microsoft.com/office/drawing/2014/main" id="{28EAD867-C76E-F696-7387-B32ED840563E}"/>
              </a:ext>
            </a:extLst>
          </p:cNvPr>
          <p:cNvSpPr txBox="1"/>
          <p:nvPr/>
        </p:nvSpPr>
        <p:spPr>
          <a:xfrm>
            <a:off x="4790895" y="333222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8E433AC-59F7-7238-DB86-2681A12013BD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334BC-F955-A3E3-F38B-85E94262FA89}"/>
              </a:ext>
            </a:extLst>
          </p:cNvPr>
          <p:cNvSpPr txBox="1"/>
          <p:nvPr/>
        </p:nvSpPr>
        <p:spPr>
          <a:xfrm>
            <a:off x="553803" y="1996490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Economics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F43AB-5EEA-24CB-D7B4-1E7B3E3D963B}"/>
              </a:ext>
            </a:extLst>
          </p:cNvPr>
          <p:cNvSpPr txBox="1"/>
          <p:nvPr/>
        </p:nvSpPr>
        <p:spPr>
          <a:xfrm>
            <a:off x="9211035" y="4074018"/>
            <a:ext cx="232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Psychology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82E80-2218-4DD9-8B86-2B4FA45D89DC}"/>
              </a:ext>
            </a:extLst>
          </p:cNvPr>
          <p:cNvSpPr txBox="1"/>
          <p:nvPr/>
        </p:nvSpPr>
        <p:spPr>
          <a:xfrm>
            <a:off x="6251534" y="1940572"/>
            <a:ext cx="251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Human </a:t>
            </a:r>
            <a:r>
              <a:rPr lang="nb-NO" sz="2000" dirty="0" err="1">
                <a:solidFill>
                  <a:schemeClr val="bg1"/>
                </a:solidFill>
              </a:rPr>
              <a:t>Geography</a:t>
            </a:r>
            <a:endParaRPr lang="nb-NO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9C5A8-CB51-2AB0-4786-486FC0DF5EEF}"/>
              </a:ext>
            </a:extLst>
          </p:cNvPr>
          <p:cNvSpPr txBox="1"/>
          <p:nvPr/>
        </p:nvSpPr>
        <p:spPr>
          <a:xfrm>
            <a:off x="3388850" y="4074018"/>
            <a:ext cx="2324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bg1"/>
                </a:solidFill>
              </a:rPr>
              <a:t>Peace and </a:t>
            </a:r>
            <a:r>
              <a:rPr lang="nb-NO" sz="2000" dirty="0" err="1">
                <a:solidFill>
                  <a:schemeClr val="bg1"/>
                </a:solidFill>
              </a:rPr>
              <a:t>Conflict</a:t>
            </a:r>
            <a:r>
              <a:rPr lang="nb-NO" sz="2000" dirty="0">
                <a:solidFill>
                  <a:schemeClr val="bg1"/>
                </a:solidFill>
              </a:rPr>
              <a:t> Studies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93D552-521B-D1C5-4DA9-EFB89A483CFA}"/>
              </a:ext>
            </a:extLst>
          </p:cNvPr>
          <p:cNvSpPr txBox="1"/>
          <p:nvPr/>
        </p:nvSpPr>
        <p:spPr>
          <a:xfrm>
            <a:off x="9182739" y="4616126"/>
            <a:ext cx="2649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solidFill>
                  <a:schemeClr val="bg1"/>
                </a:solidFill>
              </a:rPr>
              <a:t>Social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Anthropology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95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2144707"/>
            <a:ext cx="4822717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 err="1">
                <a:cs typeface="Arial"/>
              </a:rPr>
              <a:t>Psychology</a:t>
            </a:r>
            <a:endParaRPr lang="nb-NO" dirty="0">
              <a:cs typeface="Arial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Provides the student with the competence to work as an authorized psychologist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6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years</a:t>
            </a:r>
            <a:r>
              <a:rPr lang="nb-NO" sz="2000" dirty="0">
                <a:latin typeface="Arial"/>
                <a:ea typeface="ヒラギノ角ゴ Pro W3"/>
                <a:cs typeface="Times New Roman"/>
              </a:rPr>
              <a:t> of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education</a:t>
            </a:r>
            <a:endParaRPr lang="nb-NO" sz="2000" dirty="0">
              <a:latin typeface="Arial"/>
              <a:ea typeface="ヒラギノ角ゴ Pro W3" charset="-128"/>
              <a:cs typeface="Times New Roman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Times New Roman"/>
              </a:rPr>
              <a:t>360 </a:t>
            </a:r>
            <a:r>
              <a:rPr lang="nb-NO" sz="2000" dirty="0" err="1">
                <a:latin typeface="Arial"/>
                <a:ea typeface="ヒラギノ角ゴ Pro W3"/>
                <a:cs typeface="Times New Roman"/>
              </a:rPr>
              <a:t>credits</a:t>
            </a:r>
            <a:endParaRPr lang="nb-NO" sz="2000" dirty="0">
              <a:latin typeface="Arial"/>
              <a:ea typeface="ヒラギノ角ゴ Pro W3"/>
              <a:cs typeface="Times New Roman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b-NO" sz="2400" dirty="0">
              <a:latin typeface="Arial"/>
              <a:ea typeface="ヒラギノ角ゴ Pro W3" charset="-128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/>
                <a:ea typeface="ヒラギノ角ゴ Pro W3"/>
                <a:cs typeface="MS PGothic" pitchFamily="34" charset="-128"/>
              </a:rPr>
              <a:t>Economics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Socioeconomic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analysis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5-year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master's</a:t>
            </a: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 program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000" dirty="0">
                <a:latin typeface="Arial"/>
                <a:ea typeface="ヒラギノ角ゴ Pro W3"/>
                <a:cs typeface="MS PGothic" pitchFamily="34" charset="-128"/>
              </a:rPr>
              <a:t>300 </a:t>
            </a:r>
            <a:r>
              <a:rPr lang="nb-NO" sz="2000" dirty="0" err="1">
                <a:latin typeface="Arial"/>
                <a:ea typeface="ヒラギノ角ゴ Pro W3"/>
                <a:cs typeface="MS PGothic" pitchFamily="34" charset="-128"/>
              </a:rPr>
              <a:t>credits</a:t>
            </a:r>
            <a:endParaRPr lang="nb-NO" sz="2000" dirty="0">
              <a:latin typeface="Arial"/>
              <a:ea typeface="ヒラギノ角ゴ Pro W3"/>
              <a:cs typeface="MS PGothic" pitchFamily="34" charset="-128"/>
            </a:endParaRPr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830705"/>
            <a:ext cx="5295252" cy="8559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Professional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Lysbildezoom 3"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231042" y="5927965"/>
              <a:ext cx="3048000" cy="1714500"/>
            </p:xfrm>
            <a:graphic>
              <a:graphicData uri="http://schemas.microsoft.com/office/powerpoint/2016/slidezoom">
                <pslz:sldZm>
                  <pslz:sldZmObj sldId="282" cId="1554550418">
                    <pslz:zmPr id="{A3AC6C60-AFD7-4C67-AF43-8FD912FDA3E0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Lysbildezoom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F6B87354-7705-47A6-B418-27C55DE738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231042" y="59279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Content Placeholder 6" descr="Et bilde som inneholder klær, person, utendørs, plante&#10;&#10;Automatisk generert beskrivelse">
            <a:extLst>
              <a:ext uri="{FF2B5EF4-FFF2-40B4-BE49-F238E27FC236}">
                <a16:creationId xmlns:a16="http://schemas.microsoft.com/office/drawing/2014/main" id="{ACCF0EDD-512E-FAA2-71F6-621768871B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7"/>
          <a:srcRect l="21089" r="21089"/>
          <a:stretch/>
        </p:blipFill>
        <p:spPr>
          <a:xfrm>
            <a:off x="6209881" y="-42454"/>
            <a:ext cx="5982119" cy="6900454"/>
          </a:xfrm>
        </p:spPr>
      </p:pic>
      <p:sp>
        <p:nvSpPr>
          <p:cNvPr id="3" name="TekstSylinder 5">
            <a:extLst>
              <a:ext uri="{FF2B5EF4-FFF2-40B4-BE49-F238E27FC236}">
                <a16:creationId xmlns:a16="http://schemas.microsoft.com/office/drawing/2014/main" id="{6649D493-65C7-5458-35BB-F91B86053666}"/>
              </a:ext>
            </a:extLst>
          </p:cNvPr>
          <p:cNvSpPr txBox="1"/>
          <p:nvPr/>
        </p:nvSpPr>
        <p:spPr>
          <a:xfrm>
            <a:off x="10753780" y="6540709"/>
            <a:ext cx="1160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Jarli&amp;Jordan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2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6B63A6-24C9-4E0F-976F-EF0A7C16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Interdisciplinarity and sustainability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9817F14-61F7-4F5A-AAA6-C7D5D15611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sz="2400" dirty="0">
                <a:cs typeface="Arial"/>
              </a:rPr>
              <a:t>Examples: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03A75C-F41E-4C00-A394-FA7FBA2C1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52" y="3494160"/>
            <a:ext cx="4695566" cy="26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055279-15EA-4E07-A245-1139D983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4"/>
          <a:stretch>
            <a:fillRect/>
          </a:stretch>
        </p:blipFill>
        <p:spPr>
          <a:xfrm>
            <a:off x="360044" y="1577475"/>
            <a:ext cx="8492372" cy="2269417"/>
          </a:xfr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0159D03-E5B2-D990-9AF7-559248CE0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4" y="3865354"/>
            <a:ext cx="4515315" cy="227006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3F190EF-C582-09AF-D21F-374800F755C3}"/>
              </a:ext>
            </a:extLst>
          </p:cNvPr>
          <p:cNvSpPr txBox="1"/>
          <p:nvPr/>
        </p:nvSpPr>
        <p:spPr>
          <a:xfrm>
            <a:off x="3375103" y="3879162"/>
            <a:ext cx="3218985" cy="22159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 SAMKLIMA: Samfunn, klima og miljø (40-gruppe)</a:t>
            </a: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  <a:p>
            <a:endParaRPr lang="nb-NO">
              <a:solidFill>
                <a:schemeClr val="bg1"/>
              </a:solidFill>
            </a:endParaRPr>
          </a:p>
        </p:txBody>
      </p:sp>
      <p:pic>
        <p:nvPicPr>
          <p:cNvPr id="14" name="Grafikk 13" descr="Pil høyre med heldekkende fyll">
            <a:extLst>
              <a:ext uri="{FF2B5EF4-FFF2-40B4-BE49-F238E27FC236}">
                <a16:creationId xmlns:a16="http://schemas.microsoft.com/office/drawing/2014/main" id="{D224B2D5-2612-4528-A5F6-4672300F4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03906C-8FB9-A110-388A-BBF7C4B442FE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2536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408612"/>
            <a:ext cx="5326381" cy="406216"/>
          </a:xfrm>
        </p:spPr>
        <p:txBody>
          <a:bodyPr/>
          <a:lstStyle/>
          <a:p>
            <a:r>
              <a:rPr lang="nb-NO" dirty="0"/>
              <a:t>Center for Interdiciplinary </a:t>
            </a:r>
            <a:r>
              <a:rPr lang="nb-NO" dirty="0" err="1"/>
              <a:t>Education</a:t>
            </a:r>
            <a:r>
              <a:rPr lang="nb-NO" dirty="0"/>
              <a:t> - INTED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783520"/>
            <a:ext cx="573595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Brings together students from: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Humanities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 Faculty of Social Sciences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Faculty of Mathematics and Natural Sciences at UiO</a:t>
            </a:r>
            <a:br>
              <a:rPr lang="en-US" sz="2400" dirty="0"/>
            </a:br>
            <a:endParaRPr lang="en-US" sz="2400" dirty="0">
              <a:cs typeface="Arial"/>
            </a:endParaRPr>
          </a:p>
          <a:p>
            <a:endParaRPr lang="nb-NO" sz="2400" dirty="0"/>
          </a:p>
          <a:p>
            <a:r>
              <a:rPr lang="nb-NO" sz="2400" dirty="0"/>
              <a:t>Goal: </a:t>
            </a:r>
            <a:r>
              <a:rPr lang="nb-NO" sz="2400" dirty="0" err="1"/>
              <a:t>Develop</a:t>
            </a:r>
            <a:r>
              <a:rPr lang="nb-NO" sz="2400" dirty="0"/>
              <a:t> students’ interdiciplinary competence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D7C05-417C-1F9D-7A48-E1A1350C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9841" r="3882" b="5563"/>
          <a:stretch/>
        </p:blipFill>
        <p:spPr>
          <a:xfrm>
            <a:off x="6301946" y="1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37BFD332-74E3-FEBB-7ACC-CC841B9314C8}"/>
              </a:ext>
            </a:extLst>
          </p:cNvPr>
          <p:cNvSpPr txBox="1"/>
          <p:nvPr/>
        </p:nvSpPr>
        <p:spPr>
          <a:xfrm>
            <a:off x="11126717" y="6608306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6C01DA1-4D3F-AA90-E059-F70F61E13087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err="1"/>
              <a:t>Faculty</a:t>
            </a:r>
            <a:r>
              <a:rPr lang="nb-NO" dirty="0"/>
              <a:t> of </a:t>
            </a:r>
            <a:r>
              <a:rPr lang="nb-NO" dirty="0" err="1"/>
              <a:t>Social</a:t>
            </a:r>
            <a:r>
              <a:rPr lang="nb-NO" dirty="0"/>
              <a:t> Science</a:t>
            </a:r>
          </a:p>
        </p:txBody>
      </p:sp>
    </p:spTree>
    <p:extLst>
      <p:ext uri="{BB962C8B-B14F-4D97-AF65-F5344CB8AC3E}">
        <p14:creationId xmlns:p14="http://schemas.microsoft.com/office/powerpoint/2010/main" val="41839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23" name="Tittel 1">
            <a:extLst>
              <a:ext uri="{FF2B5EF4-FFF2-40B4-BE49-F238E27FC236}">
                <a16:creationId xmlns:a16="http://schemas.microsoft.com/office/drawing/2014/main" id="{CE3A35F9-C477-D93A-B6B5-AE07BEAE94C0}"/>
              </a:ext>
            </a:extLst>
          </p:cNvPr>
          <p:cNvSpPr txBox="1">
            <a:spLocks/>
          </p:cNvSpPr>
          <p:nvPr/>
        </p:nvSpPr>
        <p:spPr>
          <a:xfrm>
            <a:off x="360044" y="360045"/>
            <a:ext cx="11471910" cy="54265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0" dirty="0"/>
              <a:t>Exchange </a:t>
            </a:r>
            <a:r>
              <a:rPr lang="nb-NO" sz="3500" dirty="0" err="1"/>
              <a:t>programmes</a:t>
            </a:r>
            <a:endParaRPr lang="nb-NO" sz="35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66DCCFE-9904-C0B0-9DC8-B2C3F162C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21095"/>
          <a:stretch/>
        </p:blipFill>
        <p:spPr>
          <a:xfrm>
            <a:off x="6240256" y="0"/>
            <a:ext cx="5951744" cy="6865416"/>
          </a:xfrm>
          <a:prstGeom prst="rect">
            <a:avLst/>
          </a:prstGeom>
        </p:spPr>
      </p:pic>
      <p:sp>
        <p:nvSpPr>
          <p:cNvPr id="5" name="TekstSylinder 5">
            <a:extLst>
              <a:ext uri="{FF2B5EF4-FFF2-40B4-BE49-F238E27FC236}">
                <a16:creationId xmlns:a16="http://schemas.microsoft.com/office/drawing/2014/main" id="{487041FC-E9D4-3AF5-0509-E9D0FE59D2B3}"/>
              </a:ext>
            </a:extLst>
          </p:cNvPr>
          <p:cNvSpPr txBox="1"/>
          <p:nvPr/>
        </p:nvSpPr>
        <p:spPr>
          <a:xfrm>
            <a:off x="10801804" y="656486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2" name="TekstSylinder 10">
            <a:extLst>
              <a:ext uri="{FF2B5EF4-FFF2-40B4-BE49-F238E27FC236}">
                <a16:creationId xmlns:a16="http://schemas.microsoft.com/office/drawing/2014/main" id="{0DC524F9-813D-063F-10C3-349648FF273A}"/>
              </a:ext>
            </a:extLst>
          </p:cNvPr>
          <p:cNvSpPr txBox="1"/>
          <p:nvPr/>
        </p:nvSpPr>
        <p:spPr>
          <a:xfrm>
            <a:off x="390789" y="1988920"/>
            <a:ext cx="4822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148 student exchange agreements with higher education institutions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The Faculty of Social Science offers 233 English-language courses</a:t>
            </a:r>
            <a:endParaRPr lang="en-US" sz="2400" dirty="0">
              <a:latin typeface="Arial" charset="0"/>
              <a:ea typeface="ヒラギノ角ゴ Pro W3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60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461195" y="4123944"/>
            <a:ext cx="3524101" cy="2018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648" y="4123943"/>
            <a:ext cx="3503148" cy="2026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829148" y="4132465"/>
            <a:ext cx="3587693" cy="201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WORKING LIFE RELEVANCE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 15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672305" y="4528565"/>
            <a:ext cx="325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Ensure the relevance of students' competencies for the workforce after completing their education.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959818E-8F1D-62B1-E25E-D5C73338CF44}"/>
              </a:ext>
            </a:extLst>
          </p:cNvPr>
          <p:cNvSpPr txBox="1"/>
          <p:nvPr/>
        </p:nvSpPr>
        <p:spPr>
          <a:xfrm>
            <a:off x="6442271" y="3332924"/>
            <a:ext cx="1423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Audum Braastad/NTB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A46906F-A916-8A10-7BE1-0ECC4C14246D}"/>
              </a:ext>
            </a:extLst>
          </p:cNvPr>
          <p:cNvSpPr txBox="1"/>
          <p:nvPr/>
        </p:nvSpPr>
        <p:spPr>
          <a:xfrm>
            <a:off x="2789982" y="3333600"/>
            <a:ext cx="12811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Getty stock image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62D6DC5-31A2-44EB-357F-4FB5152D9B65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 &amp; Jordan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7977838" y="4532898"/>
            <a:ext cx="33945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Ensure employers' understanding of and knowledge about students' competencies after completing their education.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338221" y="4528565"/>
            <a:ext cx="334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 students' own understanding and ability to articulate their competencies.</a:t>
            </a: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590041" y="32178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50C813E6-1944-61DA-D706-3555F779333F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Faculty</a:t>
            </a: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b-NO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nb-NO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</a:t>
            </a: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Sciences</a:t>
            </a: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0B121B-5FDF-BFEB-9B8C-F93E734E0312}"/>
              </a:ext>
            </a:extLst>
          </p:cNvPr>
          <p:cNvSpPr txBox="1"/>
          <p:nvPr/>
        </p:nvSpPr>
        <p:spPr>
          <a:xfrm>
            <a:off x="461196" y="1363017"/>
            <a:ext cx="24856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focus areas aimed at strengthening the content of education and the student's learning experience and perceived working life relevance.</a:t>
            </a:r>
            <a:endParaRPr lang="nb-NO" dirty="0"/>
          </a:p>
        </p:txBody>
      </p:sp>
      <p:sp>
        <p:nvSpPr>
          <p:cNvPr id="20" name="Plassholder for lysbildenummer 2">
            <a:extLst>
              <a:ext uri="{FF2B5EF4-FFF2-40B4-BE49-F238E27FC236}">
                <a16:creationId xmlns:a16="http://schemas.microsoft.com/office/drawing/2014/main" id="{ECD2516C-F215-C6B2-D42A-9C7CF59A58BA}"/>
              </a:ext>
            </a:extLst>
          </p:cNvPr>
          <p:cNvSpPr txBox="1">
            <a:spLocks/>
          </p:cNvSpPr>
          <p:nvPr/>
        </p:nvSpPr>
        <p:spPr>
          <a:xfrm>
            <a:off x="7592030" y="6251172"/>
            <a:ext cx="367433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b-NO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228600">
              <a:spcAft>
                <a:spcPts val="600"/>
              </a:spcAft>
            </a:pPr>
            <a:r>
              <a:rPr lang="en-US" dirty="0" err="1">
                <a:solidFill>
                  <a:prstClr val="black"/>
                </a:solidFill>
                <a:latin typeface="Arial"/>
              </a:rPr>
              <a:t>Referanse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: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Sluttrapport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Samfunns</a:t>
            </a:r>
            <a:r>
              <a:rPr lang="en-US" dirty="0">
                <a:solidFill>
                  <a:prstClr val="black"/>
                </a:solidFill>
                <a:latin typeface="Arial"/>
              </a:rPr>
              <a:t>- og </a:t>
            </a:r>
            <a:r>
              <a:rPr lang="en-US" dirty="0" err="1">
                <a:solidFill>
                  <a:prstClr val="black"/>
                </a:solidFill>
                <a:latin typeface="Arial"/>
              </a:rPr>
              <a:t>arbeidslivsrelevante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studier, 2021, SV, UIO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9E28DD-6266-7272-A764-5F9199807DCC}"/>
              </a:ext>
            </a:extLst>
          </p:cNvPr>
          <p:cNvGraphicFramePr/>
          <p:nvPr/>
        </p:nvGraphicFramePr>
        <p:xfrm>
          <a:off x="3778337" y="1190323"/>
          <a:ext cx="7488030" cy="2533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621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E6CE-0580-84CF-84A0-1C1AD3F34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735956" cy="542658"/>
          </a:xfrm>
        </p:spPr>
        <p:txBody>
          <a:bodyPr/>
          <a:lstStyle/>
          <a:p>
            <a:r>
              <a:rPr lang="en-US" dirty="0"/>
              <a:t>DISCOVER YOUR FUTURE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EA51E-8479-11EE-B82B-9CEFC65BAC6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3314" y="1082726"/>
            <a:ext cx="5590096" cy="144365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1600" dirty="0"/>
              <a:t>Integrated career support throughout the study period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First to offer this in Norway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One course per semester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C878F-7C33-907B-26DE-A1A7A2CCE50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03314" y="2526384"/>
            <a:ext cx="5590096" cy="349895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endParaRPr lang="nb-NO" sz="2000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learn more about how you can plan and set goals for yourself, and what you may not be able to plan for.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gain insight into what may be relevant experiences on the way forward and how you can use your time to explore your options for further education or work.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You will also get concrete tools along the way that you can use to find your direction.</a:t>
            </a:r>
            <a:endParaRPr lang="en-US" dirty="0"/>
          </a:p>
        </p:txBody>
      </p:sp>
      <p:pic>
        <p:nvPicPr>
          <p:cNvPr id="16" name="Picture Placeholder 15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E7EA7160-6ACC-08C0-91F3-B2F514CAE3E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r="23981"/>
          <a:stretch>
            <a:fillRect/>
          </a:stretch>
        </p:blipFill>
        <p:spPr>
          <a:xfrm>
            <a:off x="6806418" y="-49158"/>
            <a:ext cx="5385582" cy="6907158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69FDF3-674B-FAED-8BEB-0A54B8994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A90263D-D40E-D452-E3AA-48D86881BCFB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dirty="0" err="1">
                <a:solidFill>
                  <a:prstClr val="black"/>
                </a:solidFill>
                <a:latin typeface="Arial"/>
              </a:rPr>
              <a:t>Faculty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of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dirty="0" err="1">
                <a:solidFill>
                  <a:prstClr val="black"/>
                </a:solidFill>
                <a:latin typeface="Arial"/>
              </a:rPr>
              <a:t>Social</a:t>
            </a:r>
            <a:r>
              <a:rPr lang="nb-NO" dirty="0">
                <a:solidFill>
                  <a:prstClr val="black"/>
                </a:solidFill>
                <a:latin typeface="Arial"/>
              </a:rPr>
              <a:t> Sciences</a:t>
            </a:r>
            <a:endParaRPr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80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EILIN - Network for Learning and Teaching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8" y="3747955"/>
            <a:ext cx="35331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Digital Tools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Student – active learning methods  </a:t>
            </a:r>
            <a:endParaRPr lang="en-GB" sz="20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Varied assessment methods</a:t>
            </a:r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6604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Subject-specific services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Sharing of experiences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Competence development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Pedagogical development work</a:t>
            </a:r>
            <a:endParaRPr lang="nb-NO" sz="2000" dirty="0"/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Teaching support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Development </a:t>
            </a:r>
            <a:r>
              <a:rPr lang="nb-NO" sz="2000" dirty="0" err="1"/>
              <a:t>projects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Support and </a:t>
            </a:r>
            <a:r>
              <a:rPr lang="nb-NO" sz="2000" dirty="0" err="1"/>
              <a:t>assistance</a:t>
            </a:r>
            <a:r>
              <a:rPr lang="nb-NO" sz="2000" dirty="0"/>
              <a:t> for IT in </a:t>
            </a:r>
            <a:r>
              <a:rPr lang="nb-NO" sz="2000" dirty="0" err="1"/>
              <a:t>education</a:t>
            </a:r>
            <a:endParaRPr lang="nb-NO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/>
              <a:t>First-line support</a:t>
            </a:r>
          </a:p>
        </p:txBody>
      </p:sp>
      <p:pic>
        <p:nvPicPr>
          <p:cNvPr id="32" name="Picture 31" descr="person peker på noe på en pc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94" y="1097328"/>
            <a:ext cx="3463516" cy="2309011"/>
          </a:xfrm>
          <a:prstGeom prst="rect">
            <a:avLst/>
          </a:prstGeom>
        </p:spPr>
      </p:pic>
      <p:pic>
        <p:nvPicPr>
          <p:cNvPr id="36" name="Picture 35" descr="pc skjerm som viser teams-møte med mange deltakere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7" b="9139"/>
          <a:stretch/>
        </p:blipFill>
        <p:spPr>
          <a:xfrm>
            <a:off x="4169842" y="1097328"/>
            <a:ext cx="3703955" cy="2278867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4" name="TekstSylinder 8">
            <a:extLst>
              <a:ext uri="{FF2B5EF4-FFF2-40B4-BE49-F238E27FC236}">
                <a16:creationId xmlns:a16="http://schemas.microsoft.com/office/drawing/2014/main" id="{4B6A8A55-D647-1CD9-883F-70A15BFA440D}"/>
              </a:ext>
            </a:extLst>
          </p:cNvPr>
          <p:cNvSpPr txBox="1"/>
          <p:nvPr/>
        </p:nvSpPr>
        <p:spPr>
          <a:xfrm>
            <a:off x="10387145" y="3116824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0E7EE382-6372-D07D-CD4A-776C46ACB8B8}"/>
              </a:ext>
            </a:extLst>
          </p:cNvPr>
          <p:cNvSpPr txBox="1"/>
          <p:nvPr/>
        </p:nvSpPr>
        <p:spPr>
          <a:xfrm>
            <a:off x="3079243" y="3139975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Pj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D3335ED7-99C5-597C-11E8-4D0ECD986916}"/>
              </a:ext>
            </a:extLst>
          </p:cNvPr>
          <p:cNvSpPr txBox="1"/>
          <p:nvPr/>
        </p:nvSpPr>
        <p:spPr>
          <a:xfrm>
            <a:off x="6861490" y="3139975"/>
            <a:ext cx="10045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BB2C31FA-00B1-B3DF-AC76-A1DE75C40DF8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35606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F372D-D2E2-49FD-AA00-49E96CE2CA95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DBA5CA-D857-4261-A94C-C721768F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/>
          </a:bodyPr>
          <a:lstStyle/>
          <a:p>
            <a:r>
              <a:rPr lang="en-US" dirty="0"/>
              <a:t>Focus on teaching quality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2A7BF-08CA-45C9-9037-B89A2AFAB398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4" y="1953367"/>
            <a:ext cx="5566106" cy="3414713"/>
          </a:xfrm>
        </p:spPr>
        <p:txBody>
          <a:bodyPr>
            <a:noAutofit/>
          </a:bodyPr>
          <a:lstStyle/>
          <a:p>
            <a:r>
              <a:rPr lang="en-US" dirty="0"/>
              <a:t>Positive trend</a:t>
            </a:r>
          </a:p>
          <a:p>
            <a:r>
              <a:rPr lang="en-US" dirty="0"/>
              <a:t>Good results – even with a large scope</a:t>
            </a:r>
          </a:p>
          <a:p>
            <a:r>
              <a:rPr lang="en-US" dirty="0"/>
              <a:t>600 high-quality courses</a:t>
            </a: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Preventive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measures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against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dropout</a:t>
            </a:r>
            <a:endParaRPr lang="nb-NO" b="0" i="0" dirty="0">
              <a:solidFill>
                <a:srgbClr val="222222"/>
              </a:solidFill>
              <a:effectLst/>
              <a:latin typeface="Helvetica" panose="020B0604020202020204" pitchFamily="34" charset="0"/>
            </a:endParaRPr>
          </a:p>
          <a:p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High student-to-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teacher</a:t>
            </a:r>
            <a:r>
              <a:rPr lang="nb-NO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 ratio: </a:t>
            </a:r>
            <a:r>
              <a:rPr lang="en-US" dirty="0"/>
              <a:t>9,02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A5E82CD-1391-6860-99BA-0748726A6B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558935"/>
              </p:ext>
            </p:extLst>
          </p:nvPr>
        </p:nvGraphicFramePr>
        <p:xfrm>
          <a:off x="6096001" y="1082726"/>
          <a:ext cx="5735954" cy="4976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B74F8F-0233-610B-A03B-50A294C5DB4B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2353606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7523C-0587-0F15-A108-B50E5D2B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7A6950B-2828-75FB-90A8-41B7EB6D4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6280142"/>
            <a:ext cx="767518" cy="20298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E3BAA62-CB74-E18B-C958-B6FAA0474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638"/>
            <a:ext cx="9144000" cy="2733991"/>
          </a:xfrm>
        </p:spPr>
        <p:txBody>
          <a:bodyPr/>
          <a:lstStyle/>
          <a:p>
            <a:r>
              <a:rPr lang="en-US" dirty="0"/>
              <a:t>Research</a:t>
            </a:r>
            <a:br>
              <a:rPr lang="en-US" dirty="0"/>
            </a:br>
            <a:r>
              <a:rPr lang="en-US" dirty="0"/>
              <a:t>at the 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85817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6516C1-6A58-E96A-217D-2B4FF2E472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4" b="6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ittel 4">
            <a:extLst>
              <a:ext uri="{FF2B5EF4-FFF2-40B4-BE49-F238E27FC236}">
                <a16:creationId xmlns:a16="http://schemas.microsoft.com/office/drawing/2014/main" id="{6290A5BA-57E5-8933-1F35-BCFA14D9B120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– </a:t>
            </a:r>
            <a:r>
              <a:rPr lang="nb-NO" dirty="0" err="1"/>
              <a:t>Norway`s</a:t>
            </a:r>
            <a:r>
              <a:rPr lang="nb-NO" dirty="0"/>
              <a:t> </a:t>
            </a:r>
            <a:r>
              <a:rPr lang="nb-NO" dirty="0" err="1"/>
              <a:t>oldest</a:t>
            </a:r>
            <a:r>
              <a:rPr lang="nb-NO" dirty="0"/>
              <a:t> </a:t>
            </a:r>
            <a:r>
              <a:rPr lang="nb-NO" dirty="0" err="1"/>
              <a:t>institution</a:t>
            </a:r>
            <a:r>
              <a:rPr lang="nb-NO" dirty="0"/>
              <a:t> for </a:t>
            </a:r>
            <a:r>
              <a:rPr lang="nb-NO" dirty="0" err="1"/>
              <a:t>research</a:t>
            </a:r>
            <a:r>
              <a:rPr lang="nb-NO" dirty="0"/>
              <a:t> and </a:t>
            </a:r>
            <a:r>
              <a:rPr lang="nb-NO" dirty="0" err="1"/>
              <a:t>higher</a:t>
            </a:r>
            <a:r>
              <a:rPr lang="nb-NO" dirty="0"/>
              <a:t> </a:t>
            </a:r>
            <a:r>
              <a:rPr lang="nb-NO" dirty="0" err="1"/>
              <a:t>education</a:t>
            </a:r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D636272-AE16-D0E6-EF5F-FFEEC5AC3743}"/>
              </a:ext>
            </a:extLst>
          </p:cNvPr>
          <p:cNvSpPr txBox="1"/>
          <p:nvPr/>
        </p:nvSpPr>
        <p:spPr>
          <a:xfrm>
            <a:off x="302736" y="4190075"/>
            <a:ext cx="3689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Education, research, dissemination and innovation since 1811</a:t>
            </a:r>
            <a:endParaRPr lang="nb-NO" sz="2400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597456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2809539A-1087-4255-78A8-56070B3494E5}"/>
              </a:ext>
            </a:extLst>
          </p:cNvPr>
          <p:cNvSpPr/>
          <p:nvPr/>
        </p:nvSpPr>
        <p:spPr>
          <a:xfrm>
            <a:off x="360045" y="1165290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 descr="bilde av hovedkontoret til banktilsynsmyndigheten EBA i London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2637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 descr="Person med mange ledninger festet til hode og en forsker som fester dem">
            <a:extLst>
              <a:ext uri="{FF2B5EF4-FFF2-40B4-BE49-F238E27FC236}">
                <a16:creationId xmlns:a16="http://schemas.microsoft.com/office/drawing/2014/main" id="{2FEC3F5B-0C93-0750-CA0A-DCF6A18EDF2A}"/>
              </a:ext>
            </a:extLst>
          </p:cNvPr>
          <p:cNvSpPr/>
          <p:nvPr/>
        </p:nvSpPr>
        <p:spPr>
          <a:xfrm>
            <a:off x="4155431" y="1193474"/>
            <a:ext cx="3710914" cy="22637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8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0D2B9BC-79C9-C201-8ED8-D4FE8D8D4A41}"/>
              </a:ext>
            </a:extLst>
          </p:cNvPr>
          <p:cNvSpPr/>
          <p:nvPr/>
        </p:nvSpPr>
        <p:spPr>
          <a:xfrm>
            <a:off x="7950817" y="1193474"/>
            <a:ext cx="3710914" cy="226371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 descr="illustrasjonsfoto av bøker og lekeklosser i stabel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2637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3" y="360045"/>
            <a:ext cx="11984357" cy="542658"/>
          </a:xfrm>
        </p:spPr>
        <p:txBody>
          <a:bodyPr/>
          <a:lstStyle/>
          <a:p>
            <a:r>
              <a:rPr lang="en-US" sz="2800" b="0" i="0" dirty="0">
                <a:solidFill>
                  <a:srgbClr val="222222"/>
                </a:solidFill>
                <a:effectLst/>
                <a:latin typeface="Helvetica" panose="020B0604020202020204" pitchFamily="34" charset="0"/>
              </a:rPr>
              <a:t>Funding allocations from the Research Council of Norway 2015 - 2022</a:t>
            </a:r>
            <a:endParaRPr lang="en-US" sz="2800" dirty="0"/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F38FD66C-8F8F-B093-A527-683553BABC35}"/>
              </a:ext>
            </a:extLst>
          </p:cNvPr>
          <p:cNvSpPr txBox="1"/>
          <p:nvPr/>
        </p:nvSpPr>
        <p:spPr>
          <a:xfrm>
            <a:off x="360043" y="1523865"/>
            <a:ext cx="31230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30 FRIPRO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11 FRIPRO </a:t>
            </a:r>
            <a:r>
              <a:rPr lang="nb-NO" sz="2000" dirty="0" err="1">
                <a:solidFill>
                  <a:schemeClr val="bg1"/>
                </a:solidFill>
              </a:rPr>
              <a:t>young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talents</a:t>
            </a:r>
          </a:p>
          <a:p>
            <a:r>
              <a:rPr lang="nb-NO" sz="20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548B5E79-AB1F-A7CB-64D4-37C3911F7C6A}"/>
              </a:ext>
            </a:extLst>
          </p:cNvPr>
          <p:cNvSpPr txBox="1"/>
          <p:nvPr/>
        </p:nvSpPr>
        <p:spPr>
          <a:xfrm>
            <a:off x="7950817" y="1525193"/>
            <a:ext cx="371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6 </a:t>
            </a:r>
            <a:r>
              <a:rPr lang="nb-NO" sz="2000" dirty="0" err="1">
                <a:solidFill>
                  <a:schemeClr val="bg1"/>
                </a:solidFill>
              </a:rPr>
              <a:t>projects</a:t>
            </a:r>
            <a:r>
              <a:rPr lang="nb-NO" sz="2000" dirty="0">
                <a:solidFill>
                  <a:schemeClr val="bg1"/>
                </a:solidFill>
              </a:rPr>
              <a:t> under Fellesløftet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rgbClr val="FFFFFF"/>
                </a:solidFill>
              </a:rPr>
              <a:t>40 </a:t>
            </a:r>
            <a:r>
              <a:rPr lang="nb-NO" sz="2000" dirty="0" err="1">
                <a:solidFill>
                  <a:srgbClr val="FFFFFF"/>
                </a:solidFill>
              </a:rPr>
              <a:t>researcher</a:t>
            </a:r>
            <a:r>
              <a:rPr lang="nb-NO" sz="2000" dirty="0">
                <a:solidFill>
                  <a:srgbClr val="FFFFFF"/>
                </a:solidFill>
              </a:rPr>
              <a:t>/</a:t>
            </a:r>
            <a:r>
              <a:rPr lang="nb-NO" sz="2000" dirty="0" err="1">
                <a:solidFill>
                  <a:srgbClr val="FFFFFF"/>
                </a:solidFill>
              </a:rPr>
              <a:t>collaborative</a:t>
            </a:r>
            <a:r>
              <a:rPr lang="nb-NO" sz="2000" dirty="0">
                <a:solidFill>
                  <a:srgbClr val="FFFFFF"/>
                </a:solidFill>
              </a:rPr>
              <a:t> </a:t>
            </a:r>
            <a:r>
              <a:rPr lang="nb-NO" sz="2000" dirty="0" err="1">
                <a:solidFill>
                  <a:srgbClr val="FFFFFF"/>
                </a:solidFill>
              </a:rPr>
              <a:t>projects</a:t>
            </a:r>
            <a:endParaRPr lang="nb-NO" sz="2000" dirty="0">
              <a:solidFill>
                <a:srgbClr val="FFFFFF"/>
              </a:solidFill>
            </a:endParaRP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155431" y="3995415"/>
            <a:ext cx="3301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7 </a:t>
            </a:r>
            <a:r>
              <a:rPr lang="nb-NO" sz="2000" dirty="0" err="1">
                <a:solidFill>
                  <a:schemeClr val="bg1"/>
                </a:solidFill>
              </a:rPr>
              <a:t>research</a:t>
            </a:r>
            <a:r>
              <a:rPr lang="nb-NO" sz="2000" dirty="0">
                <a:solidFill>
                  <a:schemeClr val="bg1"/>
                </a:solidFill>
              </a:rPr>
              <a:t> </a:t>
            </a:r>
            <a:r>
              <a:rPr lang="nb-NO" sz="2000" dirty="0" err="1">
                <a:solidFill>
                  <a:schemeClr val="bg1"/>
                </a:solidFill>
              </a:rPr>
              <a:t>centres</a:t>
            </a:r>
            <a:endParaRPr lang="nb-NO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000" dirty="0">
                <a:solidFill>
                  <a:schemeClr val="bg1"/>
                </a:solidFill>
              </a:rPr>
              <a:t>Center of </a:t>
            </a:r>
            <a:r>
              <a:rPr lang="nb-NO" sz="2000" dirty="0" err="1">
                <a:solidFill>
                  <a:schemeClr val="bg1"/>
                </a:solidFill>
              </a:rPr>
              <a:t>Excellence</a:t>
            </a:r>
            <a:r>
              <a:rPr lang="nb-NO" sz="2000" dirty="0">
                <a:solidFill>
                  <a:schemeClr val="bg1"/>
                </a:solidFill>
              </a:rPr>
              <a:t> (SFF)</a:t>
            </a:r>
          </a:p>
        </p:txBody>
      </p:sp>
      <p:sp>
        <p:nvSpPr>
          <p:cNvPr id="3" name="TekstSylinder 8">
            <a:extLst>
              <a:ext uri="{FF2B5EF4-FFF2-40B4-BE49-F238E27FC236}">
                <a16:creationId xmlns:a16="http://schemas.microsoft.com/office/drawing/2014/main" id="{77229A5B-7D04-7165-AA4E-8DEF0CC1DD9C}"/>
              </a:ext>
            </a:extLst>
          </p:cNvPr>
          <p:cNvSpPr txBox="1"/>
          <p:nvPr/>
        </p:nvSpPr>
        <p:spPr>
          <a:xfrm>
            <a:off x="6787203" y="3217123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Jarli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Jordan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kstSylinder 8">
            <a:extLst>
              <a:ext uri="{FF2B5EF4-FFF2-40B4-BE49-F238E27FC236}">
                <a16:creationId xmlns:a16="http://schemas.microsoft.com/office/drawing/2014/main" id="{AB22C89B-D949-4133-F93C-E3F86F433139}"/>
              </a:ext>
            </a:extLst>
          </p:cNvPr>
          <p:cNvSpPr txBox="1"/>
          <p:nvPr/>
        </p:nvSpPr>
        <p:spPr>
          <a:xfrm>
            <a:off x="3022511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78577DDE-7C98-7A45-2773-769CD8A10214}"/>
              </a:ext>
            </a:extLst>
          </p:cNvPr>
          <p:cNvSpPr txBox="1"/>
          <p:nvPr/>
        </p:nvSpPr>
        <p:spPr>
          <a:xfrm>
            <a:off x="10632424" y="5563392"/>
            <a:ext cx="9428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lang="nb-NO" sz="800" dirty="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50A39B9-7C7D-F713-5432-0B9896738D02}"/>
              </a:ext>
            </a:extLst>
          </p:cNvPr>
          <p:cNvSpPr txBox="1">
            <a:spLocks/>
          </p:cNvSpPr>
          <p:nvPr/>
        </p:nvSpPr>
        <p:spPr>
          <a:xfrm>
            <a:off x="1703476" y="6292583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07754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3" y="376878"/>
            <a:ext cx="5321518" cy="938715"/>
          </a:xfrm>
        </p:spPr>
        <p:txBody>
          <a:bodyPr anchor="t">
            <a:normAutofit fontScale="90000"/>
          </a:bodyPr>
          <a:lstStyle/>
          <a:p>
            <a:r>
              <a:rPr lang="en-US" sz="3500" dirty="0"/>
              <a:t>EUs Framework </a:t>
            </a:r>
            <a:r>
              <a:rPr lang="en-US" sz="3500" dirty="0" err="1"/>
              <a:t>Programme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166842"/>
            <a:ext cx="5716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ERC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4 Advanced Grants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Consolidator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Grants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400" dirty="0"/>
              <a:t> Starting Grants</a:t>
            </a:r>
          </a:p>
          <a:p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(H2020 and HE)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17 partner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b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  <a:endParaRPr lang="nb-NO" sz="24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postdoctoral</a:t>
            </a:r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2400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European Union flagg- Wikipedia">
            <a:extLst>
              <a:ext uri="{FF2B5EF4-FFF2-40B4-BE49-F238E27FC236}">
                <a16:creationId xmlns:a16="http://schemas.microsoft.com/office/drawing/2014/main" id="{4CCC8F83-A8D0-45AF-04EF-16870E67EA4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r="20926"/>
          <a:stretch>
            <a:fillRect/>
          </a:stretch>
        </p:blipFill>
        <p:spPr bwMode="auto">
          <a:xfrm>
            <a:off x="6210300" y="0"/>
            <a:ext cx="5981700" cy="6858000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Sylinder 8">
            <a:extLst>
              <a:ext uri="{FF2B5EF4-FFF2-40B4-BE49-F238E27FC236}">
                <a16:creationId xmlns:a16="http://schemas.microsoft.com/office/drawing/2014/main" id="{96860DF7-CEA0-DC74-C810-A30413F5BF7A}"/>
              </a:ext>
            </a:extLst>
          </p:cNvPr>
          <p:cNvSpPr txBox="1"/>
          <p:nvPr/>
        </p:nvSpPr>
        <p:spPr>
          <a:xfrm>
            <a:off x="11125972" y="6543132"/>
            <a:ext cx="958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Wikipedia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D94AB-9AA3-DF3A-464A-D1CF93428283}"/>
              </a:ext>
            </a:extLst>
          </p:cNvPr>
          <p:cNvSpPr txBox="1"/>
          <p:nvPr/>
        </p:nvSpPr>
        <p:spPr>
          <a:xfrm>
            <a:off x="110340" y="6081011"/>
            <a:ext cx="5819224" cy="40011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l"/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nb-NO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2014-2022: 43,9 millions euros</a:t>
            </a:r>
          </a:p>
        </p:txBody>
      </p:sp>
    </p:spTree>
    <p:extLst>
      <p:ext uri="{BB962C8B-B14F-4D97-AF65-F5344CB8AC3E}">
        <p14:creationId xmlns:p14="http://schemas.microsoft.com/office/powerpoint/2010/main" val="115689762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B18C436-84E0-0063-4BE1-14CD19B57D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38B2ED5-6305-66AB-3D36-0EE341D418BC}"/>
              </a:ext>
            </a:extLst>
          </p:cNvPr>
          <p:cNvSpPr/>
          <p:nvPr/>
        </p:nvSpPr>
        <p:spPr>
          <a:xfrm>
            <a:off x="6552" y="42454"/>
            <a:ext cx="6209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DE20A4AA-7C51-016A-C3A8-2A3B5241A15A}"/>
              </a:ext>
            </a:extLst>
          </p:cNvPr>
          <p:cNvSpPr txBox="1"/>
          <p:nvPr/>
        </p:nvSpPr>
        <p:spPr>
          <a:xfrm>
            <a:off x="302736" y="4190075"/>
            <a:ext cx="3689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Utdanning, forskning, </a:t>
            </a:r>
            <a:br>
              <a:rPr lang="nb-NO" sz="2400" dirty="0"/>
            </a:br>
            <a:r>
              <a:rPr lang="nb-NO" sz="2400" dirty="0"/>
              <a:t>formidling og innovasjon</a:t>
            </a:r>
          </a:p>
          <a:p>
            <a:r>
              <a:rPr lang="nb-NO" sz="2400" dirty="0"/>
              <a:t>siden 1811</a:t>
            </a:r>
          </a:p>
          <a:p>
            <a:endParaRPr lang="nb-NO" sz="2400" dirty="0"/>
          </a:p>
        </p:txBody>
      </p:sp>
      <p:sp>
        <p:nvSpPr>
          <p:cNvPr id="12" name="Tittel 4">
            <a:extLst>
              <a:ext uri="{FF2B5EF4-FFF2-40B4-BE49-F238E27FC236}">
                <a16:creationId xmlns:a16="http://schemas.microsoft.com/office/drawing/2014/main" id="{B3536FDF-CEE4-2607-5E61-9CA55DAC3522}"/>
              </a:ext>
            </a:extLst>
          </p:cNvPr>
          <p:cNvSpPr txBox="1">
            <a:spLocks/>
          </p:cNvSpPr>
          <p:nvPr/>
        </p:nvSpPr>
        <p:spPr>
          <a:xfrm>
            <a:off x="302736" y="2235878"/>
            <a:ext cx="5295252" cy="179662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UiO - Norges eldste institusjon for forskning og høyere utdanning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805D72E-A6F8-36C0-582F-E62D5AA0C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2809"/>
            <a:ext cx="2017644" cy="1037645"/>
          </a:xfrm>
          <a:prstGeom prst="rect">
            <a:avLst/>
          </a:prstGeom>
        </p:spPr>
      </p:pic>
      <p:pic>
        <p:nvPicPr>
          <p:cNvPr id="1026" name="Picture 2" descr="Inngangspartiet på Universitetets aula med blomster i forgrunnen.">
            <a:extLst>
              <a:ext uri="{FF2B5EF4-FFF2-40B4-BE49-F238E27FC236}">
                <a16:creationId xmlns:a16="http://schemas.microsoft.com/office/drawing/2014/main" id="{F26450BA-FF08-E4FB-9189-33FCBC95DFBF}"/>
              </a:ext>
            </a:extLst>
          </p:cNvPr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6211493" y="0"/>
            <a:ext cx="5973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0D1A6BE-E1DA-4260-ABC8-85B4133B51AD}"/>
              </a:ext>
            </a:extLst>
          </p:cNvPr>
          <p:cNvSpPr txBox="1"/>
          <p:nvPr/>
        </p:nvSpPr>
        <p:spPr>
          <a:xfrm>
            <a:off x="10301599" y="6627168"/>
            <a:ext cx="18838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</a:t>
            </a:r>
            <a:r>
              <a:rPr lang="en-GB" b="0" i="0">
                <a:solidFill>
                  <a:schemeClr val="bg1"/>
                </a:solidFill>
                <a:effectLst/>
              </a:rPr>
              <a:t>Maylinn </a:t>
            </a:r>
            <a:r>
              <a:rPr lang="en-GB" sz="800" b="0" i="0">
                <a:solidFill>
                  <a:schemeClr val="bg1"/>
                </a:solidFill>
                <a:effectLst/>
              </a:rPr>
              <a:t>Hovengen</a:t>
            </a:r>
            <a:r>
              <a:rPr lang="en-GB" b="0" i="0">
                <a:solidFill>
                  <a:schemeClr val="bg1"/>
                </a:solidFill>
                <a:effectLst/>
              </a:rPr>
              <a:t> Byrknes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AA916BC-2AEE-D812-6CA8-558BCA370472}"/>
              </a:ext>
            </a:extLst>
          </p:cNvPr>
          <p:cNvSpPr txBox="1">
            <a:spLocks/>
          </p:cNvSpPr>
          <p:nvPr/>
        </p:nvSpPr>
        <p:spPr>
          <a:xfrm>
            <a:off x="1971037" y="6267200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Det samfunnsvitenskapelige fakultet</a:t>
            </a:r>
          </a:p>
        </p:txBody>
      </p:sp>
    </p:spTree>
    <p:extLst>
      <p:ext uri="{BB962C8B-B14F-4D97-AF65-F5344CB8AC3E}">
        <p14:creationId xmlns:p14="http://schemas.microsoft.com/office/powerpoint/2010/main" val="1554550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156E010-4368-56E3-A7CE-B757D76D87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785613" y="5457092"/>
            <a:ext cx="1025436" cy="10254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94" y="625641"/>
            <a:ext cx="5602705" cy="1010653"/>
          </a:xfrm>
        </p:spPr>
        <p:txBody>
          <a:bodyPr anchor="t">
            <a:normAutofit/>
          </a:bodyPr>
          <a:lstStyle/>
          <a:p>
            <a:r>
              <a:rPr lang="en-US" sz="3500" dirty="0"/>
              <a:t>Targeted initiative</a:t>
            </a:r>
            <a:endParaRPr lang="nb-NO" sz="3500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2C256-C3B1-673D-1F4D-142247353947}"/>
              </a:ext>
            </a:extLst>
          </p:cNvPr>
          <p:cNvSpPr txBox="1"/>
          <p:nvPr/>
        </p:nvSpPr>
        <p:spPr>
          <a:xfrm>
            <a:off x="493293" y="1415566"/>
            <a:ext cx="571658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2400" dirty="0">
                <a:latin typeface="Arial" panose="020B0604020202020204" pitchFamily="34" charset="0"/>
                <a:cs typeface="Arial" panose="020B0604020202020204" pitchFamily="34" charset="0"/>
              </a:rPr>
              <a:t>ERC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The first two in 2012, a total of 26 approved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nb-NO" sz="2400" b="0" i="0" dirty="0">
                <a:solidFill>
                  <a:srgbClr val="222222"/>
                </a:solidFill>
                <a:effectLst/>
              </a:rPr>
              <a:t>One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researcher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-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three</a:t>
            </a:r>
            <a:r>
              <a:rPr lang="nb-NO" sz="24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2400" b="0" i="0" dirty="0" err="1">
                <a:solidFill>
                  <a:srgbClr val="222222"/>
                </a:solidFill>
                <a:effectLst/>
              </a:rPr>
              <a:t>projects</a:t>
            </a:r>
            <a:endParaRPr lang="nb-NO" sz="2400" b="0" i="0" dirty="0">
              <a:solidFill>
                <a:srgbClr val="222222"/>
              </a:solidFill>
              <a:effectLst/>
            </a:endParaRPr>
          </a:p>
          <a:p>
            <a:pPr lvl="1"/>
            <a:endParaRPr lang="en-US" sz="2400" dirty="0"/>
          </a:p>
          <a:p>
            <a:r>
              <a:rPr lang="en-US" sz="2400" dirty="0"/>
              <a:t>Marie </a:t>
            </a:r>
            <a:r>
              <a:rPr lang="en-US" sz="2400" dirty="0" err="1"/>
              <a:t>Skłodowska</a:t>
            </a:r>
            <a:r>
              <a:rPr lang="en-US" sz="2400" dirty="0"/>
              <a:t>-Curie Actions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Recruit young, excellent researchers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2400" dirty="0"/>
              <a:t>7 awards since 2018</a:t>
            </a:r>
          </a:p>
          <a:p>
            <a:endParaRPr lang="en-US" sz="2400" dirty="0"/>
          </a:p>
          <a:p>
            <a:r>
              <a:rPr lang="en-US" sz="2400" dirty="0"/>
              <a:t>Thematic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Great potential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Initiative with Horizon Europa</a:t>
            </a:r>
          </a:p>
          <a:p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1"/>
            <a:endParaRPr lang="en-US" sz="2400" dirty="0"/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algn="l"/>
            <a:endParaRPr lang="nb-NO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8">
            <a:extLst>
              <a:ext uri="{FF2B5EF4-FFF2-40B4-BE49-F238E27FC236}">
                <a16:creationId xmlns:a16="http://schemas.microsoft.com/office/drawing/2014/main" id="{F1D82405-9A23-2A3D-C360-C68C8F2C4900}"/>
              </a:ext>
            </a:extLst>
          </p:cNvPr>
          <p:cNvSpPr txBox="1"/>
          <p:nvPr/>
        </p:nvSpPr>
        <p:spPr>
          <a:xfrm>
            <a:off x="11125972" y="6543132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lang="nb-NO" sz="800" err="1">
                <a:solidFill>
                  <a:prstClr val="white"/>
                </a:solidFill>
                <a:latin typeface="Arial"/>
              </a:rPr>
              <a:t>Unsplash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Placeholder 9" descr="A white arrow on a blue surface">
            <a:extLst>
              <a:ext uri="{FF2B5EF4-FFF2-40B4-BE49-F238E27FC236}">
                <a16:creationId xmlns:a16="http://schemas.microsoft.com/office/drawing/2014/main" id="{2B96BC23-862B-E109-6295-8D50A7FBF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11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5036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D26C301-C617-EB71-5B30-8F08F967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207691"/>
            <a:ext cx="2532446" cy="542658"/>
          </a:xfrm>
        </p:spPr>
        <p:txBody>
          <a:bodyPr anchor="b">
            <a:normAutofit/>
          </a:bodyPr>
          <a:lstStyle/>
          <a:p>
            <a:r>
              <a:rPr lang="nb-NO"/>
              <a:t>Circle U.</a:t>
            </a:r>
          </a:p>
        </p:txBody>
      </p:sp>
      <p:sp>
        <p:nvSpPr>
          <p:cNvPr id="4102" name="Subtitle 2">
            <a:extLst>
              <a:ext uri="{FF2B5EF4-FFF2-40B4-BE49-F238E27FC236}">
                <a16:creationId xmlns:a16="http://schemas.microsoft.com/office/drawing/2014/main" id="{1D339A47-E39C-BCFE-03A3-CE2D39D982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871021"/>
            <a:ext cx="11471910" cy="49474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European university alliance consisting of 9 universities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Will facilitate students and staff to study and collaborate across borders</a:t>
            </a:r>
            <a:endParaRPr lang="nb-NO" sz="2000" dirty="0"/>
          </a:p>
        </p:txBody>
      </p:sp>
      <p:pic>
        <p:nvPicPr>
          <p:cNvPr id="4098" name="Picture 2" descr="Nærbilde av to studenter som er på café utendørs i Paris.">
            <a:extLst>
              <a:ext uri="{FF2B5EF4-FFF2-40B4-BE49-F238E27FC236}">
                <a16:creationId xmlns:a16="http://schemas.microsoft.com/office/drawing/2014/main" id="{96B67745-DAD7-9C35-8870-1ACB6E703C5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3"/>
          <a:stretch/>
        </p:blipFill>
        <p:spPr bwMode="auto">
          <a:xfrm>
            <a:off x="360044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 descr="Student med kaffekopp i hånda fotografert foran det skjeve tårnet i Pisa. ">
            <a:extLst>
              <a:ext uri="{FF2B5EF4-FFF2-40B4-BE49-F238E27FC236}">
                <a16:creationId xmlns:a16="http://schemas.microsoft.com/office/drawing/2014/main" id="{8C3B39DB-42AC-71A6-0DD4-328FE9F53EBF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6220199" y="1757497"/>
            <a:ext cx="5611759" cy="392005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C9E16DF-8BC2-A7DA-F701-8878CD57E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58B1844-A910-8E06-CAB8-00824E9F11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2" y="5798228"/>
          <a:ext cx="812800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8990240" imgH="2044440" progId="">
                  <p:embed/>
                </p:oleObj>
              </mc:Choice>
              <mc:Fallback>
                <p:oleObj r:id="rId5" imgW="48990240" imgH="2044440" progId="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58B1844-A910-8E06-CAB8-00824E9F11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2" y="5798228"/>
                        <a:ext cx="8128000" cy="33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02C1E58C-92EE-E554-29F0-81350E2EA66C}"/>
              </a:ext>
            </a:extLst>
          </p:cNvPr>
          <p:cNvSpPr txBox="1"/>
          <p:nvPr/>
        </p:nvSpPr>
        <p:spPr>
          <a:xfrm>
            <a:off x="5129908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Circle</a:t>
            </a:r>
            <a:r>
              <a:rPr lang="nb-NO" sz="800" dirty="0">
                <a:solidFill>
                  <a:schemeClr val="bg1"/>
                </a:solidFill>
              </a:rPr>
              <a:t> U.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8175A92-6839-E74F-2B0D-DABE57CC0CD8}"/>
              </a:ext>
            </a:extLst>
          </p:cNvPr>
          <p:cNvSpPr txBox="1"/>
          <p:nvPr/>
        </p:nvSpPr>
        <p:spPr>
          <a:xfrm>
            <a:off x="10990057" y="546068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Photo: </a:t>
            </a:r>
            <a:r>
              <a:rPr lang="nb-NO" sz="800" dirty="0" err="1"/>
              <a:t>Circle</a:t>
            </a:r>
            <a:r>
              <a:rPr lang="nb-NO" sz="800" dirty="0"/>
              <a:t> U.</a:t>
            </a:r>
            <a:endParaRPr lang="en-GB" sz="800" dirty="0"/>
          </a:p>
        </p:txBody>
      </p:sp>
      <p:pic>
        <p:nvPicPr>
          <p:cNvPr id="8" name="Picture 2" descr="Circle U. logo ">
            <a:extLst>
              <a:ext uri="{FF2B5EF4-FFF2-40B4-BE49-F238E27FC236}">
                <a16:creationId xmlns:a16="http://schemas.microsoft.com/office/drawing/2014/main" id="{FBBFCD7E-D885-3366-67CD-00E64545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818" y="204232"/>
            <a:ext cx="1060374" cy="10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0B5B7FD8-3178-7AE3-FFEB-45CBB6E5118A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2809364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0011" cy="1550358"/>
          </a:xfrm>
        </p:spPr>
        <p:txBody>
          <a:bodyPr/>
          <a:lstStyle/>
          <a:p>
            <a:r>
              <a:rPr lang="en-GB"/>
              <a:t>The Guild of European Research-Intensive Universities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4265" y="2055600"/>
            <a:ext cx="495552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21 research-intensive universities from 16 European countries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24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400" dirty="0"/>
              <a:t>Working on research and education policies, as well as contributions to EU </a:t>
            </a:r>
            <a:r>
              <a:rPr lang="en-US" sz="2400" dirty="0" err="1"/>
              <a:t>programmes</a:t>
            </a:r>
            <a:endParaRPr lang="en-GB" sz="1800" dirty="0"/>
          </a:p>
        </p:txBody>
      </p:sp>
      <p:pic>
        <p:nvPicPr>
          <p:cNvPr id="5" name="Bilde 4" descr="EU-flagg foran Berlaymont-bygningen, hovedkvarteret til Europakommisjonen.">
            <a:extLst>
              <a:ext uri="{FF2B5EF4-FFF2-40B4-BE49-F238E27FC236}">
                <a16:creationId xmlns:a16="http://schemas.microsoft.com/office/drawing/2014/main" id="{8A94FA72-90E8-7F7F-7424-C2EB7F568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46" y="0"/>
            <a:ext cx="5890054" cy="687376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064300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8EE22EF-3E3E-EB12-DEC0-A087527B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" y="249694"/>
            <a:ext cx="11471910" cy="542658"/>
          </a:xfrm>
        </p:spPr>
        <p:txBody>
          <a:bodyPr/>
          <a:lstStyle/>
          <a:p>
            <a:r>
              <a:rPr lang="en-US" dirty="0"/>
              <a:t>Social Science at </a:t>
            </a:r>
            <a:r>
              <a:rPr lang="en-US" dirty="0" err="1"/>
              <a:t>UiO</a:t>
            </a:r>
            <a:r>
              <a:rPr lang="en-US" dirty="0"/>
              <a:t>: Ranking</a:t>
            </a:r>
            <a:endParaRPr lang="en-GB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6FF6882-7BAA-4C9F-D084-E42FCB3DA7A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noFill/>
        </p:spPr>
        <p:txBody>
          <a:bodyPr/>
          <a:lstStyle/>
          <a:p>
            <a:pPr algn="ctr"/>
            <a:r>
              <a:rPr lang="en-US" sz="2400" dirty="0"/>
              <a:t>Shanghai ranking</a:t>
            </a:r>
            <a:endParaRPr lang="en-GB" sz="2400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CD71694-D420-05B4-29E3-74D1A7836B3D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60043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pPr marL="0" indent="0" algn="ctr">
              <a:buNone/>
            </a:pPr>
            <a:br>
              <a:rPr lang="nb-NO" sz="2000" dirty="0"/>
            </a:br>
            <a:r>
              <a:rPr lang="nb-NO" sz="2000" dirty="0"/>
              <a:t>Public </a:t>
            </a:r>
            <a:r>
              <a:rPr lang="nb-NO" sz="2000" dirty="0" err="1"/>
              <a:t>administration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25</a:t>
            </a:r>
            <a:r>
              <a:rPr lang="en-US" sz="2000" baseline="30000" dirty="0" err="1"/>
              <a:t>th</a:t>
            </a:r>
            <a:r>
              <a:rPr lang="nb-NO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Political</a:t>
            </a:r>
            <a:r>
              <a:rPr lang="nb-NO" sz="2000" dirty="0"/>
              <a:t> </a:t>
            </a:r>
            <a:r>
              <a:rPr lang="nb-NO" sz="2000" dirty="0" err="1"/>
              <a:t>sciences</a:t>
            </a:r>
            <a:r>
              <a:rPr lang="nb-NO" sz="2000" dirty="0"/>
              <a:t> </a:t>
            </a:r>
            <a:br>
              <a:rPr lang="nb-NO" sz="2000" dirty="0"/>
            </a:br>
            <a:r>
              <a:rPr lang="nb-NO" sz="2000" dirty="0"/>
              <a:t>36</a:t>
            </a:r>
            <a:r>
              <a:rPr lang="en-US" sz="2000" baseline="30000" dirty="0" err="1"/>
              <a:t>th</a:t>
            </a:r>
            <a:r>
              <a:rPr lang="nb-NO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/>
              <a:t>Economics 37</a:t>
            </a:r>
            <a:r>
              <a:rPr lang="en-US" sz="2000" baseline="30000" dirty="0" err="1"/>
              <a:t>th</a:t>
            </a:r>
            <a:r>
              <a:rPr lang="en-US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  <a:p>
            <a:pPr marL="0" indent="0" algn="ctr">
              <a:buNone/>
            </a:pPr>
            <a:r>
              <a:rPr lang="nb-NO" sz="2000" dirty="0" err="1"/>
              <a:t>Sociology</a:t>
            </a:r>
            <a:r>
              <a:rPr lang="nb-NO" sz="2000" dirty="0"/>
              <a:t> 45</a:t>
            </a:r>
            <a:r>
              <a:rPr lang="en-US" sz="2000" baseline="30000" dirty="0" err="1"/>
              <a:t>th</a:t>
            </a:r>
            <a:r>
              <a:rPr lang="en-US" sz="2000" dirty="0"/>
              <a:t> </a:t>
            </a:r>
            <a:r>
              <a:rPr lang="nb-NO" sz="2000" dirty="0" err="1"/>
              <a:t>place</a:t>
            </a:r>
            <a:endParaRPr lang="nb-NO" sz="20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58CEDA-6879-D3C5-6A90-A557E832D4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sz="2000" dirty="0"/>
              <a:t>	</a:t>
            </a:r>
            <a:r>
              <a:rPr lang="en-US" sz="2400" dirty="0"/>
              <a:t>Leiden 2021</a:t>
            </a:r>
            <a:endParaRPr lang="en-GB" sz="24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F2B02DA-D6B1-518A-C05A-BC2780FB80A5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6" y="3292761"/>
            <a:ext cx="2736980" cy="2698964"/>
          </a:xfrm>
          <a:solidFill>
            <a:srgbClr val="E6ECFF"/>
          </a:solidFill>
        </p:spPr>
        <p:txBody>
          <a:bodyPr/>
          <a:lstStyle/>
          <a:p>
            <a:endParaRPr lang="en-US" sz="1800" dirty="0"/>
          </a:p>
          <a:p>
            <a:pPr marL="0" indent="0" algn="ctr">
              <a:buNone/>
            </a:pPr>
            <a:r>
              <a:rPr lang="en-US" sz="2000" dirty="0"/>
              <a:t>47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r>
              <a:rPr lang="en-US" sz="2000" dirty="0" err="1"/>
              <a:t>plass</a:t>
            </a:r>
            <a:r>
              <a:rPr lang="en-US" sz="2000" dirty="0"/>
              <a:t> </a:t>
            </a:r>
          </a:p>
          <a:p>
            <a:pPr marL="0" indent="0" algn="ctr">
              <a:buNone/>
            </a:pPr>
            <a:r>
              <a:rPr lang="en-US" sz="2000" dirty="0"/>
              <a:t>(#1 in Norway and the Northern countries)</a:t>
            </a:r>
            <a:endParaRPr lang="nb-NO" sz="2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E61E120-2621-BB0F-22C3-484F4258DA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en-US" sz="2000" dirty="0"/>
              <a:t>QS 2022	</a:t>
            </a:r>
            <a:endParaRPr lang="en-GB" sz="2000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EAAA16-E51C-FD98-031C-0E6853AB62DD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7" y="3292760"/>
            <a:ext cx="2736980" cy="2698963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Anthropology 40</a:t>
            </a:r>
            <a:r>
              <a:rPr lang="en-US" sz="2000" baseline="30000" dirty="0"/>
              <a:t>th</a:t>
            </a:r>
            <a:r>
              <a:rPr lang="en-US" sz="2000" dirty="0"/>
              <a:t> place</a:t>
            </a:r>
          </a:p>
          <a:p>
            <a:pPr marL="0" indent="0" algn="ctr">
              <a:buNone/>
            </a:pPr>
            <a:r>
              <a:rPr lang="en-US" sz="2000" dirty="0"/>
              <a:t>Sociology 49</a:t>
            </a:r>
            <a:r>
              <a:rPr lang="en-US" sz="2000" baseline="30000" dirty="0"/>
              <a:t>th</a:t>
            </a:r>
            <a:r>
              <a:rPr lang="en-US" sz="2000" dirty="0"/>
              <a:t> place </a:t>
            </a:r>
          </a:p>
          <a:p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AEBF1B7-94B5-6928-1015-2A11A85D2E8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3" y="2566796"/>
            <a:ext cx="2736663" cy="725963"/>
          </a:xfrm>
        </p:spPr>
        <p:txBody>
          <a:bodyPr/>
          <a:lstStyle/>
          <a:p>
            <a:pPr algn="ctr"/>
            <a:r>
              <a:rPr lang="en-US" sz="2400" dirty="0"/>
              <a:t>Times Higher Education</a:t>
            </a:r>
            <a:endParaRPr lang="nb-NO" sz="2400" dirty="0"/>
          </a:p>
          <a:p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5469D5A-512C-C859-1610-46AD4AEC06F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36980" cy="2698962"/>
          </a:xfrm>
          <a:solidFill>
            <a:srgbClr val="E6ECFF"/>
          </a:solidFill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2000" dirty="0"/>
              <a:t>51st place</a:t>
            </a:r>
          </a:p>
          <a:p>
            <a:pPr marL="0" indent="0" algn="ctr">
              <a:buNone/>
            </a:pPr>
            <a:r>
              <a:rPr lang="en-US" sz="2000" dirty="0"/>
              <a:t>(#1 in Norway)</a:t>
            </a:r>
            <a:endParaRPr lang="nb-NO" sz="2000" dirty="0"/>
          </a:p>
          <a:p>
            <a:endParaRPr lang="en-GB" dirty="0"/>
          </a:p>
        </p:txBody>
      </p:sp>
      <p:pic>
        <p:nvPicPr>
          <p:cNvPr id="25" name="Picture 2" descr="2022 Shanghai Rankings: Sorbonne University in the Top 10 Worldwide by  Academic Subject | Sorbonne Université">
            <a:extLst>
              <a:ext uri="{FF2B5EF4-FFF2-40B4-BE49-F238E27FC236}">
                <a16:creationId xmlns:a16="http://schemas.microsoft.com/office/drawing/2014/main" id="{D22F6430-2E7B-A486-6645-72BB33CAA00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r="807"/>
          <a:stretch>
            <a:fillRect/>
          </a:stretch>
        </p:blipFill>
        <p:spPr bwMode="auto">
          <a:xfrm>
            <a:off x="360363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9EFDEE7-0531-D570-6147-FC8095754C4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t="6137" b="6137"/>
          <a:stretch>
            <a:fillRect/>
          </a:stretch>
        </p:blipFill>
        <p:spPr>
          <a:xfrm>
            <a:off x="3286125" y="1081088"/>
            <a:ext cx="2736850" cy="1524000"/>
          </a:xfrm>
          <a:prstGeom prst="rect">
            <a:avLst/>
          </a:prstGeom>
        </p:spPr>
      </p:pic>
      <p:pic>
        <p:nvPicPr>
          <p:cNvPr id="27" name="Picture Placeholder 18">
            <a:extLst>
              <a:ext uri="{FF2B5EF4-FFF2-40B4-BE49-F238E27FC236}">
                <a16:creationId xmlns:a16="http://schemas.microsoft.com/office/drawing/2014/main" id="{8CF5511A-3DDB-B5F0-28C6-3DF82BF26DF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20829" r="20829"/>
          <a:stretch>
            <a:fillRect/>
          </a:stretch>
        </p:blipFill>
        <p:spPr>
          <a:xfrm>
            <a:off x="6192838" y="1081088"/>
            <a:ext cx="2736850" cy="1524000"/>
          </a:xfrm>
          <a:prstGeom prst="rect">
            <a:avLst/>
          </a:prstGeom>
        </p:spPr>
      </p:pic>
      <p:pic>
        <p:nvPicPr>
          <p:cNvPr id="28" name="Picture 4" descr="Times Higher Education – Wikipedia">
            <a:extLst>
              <a:ext uri="{FF2B5EF4-FFF2-40B4-BE49-F238E27FC236}">
                <a16:creationId xmlns:a16="http://schemas.microsoft.com/office/drawing/2014/main" id="{1D38D5AB-32BB-A6A9-AFAA-B8F8400270A2}"/>
              </a:ext>
            </a:extLst>
          </p:cNvPr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r="8115"/>
          <a:stretch>
            <a:fillRect/>
          </a:stretch>
        </p:blipFill>
        <p:spPr bwMode="auto">
          <a:xfrm>
            <a:off x="9094788" y="1081088"/>
            <a:ext cx="2736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EB504E4-4829-180D-145A-91BAC3A3428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460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E47023-B0DF-4F05-A4D1-4068E011D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80847"/>
            <a:ext cx="11471910" cy="542658"/>
          </a:xfrm>
        </p:spPr>
        <p:txBody>
          <a:bodyPr anchor="b">
            <a:normAutofit/>
          </a:bodyPr>
          <a:lstStyle/>
          <a:p>
            <a:r>
              <a:rPr lang="en-US" dirty="0"/>
              <a:t>Financing</a:t>
            </a:r>
            <a:endParaRPr lang="nb-NO" dirty="0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DCB4D1E0-A883-4F6D-9664-77C1F9D79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864DA5DA-7BCC-B757-71A0-FEC43A382926}"/>
              </a:ext>
            </a:extLst>
          </p:cNvPr>
          <p:cNvGraphicFramePr>
            <a:graphicFrameLocks noGrp="1"/>
          </p:cNvGraphicFramePr>
          <p:nvPr>
            <p:ph sz="half" idx="31"/>
            <p:extLst>
              <p:ext uri="{D42A27DB-BD31-4B8C-83A1-F6EECF244321}">
                <p14:modId xmlns:p14="http://schemas.microsoft.com/office/powerpoint/2010/main" val="1684564854"/>
              </p:ext>
            </p:extLst>
          </p:nvPr>
        </p:nvGraphicFramePr>
        <p:xfrm>
          <a:off x="6342741" y="1757498"/>
          <a:ext cx="5489213" cy="430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B6C8D837-5CB8-EE73-2613-ECB3DEBE2B01}"/>
              </a:ext>
            </a:extLst>
          </p:cNvPr>
          <p:cNvGraphicFramePr>
            <a:graphicFrameLocks noGrp="1"/>
          </p:cNvGraphicFramePr>
          <p:nvPr>
            <p:ph sz="half" idx="29"/>
            <p:extLst>
              <p:ext uri="{D42A27DB-BD31-4B8C-83A1-F6EECF244321}">
                <p14:modId xmlns:p14="http://schemas.microsoft.com/office/powerpoint/2010/main" val="2579856877"/>
              </p:ext>
            </p:extLst>
          </p:nvPr>
        </p:nvGraphicFramePr>
        <p:xfrm>
          <a:off x="360363" y="1757363"/>
          <a:ext cx="5489575" cy="430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AB294EA-6EED-DF1E-A806-C73DE5893BF3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517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5536847" cy="567100"/>
          </a:xfrm>
        </p:spPr>
        <p:txBody>
          <a:bodyPr/>
          <a:lstStyle/>
          <a:p>
            <a:r>
              <a:rPr lang="en-GB" dirty="0"/>
              <a:t>Research support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D75B9C6-9237-23EA-A443-A0A2DD25C414}"/>
              </a:ext>
            </a:extLst>
          </p:cNvPr>
          <p:cNvSpPr txBox="1"/>
          <p:nvPr/>
        </p:nvSpPr>
        <p:spPr>
          <a:xfrm>
            <a:off x="10389904" y="6642556"/>
            <a:ext cx="18662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imageBROKER</a:t>
            </a:r>
            <a:r>
              <a:rPr lang="nb-NO" sz="800" dirty="0">
                <a:solidFill>
                  <a:schemeClr val="bg1"/>
                </a:solidFill>
              </a:rPr>
              <a:t>/</a:t>
            </a:r>
            <a:r>
              <a:rPr lang="nb-NO" sz="800" dirty="0" err="1">
                <a:solidFill>
                  <a:schemeClr val="bg1"/>
                </a:solidFill>
              </a:rPr>
              <a:t>Wilfried</a:t>
            </a:r>
            <a:r>
              <a:rPr lang="nb-NO" sz="800" dirty="0">
                <a:solidFill>
                  <a:schemeClr val="bg1"/>
                </a:solidFill>
              </a:rPr>
              <a:t> </a:t>
            </a:r>
            <a:r>
              <a:rPr lang="nb-NO" sz="800" dirty="0" err="1">
                <a:solidFill>
                  <a:schemeClr val="bg1"/>
                </a:solidFill>
              </a:rPr>
              <a:t>Wirth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E50934F-6A4A-7F76-C48A-F8D9FF09262B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8" name="Picture 7" descr="Et bilde som inneholder person, kontorforsyninger, datamaskin, Kontorutstyr&#10;&#10;Automatisk generert beskrivelse">
            <a:extLst>
              <a:ext uri="{FF2B5EF4-FFF2-40B4-BE49-F238E27FC236}">
                <a16:creationId xmlns:a16="http://schemas.microsoft.com/office/drawing/2014/main" id="{DD2D494B-CD60-05E6-FC4A-92C124CC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40" r="21340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10" name="TekstSylinder 12">
            <a:extLst>
              <a:ext uri="{FF2B5EF4-FFF2-40B4-BE49-F238E27FC236}">
                <a16:creationId xmlns:a16="http://schemas.microsoft.com/office/drawing/2014/main" id="{72057507-0FEF-0A8D-79CF-C089414FA5C8}"/>
              </a:ext>
            </a:extLst>
          </p:cNvPr>
          <p:cNvSpPr txBox="1"/>
          <p:nvPr/>
        </p:nvSpPr>
        <p:spPr>
          <a:xfrm>
            <a:off x="360000" y="1564675"/>
            <a:ext cx="5116692" cy="37286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Strategies</a:t>
            </a:r>
            <a:r>
              <a:rPr lang="nb-NO" sz="2000" dirty="0"/>
              <a:t>, </a:t>
            </a:r>
            <a:r>
              <a:rPr lang="nb-NO" sz="2000" dirty="0" err="1"/>
              <a:t>consultations</a:t>
            </a:r>
            <a:r>
              <a:rPr lang="nb-NO" sz="2000" dirty="0"/>
              <a:t>, </a:t>
            </a:r>
            <a:r>
              <a:rPr lang="nb-NO" sz="2000" dirty="0" err="1"/>
              <a:t>processes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Information and guidance on the Research Council of Norway and Horizon Europe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 err="1"/>
              <a:t>Guidance</a:t>
            </a:r>
            <a:r>
              <a:rPr lang="nb-NO" sz="2000" dirty="0"/>
              <a:t> in grant </a:t>
            </a:r>
            <a:r>
              <a:rPr lang="nb-NO" sz="2000" dirty="0" err="1"/>
              <a:t>writing</a:t>
            </a:r>
            <a:endParaRPr lang="nb-NO" sz="20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infrastructure</a:t>
            </a:r>
            <a:r>
              <a:rPr lang="nb-NO" sz="2000" dirty="0"/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</a:t>
            </a:r>
            <a:r>
              <a:rPr lang="nb-NO" sz="2000" dirty="0" err="1"/>
              <a:t>ethics</a:t>
            </a:r>
            <a:r>
              <a:rPr lang="nb-NO" sz="2000" dirty="0"/>
              <a:t> and GDPR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b-NO" sz="2000" dirty="0"/>
              <a:t>Research support</a:t>
            </a:r>
            <a:endParaRPr lang="nb-NO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813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F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Ph.D.</a:t>
            </a:r>
            <a:r>
              <a:rPr lang="nb-NO" dirty="0"/>
              <a:t> </a:t>
            </a:r>
            <a:r>
              <a:rPr lang="nb-NO" dirty="0" err="1"/>
              <a:t>programme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2149753"/>
            <a:ext cx="51166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The number of doctoral dissertations in 2022 is higher than in previous years – despite the pandemic.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Increased admissions as a result of success in external funding.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8" name="Picture 7" descr="En person sykler med VR bilder - illustrerer et forskningseksperiment">
            <a:extLst>
              <a:ext uri="{FF2B5EF4-FFF2-40B4-BE49-F238E27FC236}">
                <a16:creationId xmlns:a16="http://schemas.microsoft.com/office/drawing/2014/main" id="{A1CD7C05-417C-1F9D-7A48-E1A1350C4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9" r="21379"/>
          <a:stretch/>
        </p:blipFill>
        <p:spPr>
          <a:xfrm>
            <a:off x="6295154" y="17125"/>
            <a:ext cx="5890054" cy="6858000"/>
          </a:xfrm>
          <a:prstGeom prst="rect">
            <a:avLst/>
          </a:prstGeom>
        </p:spPr>
      </p:pic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1830402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-26336" y="0"/>
            <a:ext cx="5890054" cy="6858000"/>
          </a:xfrm>
          <a:prstGeom prst="rect">
            <a:avLst/>
          </a:prstGeom>
          <a:solidFill>
            <a:srgbClr val="FB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6832030" y="1997515"/>
            <a:ext cx="503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Strategic objectives</a:t>
            </a:r>
          </a:p>
          <a:p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Development in gender balance</a:t>
            </a:r>
          </a:p>
          <a:p>
            <a:pPr lvl="1"/>
            <a:endParaRPr lang="nb-NO" sz="2000" dirty="0"/>
          </a:p>
          <a:p>
            <a:pPr marL="285750" indent="-285750">
              <a:buFont typeface="Wingdings" pitchFamily="2" charset="2"/>
              <a:buChar char="§"/>
            </a:pPr>
            <a:endParaRPr lang="nb-NO" sz="2000" dirty="0"/>
          </a:p>
          <a:p>
            <a:endParaRPr lang="en-GB" sz="1800" dirty="0"/>
          </a:p>
        </p:txBody>
      </p:sp>
      <p:sp>
        <p:nvSpPr>
          <p:cNvPr id="7" name="TekstSylinder 17">
            <a:extLst>
              <a:ext uri="{FF2B5EF4-FFF2-40B4-BE49-F238E27FC236}">
                <a16:creationId xmlns:a16="http://schemas.microsoft.com/office/drawing/2014/main" id="{30424123-E75E-01E0-E3FD-D14B7C794362}"/>
              </a:ext>
            </a:extLst>
          </p:cNvPr>
          <p:cNvSpPr txBox="1"/>
          <p:nvPr/>
        </p:nvSpPr>
        <p:spPr>
          <a:xfrm>
            <a:off x="601579" y="2372104"/>
            <a:ext cx="4716379" cy="76418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nb-NO" sz="4400" dirty="0">
                <a:solidFill>
                  <a:srgbClr val="010000"/>
                </a:solidFill>
                <a:highlight>
                  <a:srgbClr val="FFFF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EQUALITY</a:t>
            </a:r>
          </a:p>
        </p:txBody>
      </p:sp>
      <p:pic>
        <p:nvPicPr>
          <p:cNvPr id="9" name="Picture 8" descr="A black and white symbol&#10;&#10;Description automatically generated">
            <a:extLst>
              <a:ext uri="{FF2B5EF4-FFF2-40B4-BE49-F238E27FC236}">
                <a16:creationId xmlns:a16="http://schemas.microsoft.com/office/drawing/2014/main" id="{2E42D058-2B87-DC81-5AE5-FA0D5BB5F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5" y="3136288"/>
            <a:ext cx="3028550" cy="302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Illustrasjon fra det nye Vikingtidsmuseet med et belyst vikingskip i midten">
            <a:extLst>
              <a:ext uri="{FF2B5EF4-FFF2-40B4-BE49-F238E27FC236}">
                <a16:creationId xmlns:a16="http://schemas.microsoft.com/office/drawing/2014/main" id="{E7929762-6715-9807-DCC6-DF94D02D9BC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110" y="1180946"/>
            <a:ext cx="2862000" cy="2378808"/>
          </a:xfrm>
          <a:prstGeom prst="rect">
            <a:avLst/>
          </a:prstGeom>
          <a:ln>
            <a:noFill/>
          </a:ln>
        </p:spPr>
      </p:pic>
      <p:pic>
        <p:nvPicPr>
          <p:cNvPr id="3082" name="Picture 10" descr="Interør fra Fysikkbygningen på Blindern med Focaults pendel fra taket og fargerik freske på veggen.">
            <a:extLst>
              <a:ext uri="{FF2B5EF4-FFF2-40B4-BE49-F238E27FC236}">
                <a16:creationId xmlns:a16="http://schemas.microsoft.com/office/drawing/2014/main" id="{5BD73227-87A6-38B7-B7B0-C2F75CC4815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9850" y="1180946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e forskere studerer gamelt manuskript i glassmonter.">
            <a:extLst>
              <a:ext uri="{FF2B5EF4-FFF2-40B4-BE49-F238E27FC236}">
                <a16:creationId xmlns:a16="http://schemas.microsoft.com/office/drawing/2014/main" id="{A969712B-967F-42CC-4494-F2D39FE8BED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7457" y="3543848"/>
            <a:ext cx="2862000" cy="23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C2F60CFF-7FC9-EB23-91F3-72164E3D0626}"/>
              </a:ext>
            </a:extLst>
          </p:cNvPr>
          <p:cNvSpPr/>
          <p:nvPr/>
        </p:nvSpPr>
        <p:spPr>
          <a:xfrm>
            <a:off x="608985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88362F-98CA-532B-7A23-8FEEB22E193C}"/>
              </a:ext>
            </a:extLst>
          </p:cNvPr>
          <p:cNvSpPr/>
          <p:nvPr/>
        </p:nvSpPr>
        <p:spPr>
          <a:xfrm>
            <a:off x="374110" y="3543848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0A77013-0A47-87A0-F4DF-C5766C38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University</a:t>
            </a:r>
            <a:r>
              <a:rPr lang="nb-NO" dirty="0"/>
              <a:t> of Oslo </a:t>
            </a:r>
            <a:r>
              <a:rPr lang="nb-NO" dirty="0" err="1"/>
              <a:t>today</a:t>
            </a:r>
            <a:endParaRPr lang="nb-NO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E4E104F-A083-F6D9-468E-DB1459E1F578}"/>
              </a:ext>
            </a:extLst>
          </p:cNvPr>
          <p:cNvSpPr/>
          <p:nvPr/>
        </p:nvSpPr>
        <p:spPr>
          <a:xfrm>
            <a:off x="3229774" y="1181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A628F62-DA64-9532-C44D-EC0EE9D591F2}"/>
              </a:ext>
            </a:extLst>
          </p:cNvPr>
          <p:cNvSpPr/>
          <p:nvPr/>
        </p:nvSpPr>
        <p:spPr>
          <a:xfrm>
            <a:off x="8947457" y="1180946"/>
            <a:ext cx="2862000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56A22CA1-19ED-08F1-2EBE-429D2EC8966A}"/>
              </a:ext>
            </a:extLst>
          </p:cNvPr>
          <p:cNvSpPr txBox="1"/>
          <p:nvPr/>
        </p:nvSpPr>
        <p:spPr>
          <a:xfrm>
            <a:off x="3517231" y="1834208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faculties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museums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BFFAB3-5362-DEC8-389D-8E21F9AC702E}"/>
              </a:ext>
            </a:extLst>
          </p:cNvPr>
          <p:cNvSpPr txBox="1"/>
          <p:nvPr/>
        </p:nvSpPr>
        <p:spPr>
          <a:xfrm>
            <a:off x="593795" y="4165723"/>
            <a:ext cx="2422630" cy="9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7 000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employees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26 070 students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2ED2194-84C5-2605-FADB-0012C4B874CA}"/>
              </a:ext>
            </a:extLst>
          </p:cNvPr>
          <p:cNvSpPr txBox="1"/>
          <p:nvPr/>
        </p:nvSpPr>
        <p:spPr>
          <a:xfrm>
            <a:off x="9040027" y="1615411"/>
            <a:ext cx="2765563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World’s 73rd best research university (Shanghai Ranking)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b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Nobel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Prize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winners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8FC1847-2089-F6E3-B84E-9F9C7714959A}"/>
              </a:ext>
            </a:extLst>
          </p:cNvPr>
          <p:cNvSpPr txBox="1"/>
          <p:nvPr/>
        </p:nvSpPr>
        <p:spPr>
          <a:xfrm>
            <a:off x="6236755" y="3855086"/>
            <a:ext cx="2733926" cy="1552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240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programmes</a:t>
            </a: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 Centres of 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nb-NO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xcellence</a:t>
            </a:r>
          </a:p>
          <a:p>
            <a:pPr lvl="0">
              <a:lnSpc>
                <a:spcPct val="107000"/>
              </a:lnSpc>
            </a:pP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 ERC-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funded</a:t>
            </a:r>
            <a:r>
              <a:rPr lang="nb-NO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b-NO" sz="1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</a:t>
            </a:r>
            <a:endParaRPr lang="nb-NO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ilde 16" descr="Studenter sitter i rød sofa i fellesområdet på biblioteket i Georg Sverdups hus.">
            <a:extLst>
              <a:ext uri="{FF2B5EF4-FFF2-40B4-BE49-F238E27FC236}">
                <a16:creationId xmlns:a16="http://schemas.microsoft.com/office/drawing/2014/main" id="{BE400B73-5252-3426-3F23-A659ACD2CB5F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2792"/>
          <a:stretch/>
        </p:blipFill>
        <p:spPr>
          <a:xfrm>
            <a:off x="3230263" y="3543848"/>
            <a:ext cx="2862000" cy="23796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A0C82-7DEE-2975-0598-166B5C2BF621}"/>
              </a:ext>
            </a:extLst>
          </p:cNvPr>
          <p:cNvSpPr txBox="1"/>
          <p:nvPr/>
        </p:nvSpPr>
        <p:spPr>
          <a:xfrm>
            <a:off x="5014328" y="5702295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</a:t>
            </a:r>
            <a:r>
              <a:rPr lang="nb-NO" sz="800" dirty="0" err="1">
                <a:solidFill>
                  <a:schemeClr val="bg1"/>
                </a:solidFill>
              </a:rPr>
              <a:t>Jarli</a:t>
            </a:r>
            <a:r>
              <a:rPr lang="nb-NO" sz="800" dirty="0">
                <a:solidFill>
                  <a:schemeClr val="bg1"/>
                </a:solidFill>
              </a:rPr>
              <a:t> &amp; Jordan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D3B700A-AFA6-58B8-D20C-A4F2465A500C}"/>
              </a:ext>
            </a:extLst>
          </p:cNvPr>
          <p:cNvSpPr txBox="1"/>
          <p:nvPr/>
        </p:nvSpPr>
        <p:spPr>
          <a:xfrm>
            <a:off x="10622104" y="5702400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48B57ED-CD48-5661-DB5F-35AD93AA4BFE}"/>
              </a:ext>
            </a:extLst>
          </p:cNvPr>
          <p:cNvSpPr txBox="1"/>
          <p:nvPr/>
        </p:nvSpPr>
        <p:spPr>
          <a:xfrm>
            <a:off x="7875098" y="3336484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734659E-FBEE-81A3-94E6-786FB38983CC}"/>
              </a:ext>
            </a:extLst>
          </p:cNvPr>
          <p:cNvSpPr txBox="1"/>
          <p:nvPr/>
        </p:nvSpPr>
        <p:spPr>
          <a:xfrm>
            <a:off x="2026087" y="3325422"/>
            <a:ext cx="12682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Photo: AART Architects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6DBA060-DEC6-3DBB-4F88-E2C127EAB14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75964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innovation</a:t>
            </a:r>
            <a:r>
              <a:rPr lang="nb-NO" dirty="0"/>
              <a:t> – </a:t>
            </a:r>
            <a:r>
              <a:rPr lang="nb-NO" dirty="0" err="1"/>
              <a:t>applied</a:t>
            </a:r>
            <a:r>
              <a:rPr lang="nb-NO" dirty="0"/>
              <a:t> </a:t>
            </a:r>
            <a:r>
              <a:rPr lang="nb-NO" dirty="0" err="1"/>
              <a:t>knowledge</a:t>
            </a:r>
            <a:endParaRPr lang="nb-NO" dirty="0"/>
          </a:p>
        </p:txBody>
      </p:sp>
      <p:sp>
        <p:nvSpPr>
          <p:cNvPr id="33" name="Date Placeholder 6">
            <a:extLst>
              <a:ext uri="{FF2B5EF4-FFF2-40B4-BE49-F238E27FC236}">
                <a16:creationId xmlns:a16="http://schemas.microsoft.com/office/drawing/2014/main" id="{97C1074B-0AAA-2493-1328-270EE073A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AAC08DB-A819-0941-B704-815309E452FB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B217454E-AB23-B669-D082-900D991E4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Side </a:t>
            </a:r>
            <a:fld id="{5251F420-7306-4E7C-A79E-F31A38F7D392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35" name="TekstSylinder 17">
            <a:extLst>
              <a:ext uri="{FF2B5EF4-FFF2-40B4-BE49-F238E27FC236}">
                <a16:creationId xmlns:a16="http://schemas.microsoft.com/office/drawing/2014/main" id="{A0667DC8-54F8-3E32-6F72-0B7FB91732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0799977"/>
              </p:ext>
            </p:extLst>
          </p:nvPr>
        </p:nvGraphicFramePr>
        <p:xfrm>
          <a:off x="360044" y="1549059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9" name="TekstSylinder 17">
            <a:extLst>
              <a:ext uri="{FF2B5EF4-FFF2-40B4-BE49-F238E27FC236}">
                <a16:creationId xmlns:a16="http://schemas.microsoft.com/office/drawing/2014/main" id="{8B55D118-A39D-5C7A-0757-921D1FBEF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2652539"/>
              </p:ext>
            </p:extLst>
          </p:nvPr>
        </p:nvGraphicFramePr>
        <p:xfrm>
          <a:off x="6208909" y="1514591"/>
          <a:ext cx="5489213" cy="3395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C80BEA51-D8B4-8C4E-0B54-603D5F23B735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509127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B540F-E425-4479-A014-E44725282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228600" rtl="0" eaLnBrk="1" latinLnBrk="0" hangingPunct="1">
              <a:defRPr sz="750" kern="1200">
                <a:solidFill>
                  <a:srgbClr val="524B48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30CB29-F24A-42D3-9A7C-8C31DE4F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1" y="121560"/>
            <a:ext cx="11471910" cy="542658"/>
          </a:xfrm>
        </p:spPr>
        <p:txBody>
          <a:bodyPr/>
          <a:lstStyle/>
          <a:p>
            <a:r>
              <a:rPr lang="en-US" dirty="0"/>
              <a:t>We contribute to a knowledge-based public debate</a:t>
            </a:r>
            <a:endParaRPr lang="nb-NO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D2FBB36-8F73-49AB-A489-656EB4C59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10" y="2967586"/>
            <a:ext cx="4067105" cy="303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51B69-B512-4BFD-AE76-52BDED426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3" t="12784" r="13077" b="25000"/>
          <a:stretch/>
        </p:blipFill>
        <p:spPr>
          <a:xfrm>
            <a:off x="487771" y="911619"/>
            <a:ext cx="3457506" cy="2175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8272C-6F7B-4AC8-8FC1-52CF7B6B0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153" y="911619"/>
            <a:ext cx="3236360" cy="10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FDE1EF-90D8-4069-82D5-0B1F1A4C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550" y="2163227"/>
            <a:ext cx="3966146" cy="2248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06B9E-55E3-43AB-B28F-42B885BCA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451" y="4150740"/>
            <a:ext cx="5236396" cy="1874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6E16AEB3-C254-4F6A-9565-C079AEA74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79" y="911619"/>
            <a:ext cx="3005101" cy="225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93B5864-A3A9-4645-B583-96E3DD316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47" y="3740635"/>
            <a:ext cx="3290834" cy="219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4122EB1-3234-4220-B0EF-7F74614263E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10"/>
          <a:stretch>
            <a:fillRect/>
          </a:stretch>
        </p:blipFill>
        <p:spPr>
          <a:xfrm>
            <a:off x="8558213" y="5400324"/>
            <a:ext cx="3484366" cy="1020872"/>
          </a:xfr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AE1E8BA-0CBA-0AF8-1126-72529DA1DEF4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3144179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482A8E-095B-2618-04D4-E316934C0B56}"/>
              </a:ext>
            </a:extLst>
          </p:cNvPr>
          <p:cNvSpPr/>
          <p:nvPr/>
        </p:nvSpPr>
        <p:spPr>
          <a:xfrm>
            <a:off x="6301946" y="0"/>
            <a:ext cx="58900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042D16-ABCC-D552-45AC-3D86BE238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1093972"/>
            <a:ext cx="5326381" cy="406216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way</a:t>
            </a:r>
            <a:r>
              <a:rPr lang="nb-NO" dirty="0"/>
              <a:t> </a:t>
            </a:r>
            <a:r>
              <a:rPr lang="nb-NO" dirty="0" err="1"/>
              <a:t>ahead</a:t>
            </a:r>
            <a:endParaRPr lang="nb-NO" dirty="0">
              <a:cs typeface="Arial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14FF2FC-B868-7F84-3625-918C36DC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BF6B84E-29D2-B41F-BA8C-7BAA1C225A31}"/>
              </a:ext>
            </a:extLst>
          </p:cNvPr>
          <p:cNvSpPr txBox="1"/>
          <p:nvPr/>
        </p:nvSpPr>
        <p:spPr>
          <a:xfrm>
            <a:off x="360044" y="1851303"/>
            <a:ext cx="51166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Continued focus on excellent research and education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Equality and diversity among students and staff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Social innovation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/>
              <a:t>Investing in research infrastructure and research ethics.</a:t>
            </a:r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BDEB708-02F3-B0FE-3333-15FC67813D9F}"/>
              </a:ext>
            </a:extLst>
          </p:cNvPr>
          <p:cNvSpPr txBox="1"/>
          <p:nvPr/>
        </p:nvSpPr>
        <p:spPr>
          <a:xfrm>
            <a:off x="8267400" y="3065111"/>
            <a:ext cx="219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chemeClr val="bg2">
                    <a:lumMod val="75000"/>
                  </a:schemeClr>
                </a:solidFill>
              </a:rPr>
              <a:t>Sett inn bilde her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235BE0F-2BD9-2047-2953-94D3D09B08EB}"/>
              </a:ext>
            </a:extLst>
          </p:cNvPr>
          <p:cNvSpPr txBox="1"/>
          <p:nvPr/>
        </p:nvSpPr>
        <p:spPr>
          <a:xfrm>
            <a:off x="11266367" y="6625431"/>
            <a:ext cx="9188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Colourbox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7" name="TekstSylinder 8">
            <a:extLst>
              <a:ext uri="{FF2B5EF4-FFF2-40B4-BE49-F238E27FC236}">
                <a16:creationId xmlns:a16="http://schemas.microsoft.com/office/drawing/2014/main" id="{D6369B89-5D83-499A-04BE-3625DEC1A456}"/>
              </a:ext>
            </a:extLst>
          </p:cNvPr>
          <p:cNvSpPr txBox="1"/>
          <p:nvPr/>
        </p:nvSpPr>
        <p:spPr>
          <a:xfrm>
            <a:off x="11026530" y="6608306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Jarli &amp; Jordan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3954DB2-8431-D1A0-47C8-59FDA3DEE1CE}"/>
              </a:ext>
            </a:extLst>
          </p:cNvPr>
          <p:cNvSpPr txBox="1">
            <a:spLocks/>
          </p:cNvSpPr>
          <p:nvPr/>
        </p:nvSpPr>
        <p:spPr>
          <a:xfrm>
            <a:off x="2196895" y="6224986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E747A4-CB0C-4FC8-030D-47416985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46" y="0"/>
            <a:ext cx="5980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1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BA349CAF-1865-2300-C272-8340FFFCE4DA}"/>
              </a:ext>
            </a:extLst>
          </p:cNvPr>
          <p:cNvSpPr txBox="1">
            <a:spLocks/>
          </p:cNvSpPr>
          <p:nvPr/>
        </p:nvSpPr>
        <p:spPr>
          <a:xfrm>
            <a:off x="2950362" y="6052888"/>
            <a:ext cx="1815150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21" name="Bilde 17" descr="Utsikt til Universitetsplassen fra veranda i Domus Media med et ornamentert rekkverk og fire store joniske søyler i front.">
            <a:extLst>
              <a:ext uri="{FF2B5EF4-FFF2-40B4-BE49-F238E27FC236}">
                <a16:creationId xmlns:a16="http://schemas.microsoft.com/office/drawing/2014/main" id="{B5EDA0AA-B8D8-CFDA-C99B-299411F237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" b="835"/>
          <a:stretch/>
        </p:blipFill>
        <p:spPr>
          <a:xfrm>
            <a:off x="6210300" y="0"/>
            <a:ext cx="5981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709831-1B91-31B8-B83E-F9181CF3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0"/>
            <a:ext cx="5876544" cy="6858000"/>
          </a:xfrm>
          <a:prstGeom prst="rect">
            <a:avLst/>
          </a:prstGeom>
        </p:spPr>
      </p:pic>
      <p:sp>
        <p:nvSpPr>
          <p:cNvPr id="23" name="Tittel 1">
            <a:extLst>
              <a:ext uri="{FF2B5EF4-FFF2-40B4-BE49-F238E27FC236}">
                <a16:creationId xmlns:a16="http://schemas.microsoft.com/office/drawing/2014/main" id="{CE3A35F9-C477-D93A-B6B5-AE07BEAE94C0}"/>
              </a:ext>
            </a:extLst>
          </p:cNvPr>
          <p:cNvSpPr txBox="1">
            <a:spLocks/>
          </p:cNvSpPr>
          <p:nvPr/>
        </p:nvSpPr>
        <p:spPr>
          <a:xfrm>
            <a:off x="360044" y="360045"/>
            <a:ext cx="11471910" cy="542658"/>
          </a:xfrm>
          <a:prstGeom prst="rect">
            <a:avLst/>
          </a:prstGeom>
          <a:solidFill>
            <a:srgbClr val="0000FF">
              <a:alpha val="0"/>
            </a:srgbClr>
          </a:solidFill>
        </p:spPr>
        <p:txBody>
          <a:bodyPr vert="horz" lIns="0" tIns="0" rIns="0" bIns="0" rtlCol="0" anchor="t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5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500" dirty="0" err="1"/>
              <a:t>Strategy</a:t>
            </a:r>
            <a:r>
              <a:rPr lang="nb-NO" sz="3500" dirty="0"/>
              <a:t> 2030</a:t>
            </a:r>
          </a:p>
        </p:txBody>
      </p:sp>
      <p:sp>
        <p:nvSpPr>
          <p:cNvPr id="24" name="TekstSylinder 11">
            <a:extLst>
              <a:ext uri="{FF2B5EF4-FFF2-40B4-BE49-F238E27FC236}">
                <a16:creationId xmlns:a16="http://schemas.microsoft.com/office/drawing/2014/main" id="{3AB62619-5DF9-2E21-374B-8B14AB916879}"/>
              </a:ext>
            </a:extLst>
          </p:cNvPr>
          <p:cNvSpPr txBox="1"/>
          <p:nvPr/>
        </p:nvSpPr>
        <p:spPr>
          <a:xfrm>
            <a:off x="299298" y="1158253"/>
            <a:ext cx="5209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Our </a:t>
            </a:r>
            <a:r>
              <a:rPr lang="nb-NO" sz="2400" dirty="0" err="1">
                <a:solidFill>
                  <a:schemeClr val="accent6"/>
                </a:solidFill>
              </a:rPr>
              <a:t>ambitions</a:t>
            </a:r>
            <a:r>
              <a:rPr lang="nb-NO" sz="2400" dirty="0">
                <a:solidFill>
                  <a:schemeClr val="accent6"/>
                </a:solidFill>
              </a:rPr>
              <a:t>:</a:t>
            </a:r>
          </a:p>
          <a:p>
            <a:endParaRPr lang="nb-NO" sz="2400" dirty="0">
              <a:solidFill>
                <a:schemeClr val="accent6"/>
              </a:solidFill>
            </a:endParaRPr>
          </a:p>
        </p:txBody>
      </p:sp>
      <p:sp>
        <p:nvSpPr>
          <p:cNvPr id="25" name="TekstSylinder 12">
            <a:extLst>
              <a:ext uri="{FF2B5EF4-FFF2-40B4-BE49-F238E27FC236}">
                <a16:creationId xmlns:a16="http://schemas.microsoft.com/office/drawing/2014/main" id="{BD366916-BD81-C7A6-80A2-F27B2B01F4C0}"/>
              </a:ext>
            </a:extLst>
          </p:cNvPr>
          <p:cNvSpPr txBox="1"/>
          <p:nvPr/>
        </p:nvSpPr>
        <p:spPr>
          <a:xfrm>
            <a:off x="299298" y="1748255"/>
            <a:ext cx="530212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Promote independent, ground-breaking, long-term research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Educate students with the knowledge, ability and willingness to create a better world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Strengthen the dialogue with the outside world and work to ensure that knowledge is put to use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Be an innovative </a:t>
            </a:r>
            <a:r>
              <a:rPr lang="en-US" sz="2000" dirty="0" err="1"/>
              <a:t>organisation</a:t>
            </a:r>
            <a:r>
              <a:rPr lang="en-US" sz="2000" dirty="0"/>
              <a:t> and an attractive place of work and study</a:t>
            </a:r>
            <a:endParaRPr lang="nb-NO" sz="1800" dirty="0"/>
          </a:p>
          <a:p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39925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3548368"/>
            <a:ext cx="3710914" cy="25938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3548367"/>
            <a:ext cx="3710914" cy="259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3548368"/>
            <a:ext cx="3710914" cy="259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Faculty of Social Science– </a:t>
            </a:r>
            <a:r>
              <a:rPr lang="nb-NO" dirty="0" err="1"/>
              <a:t>numbers</a:t>
            </a:r>
            <a:r>
              <a:rPr lang="nb-NO" dirty="0"/>
              <a:t> and </a:t>
            </a:r>
            <a:r>
              <a:rPr lang="nb-NO" dirty="0" err="1"/>
              <a:t>facts</a:t>
            </a:r>
            <a:endParaRPr lang="nb-NO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26617" y="3747955"/>
            <a:ext cx="3710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Students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4840 students</a:t>
            </a:r>
          </a:p>
          <a:p>
            <a:r>
              <a:rPr lang="nb-NO" sz="2000" dirty="0"/>
              <a:t>330 </a:t>
            </a:r>
            <a:r>
              <a:rPr lang="nb-NO" sz="2000" dirty="0" err="1"/>
              <a:t>Ph.D.</a:t>
            </a:r>
            <a:r>
              <a:rPr lang="nb-NO" sz="2000" dirty="0"/>
              <a:t> </a:t>
            </a:r>
            <a:r>
              <a:rPr lang="nb-NO" sz="2000" dirty="0" err="1"/>
              <a:t>candidates</a:t>
            </a:r>
            <a:endParaRPr lang="nb-NO" sz="2000" dirty="0"/>
          </a:p>
        </p:txBody>
      </p:sp>
      <p:sp>
        <p:nvSpPr>
          <p:cNvPr id="7" name="TekstSylinder 3">
            <a:extLst>
              <a:ext uri="{FF2B5EF4-FFF2-40B4-BE49-F238E27FC236}">
                <a16:creationId xmlns:a16="http://schemas.microsoft.com/office/drawing/2014/main" id="{E3E20633-5D08-91F6-240D-3B64C2157864}"/>
              </a:ext>
            </a:extLst>
          </p:cNvPr>
          <p:cNvSpPr txBox="1"/>
          <p:nvPr/>
        </p:nvSpPr>
        <p:spPr>
          <a:xfrm>
            <a:off x="8171548" y="3747955"/>
            <a:ext cx="3394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>
                <a:solidFill>
                  <a:schemeClr val="accent6"/>
                </a:solidFill>
              </a:rPr>
              <a:t>Employees</a:t>
            </a:r>
            <a:endParaRPr lang="nb-NO" sz="2400" dirty="0">
              <a:solidFill>
                <a:schemeClr val="accent6"/>
              </a:solidFill>
            </a:endParaRPr>
          </a:p>
          <a:p>
            <a:br>
              <a:rPr lang="nb-NO" sz="2400" dirty="0">
                <a:solidFill>
                  <a:schemeClr val="accent6"/>
                </a:solidFill>
              </a:rPr>
            </a:br>
            <a:r>
              <a:rPr lang="nb-NO" sz="2000" dirty="0" err="1"/>
              <a:t>Academic</a:t>
            </a:r>
            <a:r>
              <a:rPr lang="nb-NO" sz="2000" dirty="0"/>
              <a:t> staff: 510 </a:t>
            </a:r>
          </a:p>
          <a:p>
            <a:r>
              <a:rPr lang="nb-NO" sz="2000" dirty="0"/>
              <a:t>Technical-administrative staff: 165</a:t>
            </a:r>
          </a:p>
        </p:txBody>
      </p:sp>
      <p:sp>
        <p:nvSpPr>
          <p:cNvPr id="13" name="TekstSylinder 5">
            <a:extLst>
              <a:ext uri="{FF2B5EF4-FFF2-40B4-BE49-F238E27FC236}">
                <a16:creationId xmlns:a16="http://schemas.microsoft.com/office/drawing/2014/main" id="{51757125-1B2C-AEC8-EE86-2D6BA84CAE7F}"/>
              </a:ext>
            </a:extLst>
          </p:cNvPr>
          <p:cNvSpPr txBox="1"/>
          <p:nvPr/>
        </p:nvSpPr>
        <p:spPr>
          <a:xfrm>
            <a:off x="4404104" y="3697556"/>
            <a:ext cx="334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chemeClr val="accent6"/>
                </a:solidFill>
              </a:rPr>
              <a:t>Studies</a:t>
            </a:r>
            <a:br>
              <a:rPr lang="nb-NO" sz="2400" dirty="0">
                <a:solidFill>
                  <a:schemeClr val="accent6"/>
                </a:solidFill>
              </a:rPr>
            </a:br>
            <a:endParaRPr lang="nb-NO" sz="2400" dirty="0">
              <a:solidFill>
                <a:schemeClr val="accent6"/>
              </a:solidFill>
            </a:endParaRPr>
          </a:p>
          <a:p>
            <a:r>
              <a:rPr lang="nb-NO" sz="2000" dirty="0"/>
              <a:t>1 Professional program </a:t>
            </a:r>
          </a:p>
          <a:p>
            <a:r>
              <a:rPr lang="nb-NO" sz="2000" dirty="0"/>
              <a:t>12 Master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11 Bachelor </a:t>
            </a:r>
            <a:r>
              <a:rPr lang="nb-NO" sz="2000" dirty="0" err="1"/>
              <a:t>programmes</a:t>
            </a:r>
            <a:endParaRPr lang="nb-NO" sz="2000" dirty="0"/>
          </a:p>
          <a:p>
            <a:r>
              <a:rPr lang="nb-NO" sz="2000" dirty="0"/>
              <a:t>4 Foundation </a:t>
            </a:r>
            <a:r>
              <a:rPr lang="nb-NO" sz="2000" dirty="0" err="1"/>
              <a:t>years</a:t>
            </a:r>
            <a:endParaRPr lang="nb-NO" sz="2000" dirty="0"/>
          </a:p>
        </p:txBody>
      </p:sp>
      <p:pic>
        <p:nvPicPr>
          <p:cNvPr id="32" name="Picture 31" descr="4 smilende studenter kommer gående utenfor Harriet Holters hus">
            <a:extLst>
              <a:ext uri="{FF2B5EF4-FFF2-40B4-BE49-F238E27FC236}">
                <a16:creationId xmlns:a16="http://schemas.microsoft.com/office/drawing/2014/main" id="{7F088F72-814B-2288-61E2-874CFAE6C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3" y="1097328"/>
            <a:ext cx="3614879" cy="2309011"/>
          </a:xfrm>
          <a:prstGeom prst="rect">
            <a:avLst/>
          </a:prstGeom>
        </p:spPr>
      </p:pic>
      <p:pic>
        <p:nvPicPr>
          <p:cNvPr id="36" name="Picture 35" descr="Et nærbilde av en person som skriver på pc">
            <a:extLst>
              <a:ext uri="{FF2B5EF4-FFF2-40B4-BE49-F238E27FC236}">
                <a16:creationId xmlns:a16="http://schemas.microsoft.com/office/drawing/2014/main" id="{4CCA2BB4-E6A3-D44D-4C7C-BE5E49637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89" y="1074740"/>
            <a:ext cx="3638770" cy="2324270"/>
          </a:xfrm>
          <a:prstGeom prst="rect">
            <a:avLst/>
          </a:prstGeom>
        </p:spPr>
      </p:pic>
      <p:pic>
        <p:nvPicPr>
          <p:cNvPr id="38" name="Picture 37" descr="En kvinnelig foreleser forklarer noe foran en tavle">
            <a:extLst>
              <a:ext uri="{FF2B5EF4-FFF2-40B4-BE49-F238E27FC236}">
                <a16:creationId xmlns:a16="http://schemas.microsoft.com/office/drawing/2014/main" id="{5F14F06F-C5E0-96BE-7A80-C6A5BED2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9" y="1089698"/>
            <a:ext cx="3638769" cy="232427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6C0212FA-986A-6D4F-E855-3C090AFB2AA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0DE72D08-0559-83FF-2A90-A90D8EEEF35A}"/>
              </a:ext>
            </a:extLst>
          </p:cNvPr>
          <p:cNvSpPr txBox="1"/>
          <p:nvPr/>
        </p:nvSpPr>
        <p:spPr>
          <a:xfrm>
            <a:off x="2882216" y="314808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2" name="TekstSylinder 5">
            <a:extLst>
              <a:ext uri="{FF2B5EF4-FFF2-40B4-BE49-F238E27FC236}">
                <a16:creationId xmlns:a16="http://schemas.microsoft.com/office/drawing/2014/main" id="{4E280019-5C48-D290-00A2-BD6EB760523E}"/>
              </a:ext>
            </a:extLst>
          </p:cNvPr>
          <p:cNvSpPr txBox="1"/>
          <p:nvPr/>
        </p:nvSpPr>
        <p:spPr>
          <a:xfrm>
            <a:off x="6590535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4" name="TekstSylinder 5">
            <a:extLst>
              <a:ext uri="{FF2B5EF4-FFF2-40B4-BE49-F238E27FC236}">
                <a16:creationId xmlns:a16="http://schemas.microsoft.com/office/drawing/2014/main" id="{104597F1-5655-7C9D-3670-046ABB9621CF}"/>
              </a:ext>
            </a:extLst>
          </p:cNvPr>
          <p:cNvSpPr txBox="1"/>
          <p:nvPr/>
        </p:nvSpPr>
        <p:spPr>
          <a:xfrm>
            <a:off x="10381161" y="3127356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</p:spTree>
    <p:extLst>
      <p:ext uri="{BB962C8B-B14F-4D97-AF65-F5344CB8AC3E}">
        <p14:creationId xmlns:p14="http://schemas.microsoft.com/office/powerpoint/2010/main" val="307784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9DC0051A-10BC-B898-2F95-420ED4A9E5D7}"/>
              </a:ext>
            </a:extLst>
          </p:cNvPr>
          <p:cNvSpPr/>
          <p:nvPr/>
        </p:nvSpPr>
        <p:spPr>
          <a:xfrm>
            <a:off x="360045" y="4827192"/>
            <a:ext cx="3674059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5A68E6B6-AD78-2E6D-2A38-3EE4F4B933A7}"/>
              </a:ext>
            </a:extLst>
          </p:cNvPr>
          <p:cNvSpPr/>
          <p:nvPr/>
        </p:nvSpPr>
        <p:spPr>
          <a:xfrm>
            <a:off x="4155431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3EEC073-E6AC-36D7-E35E-F6638B8B5027}"/>
              </a:ext>
            </a:extLst>
          </p:cNvPr>
          <p:cNvSpPr/>
          <p:nvPr/>
        </p:nvSpPr>
        <p:spPr>
          <a:xfrm>
            <a:off x="7950817" y="4827192"/>
            <a:ext cx="3710914" cy="984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Faculty Management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B53442C-6900-6DE7-7AA8-991152FF5C4E}"/>
              </a:ext>
            </a:extLst>
          </p:cNvPr>
          <p:cNvSpPr txBox="1"/>
          <p:nvPr/>
        </p:nvSpPr>
        <p:spPr>
          <a:xfrm>
            <a:off x="4369815" y="4949510"/>
            <a:ext cx="2882563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(Research) </a:t>
            </a:r>
          </a:p>
          <a:p>
            <a:r>
              <a:rPr lang="nb-NO" sz="2000" dirty="0"/>
              <a:t>Tore Nilssen</a:t>
            </a:r>
          </a:p>
          <a:p>
            <a:endParaRPr lang="nb-NO" sz="1800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3ABCFF3-6F36-2A8F-6647-E9C929A90504}"/>
              </a:ext>
            </a:extLst>
          </p:cNvPr>
          <p:cNvSpPr txBox="1"/>
          <p:nvPr/>
        </p:nvSpPr>
        <p:spPr>
          <a:xfrm>
            <a:off x="586875" y="4949510"/>
            <a:ext cx="3484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Dean of </a:t>
            </a:r>
            <a:r>
              <a:rPr lang="nb-NO" sz="2000" dirty="0" err="1">
                <a:solidFill>
                  <a:schemeClr val="accent6"/>
                </a:solidFill>
              </a:rPr>
              <a:t>the</a:t>
            </a:r>
            <a:r>
              <a:rPr lang="nb-NO" sz="2000" dirty="0">
                <a:solidFill>
                  <a:schemeClr val="accent6"/>
                </a:solidFill>
              </a:rPr>
              <a:t> Faculty</a:t>
            </a:r>
          </a:p>
          <a:p>
            <a:r>
              <a:rPr lang="nb-NO" sz="2000" dirty="0"/>
              <a:t>Anne Julie Semb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B6293B-6AC3-1006-0817-44132B0AF93A}"/>
              </a:ext>
            </a:extLst>
          </p:cNvPr>
          <p:cNvSpPr txBox="1"/>
          <p:nvPr/>
        </p:nvSpPr>
        <p:spPr>
          <a:xfrm>
            <a:off x="8072142" y="4949510"/>
            <a:ext cx="3468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chemeClr val="accent6"/>
                </a:solidFill>
              </a:rPr>
              <a:t>Vice Dean (Studies) </a:t>
            </a:r>
          </a:p>
          <a:p>
            <a:r>
              <a:rPr lang="nb-NO" sz="2000" dirty="0"/>
              <a:t>Trine </a:t>
            </a:r>
            <a:r>
              <a:rPr lang="nb-NO" sz="2000" dirty="0" err="1"/>
              <a:t>Waktaar</a:t>
            </a:r>
            <a:endParaRPr lang="nb-NO" sz="2000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783494-8402-D41F-67D2-E7BB52338E18}"/>
              </a:ext>
            </a:extLst>
          </p:cNvPr>
          <p:cNvSpPr txBox="1"/>
          <p:nvPr/>
        </p:nvSpPr>
        <p:spPr>
          <a:xfrm>
            <a:off x="10582589" y="33336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</a:t>
            </a:r>
            <a:r>
              <a:rPr lang="en-GB" sz="800">
                <a:solidFill>
                  <a:schemeClr val="bg1"/>
                </a:solidFill>
              </a:rPr>
              <a:t>Jarli &amp; Jordan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4911B76-6657-3916-6758-4844B26FA992}"/>
              </a:ext>
            </a:extLst>
          </p:cNvPr>
          <p:cNvSpPr txBox="1"/>
          <p:nvPr/>
        </p:nvSpPr>
        <p:spPr>
          <a:xfrm>
            <a:off x="6174855" y="3332924"/>
            <a:ext cx="16914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</a:t>
            </a:r>
            <a:r>
              <a:rPr lang="en-GB" sz="800">
                <a:solidFill>
                  <a:schemeClr val="bg1"/>
                </a:solidFill>
              </a:rPr>
              <a:t>Nicholas Doherty/Unsplash</a:t>
            </a:r>
          </a:p>
        </p:txBody>
      </p:sp>
      <p:sp>
        <p:nvSpPr>
          <p:cNvPr id="12" name="Rektangel 15">
            <a:extLst>
              <a:ext uri="{FF2B5EF4-FFF2-40B4-BE49-F238E27FC236}">
                <a16:creationId xmlns:a16="http://schemas.microsoft.com/office/drawing/2014/main" id="{158F5836-7AAE-6CF8-EA8E-201A6B071CC7}"/>
              </a:ext>
            </a:extLst>
          </p:cNvPr>
          <p:cNvSpPr/>
          <p:nvPr/>
        </p:nvSpPr>
        <p:spPr>
          <a:xfrm>
            <a:off x="7950816" y="1188157"/>
            <a:ext cx="3710914" cy="35085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icture 6" descr="Portrettbilde av dekan Anne Julie Semb">
            <a:extLst>
              <a:ext uri="{FF2B5EF4-FFF2-40B4-BE49-F238E27FC236}">
                <a16:creationId xmlns:a16="http://schemas.microsoft.com/office/drawing/2014/main" id="{59AF68C9-4ED9-B24F-1E50-E6ADB1C0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4" y="1188157"/>
            <a:ext cx="3708265" cy="3508590"/>
          </a:xfrm>
          <a:prstGeom prst="rect">
            <a:avLst/>
          </a:prstGeom>
        </p:spPr>
      </p:pic>
      <p:pic>
        <p:nvPicPr>
          <p:cNvPr id="14" name="Picture 13" descr="Portrettbilde av prodekan Tore Nilssen">
            <a:extLst>
              <a:ext uri="{FF2B5EF4-FFF2-40B4-BE49-F238E27FC236}">
                <a16:creationId xmlns:a16="http://schemas.microsoft.com/office/drawing/2014/main" id="{00E88CC0-AA16-73D6-DEC5-862CC06BC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79" y="1171811"/>
            <a:ext cx="3708265" cy="3508590"/>
          </a:xfrm>
          <a:prstGeom prst="rect">
            <a:avLst/>
          </a:prstGeom>
        </p:spPr>
      </p:pic>
      <p:pic>
        <p:nvPicPr>
          <p:cNvPr id="18" name="Picture 17" descr="Portrettbilde av studiedeakn Trine Waktaar">
            <a:extLst>
              <a:ext uri="{FF2B5EF4-FFF2-40B4-BE49-F238E27FC236}">
                <a16:creationId xmlns:a16="http://schemas.microsoft.com/office/drawing/2014/main" id="{DB7EC0B8-14D8-F9F4-4E28-66012C5B5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15" y="1188157"/>
            <a:ext cx="3710913" cy="351109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F24FC1E-B621-3B4A-C971-EDED4EAF9A81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sp>
        <p:nvSpPr>
          <p:cNvPr id="11" name="TekstSylinder 8">
            <a:extLst>
              <a:ext uri="{FF2B5EF4-FFF2-40B4-BE49-F238E27FC236}">
                <a16:creationId xmlns:a16="http://schemas.microsoft.com/office/drawing/2014/main" id="{C2C5A078-3FAA-0889-69D1-F922394ED8B3}"/>
              </a:ext>
            </a:extLst>
          </p:cNvPr>
          <p:cNvSpPr txBox="1"/>
          <p:nvPr/>
        </p:nvSpPr>
        <p:spPr>
          <a:xfrm>
            <a:off x="3247276" y="4481303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kstSylinder 8">
            <a:extLst>
              <a:ext uri="{FF2B5EF4-FFF2-40B4-BE49-F238E27FC236}">
                <a16:creationId xmlns:a16="http://schemas.microsoft.com/office/drawing/2014/main" id="{C26CC436-8480-4BE2-833F-EAC527BC1023}"/>
              </a:ext>
            </a:extLst>
          </p:cNvPr>
          <p:cNvSpPr txBox="1"/>
          <p:nvPr/>
        </p:nvSpPr>
        <p:spPr>
          <a:xfrm>
            <a:off x="7005499" y="4458196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kstSylinder 8">
            <a:extLst>
              <a:ext uri="{FF2B5EF4-FFF2-40B4-BE49-F238E27FC236}">
                <a16:creationId xmlns:a16="http://schemas.microsoft.com/office/drawing/2014/main" id="{50EC756C-4D77-842E-6341-E6B98D735BD2}"/>
              </a:ext>
            </a:extLst>
          </p:cNvPr>
          <p:cNvSpPr txBox="1"/>
          <p:nvPr/>
        </p:nvSpPr>
        <p:spPr>
          <a:xfrm>
            <a:off x="10914912" y="4458196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800" dirty="0" err="1">
                <a:solidFill>
                  <a:prstClr val="white"/>
                </a:solidFill>
                <a:latin typeface="Arial"/>
              </a:rPr>
              <a:t>Ph</a:t>
            </a:r>
            <a:r>
              <a:rPr kumimoji="0" lang="nb-NO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oto</a:t>
            </a: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UiO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24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4">
            <a:extLst>
              <a:ext uri="{FF2B5EF4-FFF2-40B4-BE49-F238E27FC236}">
                <a16:creationId xmlns:a16="http://schemas.microsoft.com/office/drawing/2014/main" id="{11AED670-5857-6757-EECC-92B51459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4"/>
            <a:ext cx="11357474" cy="452963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Organization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A9553411-0C9D-3294-8156-71EE30B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26756" y="6243181"/>
            <a:ext cx="74169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1D9C995-3813-DD4F-BD93-A084B2B802BC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93EBC6-875C-9E65-C175-8CD17FF53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367" y="6243181"/>
            <a:ext cx="59946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15B7ECC1-A245-D5A7-0100-F944C67ACC1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326756" y="6243181"/>
            <a:ext cx="741694" cy="365125"/>
          </a:xfrm>
        </p:spPr>
        <p:txBody>
          <a:bodyPr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D245B39F-840D-A148-9922-F2D02AE5EA38}" type="datetime1">
              <a:rPr lang="nb-NO" smtClean="0"/>
              <a:pPr>
                <a:spcAft>
                  <a:spcPts val="600"/>
                </a:spcAft>
              </a:pPr>
              <a:t>04.12.2023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AC31E-F543-9969-8DD7-5F5BB8380DA0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49A5521-BB8F-A2AF-F7A4-7C9B50CE3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 b="27111"/>
          <a:stretch/>
        </p:blipFill>
        <p:spPr>
          <a:xfrm>
            <a:off x="1559560" y="813007"/>
            <a:ext cx="907288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8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462938D-5344-6158-38CC-57D11DC094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blipFill>
            <a:blip r:embed="rId2"/>
            <a:stretch>
              <a:fillRect/>
            </a:stretch>
          </a:blip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26838-07E7-20A6-7090-FB866C5B8B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57D52E-227C-343D-5094-189368CF6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Study </a:t>
            </a:r>
            <a:r>
              <a:rPr lang="en-US" dirty="0" err="1"/>
              <a:t>programmes</a:t>
            </a:r>
            <a:r>
              <a:rPr lang="en-US" dirty="0"/>
              <a:t> and courses at the Faculty of Social Science</a:t>
            </a: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47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19CEF0-512F-0F19-C66D-9A389F32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04" y="288119"/>
            <a:ext cx="11471910" cy="542658"/>
          </a:xfrm>
        </p:spPr>
        <p:txBody>
          <a:bodyPr/>
          <a:lstStyle/>
          <a:p>
            <a:r>
              <a:rPr lang="nb-NO" dirty="0"/>
              <a:t>Bachelor </a:t>
            </a:r>
            <a:r>
              <a:rPr lang="nb-NO" dirty="0" err="1"/>
              <a:t>programme</a:t>
            </a:r>
            <a:endParaRPr lang="nb-NO" dirty="0">
              <a:highlight>
                <a:srgbClr val="FFFF00"/>
              </a:highlight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4F04D25-3C22-50F1-0211-745836D1937B}"/>
              </a:ext>
            </a:extLst>
          </p:cNvPr>
          <p:cNvSpPr/>
          <p:nvPr/>
        </p:nvSpPr>
        <p:spPr>
          <a:xfrm>
            <a:off x="6028219" y="1206705"/>
            <a:ext cx="3007116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3D5FE8-BCE8-0806-5A78-584684D7B314}"/>
              </a:ext>
            </a:extLst>
          </p:cNvPr>
          <p:cNvSpPr/>
          <p:nvPr/>
        </p:nvSpPr>
        <p:spPr>
          <a:xfrm>
            <a:off x="342525" y="1206801"/>
            <a:ext cx="2875989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73171A-028A-BBF6-AB4A-000EED632008}"/>
              </a:ext>
            </a:extLst>
          </p:cNvPr>
          <p:cNvSpPr/>
          <p:nvPr/>
        </p:nvSpPr>
        <p:spPr>
          <a:xfrm>
            <a:off x="8947458" y="3578854"/>
            <a:ext cx="2861251" cy="2379600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1105C33-99C3-3D14-2972-17BB9747333A}"/>
              </a:ext>
            </a:extLst>
          </p:cNvPr>
          <p:cNvSpPr txBox="1"/>
          <p:nvPr/>
        </p:nvSpPr>
        <p:spPr>
          <a:xfrm>
            <a:off x="442743" y="1946554"/>
            <a:ext cx="2720888" cy="727059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Economics</a:t>
            </a:r>
            <a:endParaRPr lang="en-US" dirty="0"/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Political Science</a:t>
            </a:r>
            <a:endParaRPr lang="nb-NO" sz="20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2335B98-C402-B84C-5BDA-B8C3086EEDB2}"/>
              </a:ext>
            </a:extLst>
          </p:cNvPr>
          <p:cNvSpPr txBox="1"/>
          <p:nvPr/>
        </p:nvSpPr>
        <p:spPr>
          <a:xfrm>
            <a:off x="9114490" y="4026979"/>
            <a:ext cx="2885538" cy="171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Technology, Innovation and Culture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Interdisciplinary courses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945010-45A7-528F-4B31-286094C04FD6}"/>
              </a:ext>
            </a:extLst>
          </p:cNvPr>
          <p:cNvSpPr txBox="1"/>
          <p:nvPr/>
        </p:nvSpPr>
        <p:spPr>
          <a:xfrm>
            <a:off x="6168369" y="2032975"/>
            <a:ext cx="2699835" cy="7270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Sociology and Human Geography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2C0D43-C800-D114-15B9-712CC6600C38}"/>
              </a:ext>
            </a:extLst>
          </p:cNvPr>
          <p:cNvSpPr txBox="1"/>
          <p:nvPr/>
        </p:nvSpPr>
        <p:spPr>
          <a:xfrm>
            <a:off x="10724050" y="336240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C2D56E-6499-7096-9310-8E17346300D0}"/>
              </a:ext>
            </a:extLst>
          </p:cNvPr>
          <p:cNvSpPr txBox="1"/>
          <p:nvPr/>
        </p:nvSpPr>
        <p:spPr>
          <a:xfrm>
            <a:off x="5006965" y="336341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83ADEF2-1C6E-6CAF-0024-2945AB205529}"/>
              </a:ext>
            </a:extLst>
          </p:cNvPr>
          <p:cNvSpPr txBox="1"/>
          <p:nvPr/>
        </p:nvSpPr>
        <p:spPr>
          <a:xfrm>
            <a:off x="7855189" y="5743008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>
                <a:solidFill>
                  <a:schemeClr val="bg1"/>
                </a:solidFill>
              </a:rPr>
              <a:t>Foto: Jarli &amp; Jordan</a:t>
            </a:r>
            <a:endParaRPr lang="en-GB" sz="800">
              <a:solidFill>
                <a:schemeClr val="bg1"/>
              </a:solidFill>
            </a:endParaRPr>
          </a:p>
        </p:txBody>
      </p:sp>
      <p:pic>
        <p:nvPicPr>
          <p:cNvPr id="12" name="Picture 11" descr="Illustrasjonsfoto av studenter på et grupperom">
            <a:extLst>
              <a:ext uri="{FF2B5EF4-FFF2-40B4-BE49-F238E27FC236}">
                <a16:creationId xmlns:a16="http://schemas.microsoft.com/office/drawing/2014/main" id="{566594BB-FA22-C59B-C277-FE812E191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00" y="3586400"/>
            <a:ext cx="2882591" cy="2397037"/>
          </a:xfrm>
          <a:prstGeom prst="rect">
            <a:avLst/>
          </a:prstGeom>
        </p:spPr>
      </p:pic>
      <p:pic>
        <p:nvPicPr>
          <p:cNvPr id="23" name="Picture 22" descr="En kollokviegruppe">
            <a:extLst>
              <a:ext uri="{FF2B5EF4-FFF2-40B4-BE49-F238E27FC236}">
                <a16:creationId xmlns:a16="http://schemas.microsoft.com/office/drawing/2014/main" id="{A98FE063-C667-840E-CC96-109BB75F6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8" y="3586305"/>
            <a:ext cx="2861623" cy="2364794"/>
          </a:xfrm>
          <a:prstGeom prst="rect">
            <a:avLst/>
          </a:prstGeom>
        </p:spPr>
      </p:pic>
      <p:sp>
        <p:nvSpPr>
          <p:cNvPr id="24" name="Rektangel 13">
            <a:extLst>
              <a:ext uri="{FF2B5EF4-FFF2-40B4-BE49-F238E27FC236}">
                <a16:creationId xmlns:a16="http://schemas.microsoft.com/office/drawing/2014/main" id="{2DDD5FDB-EEEB-5A66-4B61-F9B419D40E51}"/>
              </a:ext>
            </a:extLst>
          </p:cNvPr>
          <p:cNvSpPr/>
          <p:nvPr/>
        </p:nvSpPr>
        <p:spPr>
          <a:xfrm>
            <a:off x="3197429" y="3559689"/>
            <a:ext cx="2897939" cy="2403219"/>
          </a:xfrm>
          <a:prstGeom prst="rect">
            <a:avLst/>
          </a:prstGeom>
          <a:solidFill>
            <a:srgbClr val="3E31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">
            <a:extLst>
              <a:ext uri="{FF2B5EF4-FFF2-40B4-BE49-F238E27FC236}">
                <a16:creationId xmlns:a16="http://schemas.microsoft.com/office/drawing/2014/main" id="{BC1D12C6-5FF1-3E04-102F-D4A76227494E}"/>
              </a:ext>
            </a:extLst>
          </p:cNvPr>
          <p:cNvSpPr txBox="1"/>
          <p:nvPr/>
        </p:nvSpPr>
        <p:spPr>
          <a:xfrm>
            <a:off x="3374615" y="4233108"/>
            <a:ext cx="2663271" cy="10563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Psychology</a:t>
            </a:r>
          </a:p>
          <a:p>
            <a:pPr marL="342900" indent="-34290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latin typeface="Arial"/>
                <a:ea typeface="Calibri" panose="020F0502020204030204" pitchFamily="34" charset="0"/>
                <a:cs typeface="Arial"/>
              </a:rPr>
              <a:t>Social Anthropology</a:t>
            </a:r>
          </a:p>
        </p:txBody>
      </p:sp>
      <p:pic>
        <p:nvPicPr>
          <p:cNvPr id="27" name="Picture 26" descr="En smilende kvinnelig student står utenfor SV-info">
            <a:extLst>
              <a:ext uri="{FF2B5EF4-FFF2-40B4-BE49-F238E27FC236}">
                <a16:creationId xmlns:a16="http://schemas.microsoft.com/office/drawing/2014/main" id="{B7943E7A-40C4-C0F4-CA37-DEA9316BD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4156"/>
            <a:ext cx="2881478" cy="2369152"/>
          </a:xfrm>
          <a:prstGeom prst="rect">
            <a:avLst/>
          </a:prstGeom>
        </p:spPr>
      </p:pic>
      <p:pic>
        <p:nvPicPr>
          <p:cNvPr id="29" name="Picture 28" descr="To studenter smiler og ser tankefulle ut utenfor Eilert Sundts hus">
            <a:extLst>
              <a:ext uri="{FF2B5EF4-FFF2-40B4-BE49-F238E27FC236}">
                <a16:creationId xmlns:a16="http://schemas.microsoft.com/office/drawing/2014/main" id="{9BBEF520-6354-61BC-E5DF-5120C3C36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695" y="1214156"/>
            <a:ext cx="2861624" cy="2379600"/>
          </a:xfrm>
          <a:prstGeom prst="rect">
            <a:avLst/>
          </a:prstGeom>
        </p:spPr>
      </p:pic>
      <p:sp>
        <p:nvSpPr>
          <p:cNvPr id="8" name="TekstSylinder 5">
            <a:extLst>
              <a:ext uri="{FF2B5EF4-FFF2-40B4-BE49-F238E27FC236}">
                <a16:creationId xmlns:a16="http://schemas.microsoft.com/office/drawing/2014/main" id="{9FCF38E8-BFB7-1282-4D56-CC6374FC474A}"/>
              </a:ext>
            </a:extLst>
          </p:cNvPr>
          <p:cNvSpPr txBox="1"/>
          <p:nvPr/>
        </p:nvSpPr>
        <p:spPr>
          <a:xfrm>
            <a:off x="7695636" y="5720267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1" name="TekstSylinder 5">
            <a:extLst>
              <a:ext uri="{FF2B5EF4-FFF2-40B4-BE49-F238E27FC236}">
                <a16:creationId xmlns:a16="http://schemas.microsoft.com/office/drawing/2014/main" id="{3B3FBC40-85E8-B6C6-3025-7D29BC7B3B47}"/>
              </a:ext>
            </a:extLst>
          </p:cNvPr>
          <p:cNvSpPr txBox="1"/>
          <p:nvPr/>
        </p:nvSpPr>
        <p:spPr>
          <a:xfrm>
            <a:off x="1945607" y="5720267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5" name="TekstSylinder 5">
            <a:extLst>
              <a:ext uri="{FF2B5EF4-FFF2-40B4-BE49-F238E27FC236}">
                <a16:creationId xmlns:a16="http://schemas.microsoft.com/office/drawing/2014/main" id="{78695320-C48E-9034-1368-C5CFBAA3FB38}"/>
              </a:ext>
            </a:extLst>
          </p:cNvPr>
          <p:cNvSpPr txBox="1"/>
          <p:nvPr/>
        </p:nvSpPr>
        <p:spPr>
          <a:xfrm>
            <a:off x="4706251" y="3353975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16" name="TekstSylinder 5">
            <a:extLst>
              <a:ext uri="{FF2B5EF4-FFF2-40B4-BE49-F238E27FC236}">
                <a16:creationId xmlns:a16="http://schemas.microsoft.com/office/drawing/2014/main" id="{569890A6-DA0E-61B6-C510-5BB8454873EB}"/>
              </a:ext>
            </a:extLst>
          </p:cNvPr>
          <p:cNvSpPr txBox="1"/>
          <p:nvPr/>
        </p:nvSpPr>
        <p:spPr>
          <a:xfrm>
            <a:off x="10372839" y="3313584"/>
            <a:ext cx="12250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Photo</a:t>
            </a:r>
            <a:r>
              <a:rPr lang="nb-NO" dirty="0">
                <a:solidFill>
                  <a:schemeClr val="bg1"/>
                </a:solidFill>
              </a:rPr>
              <a:t>: </a:t>
            </a:r>
            <a:r>
              <a:rPr lang="nb-NO" dirty="0" err="1">
                <a:solidFill>
                  <a:schemeClr val="bg1"/>
                </a:solidFill>
              </a:rPr>
              <a:t>Jarli</a:t>
            </a:r>
            <a:r>
              <a:rPr lang="nb-NO" dirty="0">
                <a:solidFill>
                  <a:schemeClr val="bg1"/>
                </a:solidFill>
              </a:rPr>
              <a:t> &amp; Jordan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356D9DB-C27B-3D34-F358-E30D43464AF2}"/>
              </a:ext>
            </a:extLst>
          </p:cNvPr>
          <p:cNvSpPr txBox="1">
            <a:spLocks/>
          </p:cNvSpPr>
          <p:nvPr/>
        </p:nvSpPr>
        <p:spPr>
          <a:xfrm>
            <a:off x="2026087" y="6205365"/>
            <a:ext cx="1753598" cy="3157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2286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Faculty of Social Science</a:t>
            </a:r>
          </a:p>
        </p:txBody>
      </p:sp>
    </p:spTree>
    <p:extLst>
      <p:ext uri="{BB962C8B-B14F-4D97-AF65-F5344CB8AC3E}">
        <p14:creationId xmlns:p14="http://schemas.microsoft.com/office/powerpoint/2010/main" val="42904890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ENG.potx" id="{FB09ADC4-3057-4E26-8533-BBC40523459B}" vid="{D0B67E93-B9A7-473B-984C-B9A6983A28DF}"/>
    </a:ext>
  </a:extLst>
</a:theme>
</file>

<file path=ppt/theme/theme10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.potx" id="{1743C27B-9688-4D04-AF9C-788DD1657B6E}" vid="{2CEB4690-DFC0-4F66-8E22-21C9E6A1EB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5e35b8c-bb2a-40e7-acd7-beed1d1f14b8">JAJEJYK5CVUX-448798232-28</_dlc_DocId>
    <_dlc_DocIdUrl xmlns="e5e35b8c-bb2a-40e7-acd7-beed1d1f14b8">
      <Url>https://uio.sharepoint.com/sites/GrafiskUttrykk/_layouts/15/DocIdRedir.aspx?ID=JAJEJYK5CVUX-448798232-28</Url>
      <Description>JAJEJYK5CVUX-448798232-28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0108F0405CBB4CAF0A4935735FBDAF" ma:contentTypeVersion="2" ma:contentTypeDescription="Opprett et nytt dokument." ma:contentTypeScope="" ma:versionID="40820e0ad83be9a9961789050f7f0561">
  <xsd:schema xmlns:xsd="http://www.w3.org/2001/XMLSchema" xmlns:xs="http://www.w3.org/2001/XMLSchema" xmlns:p="http://schemas.microsoft.com/office/2006/metadata/properties" xmlns:ns2="e5e35b8c-bb2a-40e7-acd7-beed1d1f14b8" xmlns:ns3="45a9c032-1c21-4297-bc4a-1b0e359a6c15" targetNamespace="http://schemas.microsoft.com/office/2006/metadata/properties" ma:root="true" ma:fieldsID="0d622c3afd3d445bea522ad461dd9299" ns2:_="" ns3:_="">
    <xsd:import namespace="e5e35b8c-bb2a-40e7-acd7-beed1d1f14b8"/>
    <xsd:import namespace="45a9c032-1c21-4297-bc4a-1b0e359a6c1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35b8c-bb2a-40e7-acd7-beed1d1f14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9c032-1c21-4297-bc4a-1b0e359a6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B9CF10-6C6A-444C-B05E-E78C1785A52C}">
  <ds:schemaRefs>
    <ds:schemaRef ds:uri="http://schemas.microsoft.com/office/2006/metadata/properties"/>
    <ds:schemaRef ds:uri="http://schemas.microsoft.com/office/infopath/2007/PartnerControls"/>
    <ds:schemaRef ds:uri="3b00a67f-9791-437e-b702-303a706ea042"/>
    <ds:schemaRef ds:uri="7dc3d6ed-56f1-49b6-b310-0ff680cfe62a"/>
    <ds:schemaRef ds:uri="e5e35b8c-bb2a-40e7-acd7-beed1d1f14b8"/>
  </ds:schemaRefs>
</ds:datastoreItem>
</file>

<file path=customXml/itemProps2.xml><?xml version="1.0" encoding="utf-8"?>
<ds:datastoreItem xmlns:ds="http://schemas.openxmlformats.org/officeDocument/2006/customXml" ds:itemID="{71015C72-0F86-493A-8B08-4D693B2B2479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07A00CE-1615-4FA0-B36A-03A6C5E76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35b8c-bb2a-40e7-acd7-beed1d1f14b8"/>
    <ds:schemaRef ds:uri="45a9c032-1c21-4297-bc4a-1b0e359a6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684213E5-2D10-47A0-9EC6-16DB2B77A2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UiO English</Template>
  <TotalTime>652</TotalTime>
  <Words>1735</Words>
  <Application>Microsoft Office PowerPoint</Application>
  <PresentationFormat>Widescreen</PresentationFormat>
  <Paragraphs>385</Paragraphs>
  <Slides>32</Slides>
  <Notes>25</Notes>
  <HiddenSlides>0</HiddenSlides>
  <MMClips>0</MMClips>
  <ScaleCrop>false</ScaleCrop>
  <HeadingPairs>
    <vt:vector size="8" baseType="variant">
      <vt:variant>
        <vt:lpstr>Brukte skrifter</vt:lpstr>
      </vt:variant>
      <vt:variant>
        <vt:i4>7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42" baseType="lpstr">
      <vt:lpstr>Arial</vt:lpstr>
      <vt:lpstr>Arial</vt:lpstr>
      <vt:lpstr>Arial, sans-serif</vt:lpstr>
      <vt:lpstr>Arial,Sans-Serif</vt:lpstr>
      <vt:lpstr>Calibri</vt:lpstr>
      <vt:lpstr>Helvetica</vt:lpstr>
      <vt:lpstr>Wingdings</vt:lpstr>
      <vt:lpstr>Office Theme</vt:lpstr>
      <vt:lpstr>1_Office Theme</vt:lpstr>
      <vt:lpstr>think-cell Slide</vt:lpstr>
      <vt:lpstr>Faculty of Social Sciences</vt:lpstr>
      <vt:lpstr>PowerPoint-presentasjon</vt:lpstr>
      <vt:lpstr>University of Oslo today</vt:lpstr>
      <vt:lpstr>PowerPoint-presentasjon</vt:lpstr>
      <vt:lpstr>Faculty of Social Science– numbers and facts</vt:lpstr>
      <vt:lpstr>Faculty Management</vt:lpstr>
      <vt:lpstr>Organization</vt:lpstr>
      <vt:lpstr>Study programmes and courses at the Faculty of Social Science</vt:lpstr>
      <vt:lpstr>Bachelor programme</vt:lpstr>
      <vt:lpstr>Master's degree programmes offered in English </vt:lpstr>
      <vt:lpstr>PowerPoint-presentasjon</vt:lpstr>
      <vt:lpstr>Interdisciplinarity and sustainability</vt:lpstr>
      <vt:lpstr>Center for Interdiciplinary Education - INTED</vt:lpstr>
      <vt:lpstr>PowerPoint-presentasjon</vt:lpstr>
      <vt:lpstr>WORKING LIFE RELEVANCE</vt:lpstr>
      <vt:lpstr>DISCOVER YOUR FUTURE</vt:lpstr>
      <vt:lpstr>EILIN - Network for Learning and Teaching</vt:lpstr>
      <vt:lpstr>Focus on teaching quality</vt:lpstr>
      <vt:lpstr>Research at the Faculty of Social Science</vt:lpstr>
      <vt:lpstr>Funding allocations from the Research Council of Norway 2015 - 2022</vt:lpstr>
      <vt:lpstr>EUs Framework Programme</vt:lpstr>
      <vt:lpstr>Targeted initiative</vt:lpstr>
      <vt:lpstr>Circle U.</vt:lpstr>
      <vt:lpstr>The Guild of European Research-Intensive Universities</vt:lpstr>
      <vt:lpstr>Social Science at UiO: Ranking</vt:lpstr>
      <vt:lpstr>Financing</vt:lpstr>
      <vt:lpstr>Research support</vt:lpstr>
      <vt:lpstr>The Ph.D. programme</vt:lpstr>
      <vt:lpstr>PowerPoint-presentasjon</vt:lpstr>
      <vt:lpstr>Social innovation – applied knowledge</vt:lpstr>
      <vt:lpstr>We contribute to a knowledge-based public debate</vt:lpstr>
      <vt:lpstr>The way ahead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of Social Sciences</dc:title>
  <dc:creator>Therese Marthinsen</dc:creator>
  <cp:lastModifiedBy>Lise Paulsrud Mjørlund</cp:lastModifiedBy>
  <cp:revision>45</cp:revision>
  <dcterms:created xsi:type="dcterms:W3CDTF">2023-09-19T13:14:41Z</dcterms:created>
  <dcterms:modified xsi:type="dcterms:W3CDTF">2023-12-04T13:58:04Z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0x0101003A0108F0405CBB4CAF0A4935735FBDAF</vt:lpwstr>
  </property>
  <property fmtid="{D5CDD505-2E9C-101B-9397-08002B2CF9AE}" pid="3" name="MediaServiceImageTags">
    <vt:lpwstr/>
  </property>
  <property fmtid="{D5CDD505-2E9C-101B-9397-08002B2CF9AE}" pid="4" name="_dlc_DocIdItemGuid">
    <vt:lpwstr>b393e4af-21e2-4a00-becb-93bf6477c2c6</vt:lpwstr>
  </property>
</Properties>
</file>