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730" r:id="rId5"/>
  </p:sldMasterIdLst>
  <p:notesMasterIdLst>
    <p:notesMasterId r:id="rId37"/>
  </p:notesMasterIdLst>
  <p:handoutMasterIdLst>
    <p:handoutMasterId r:id="rId38"/>
  </p:handoutMasterIdLst>
  <p:sldIdLst>
    <p:sldId id="275" r:id="rId6"/>
    <p:sldId id="282" r:id="rId7"/>
    <p:sldId id="274" r:id="rId8"/>
    <p:sldId id="261" r:id="rId9"/>
    <p:sldId id="281" r:id="rId10"/>
    <p:sldId id="280" r:id="rId11"/>
    <p:sldId id="426" r:id="rId12"/>
    <p:sldId id="438" r:id="rId13"/>
    <p:sldId id="430" r:id="rId14"/>
    <p:sldId id="427" r:id="rId15"/>
    <p:sldId id="457" r:id="rId16"/>
    <p:sldId id="451" r:id="rId17"/>
    <p:sldId id="289" r:id="rId18"/>
    <p:sldId id="433" r:id="rId19"/>
    <p:sldId id="458" r:id="rId20"/>
    <p:sldId id="452" r:id="rId21"/>
    <p:sldId id="265" r:id="rId22"/>
    <p:sldId id="437" r:id="rId23"/>
    <p:sldId id="279" r:id="rId24"/>
    <p:sldId id="443" r:id="rId25"/>
    <p:sldId id="456" r:id="rId26"/>
    <p:sldId id="287" r:id="rId27"/>
    <p:sldId id="455" r:id="rId28"/>
    <p:sldId id="446" r:id="rId29"/>
    <p:sldId id="447" r:id="rId30"/>
    <p:sldId id="441" r:id="rId31"/>
    <p:sldId id="453" r:id="rId32"/>
    <p:sldId id="448" r:id="rId33"/>
    <p:sldId id="425" r:id="rId34"/>
    <p:sldId id="449" r:id="rId35"/>
    <p:sldId id="450" r:id="rId36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F7"/>
    <a:srgbClr val="FFFFFF"/>
    <a:srgbClr val="CEFFDF"/>
    <a:srgbClr val="E6ECFF"/>
    <a:srgbClr val="0000FF"/>
    <a:srgbClr val="FB6666"/>
    <a:srgbClr val="FFFEA7"/>
    <a:srgbClr val="3E31D6"/>
    <a:srgbClr val="5C5BEE"/>
    <a:srgbClr val="D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A33BF-5286-44FC-A2D0-6391554D3680}" v="1" dt="2024-04-08T13:36:32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79837" autoAdjust="0"/>
  </p:normalViewPr>
  <p:slideViewPr>
    <p:cSldViewPr snapToGrid="0">
      <p:cViewPr varScale="1">
        <p:scale>
          <a:sx n="129" d="100"/>
          <a:sy n="129" d="100"/>
        </p:scale>
        <p:origin x="66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0" d="100"/>
        <a:sy n="60" d="100"/>
      </p:scale>
      <p:origin x="0" y="-696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in Harald Milde" userId="b478328f-0bba-4aaf-997f-a243a6a7d852" providerId="ADAL" clId="{B58A33BF-5286-44FC-A2D0-6391554D3680}"/>
    <pc:docChg chg="addSld delSld modSld">
      <pc:chgData name="Svein Harald Milde" userId="b478328f-0bba-4aaf-997f-a243a6a7d852" providerId="ADAL" clId="{B58A33BF-5286-44FC-A2D0-6391554D3680}" dt="2024-04-08T13:36:38.093" v="1" actId="47"/>
      <pc:docMkLst>
        <pc:docMk/>
      </pc:docMkLst>
      <pc:sldChg chg="del">
        <pc:chgData name="Svein Harald Milde" userId="b478328f-0bba-4aaf-997f-a243a6a7d852" providerId="ADAL" clId="{B58A33BF-5286-44FC-A2D0-6391554D3680}" dt="2024-04-08T13:36:38.093" v="1" actId="47"/>
        <pc:sldMkLst>
          <pc:docMk/>
          <pc:sldMk cId="1517483840" sldId="435"/>
        </pc:sldMkLst>
      </pc:sldChg>
      <pc:sldChg chg="add">
        <pc:chgData name="Svein Harald Milde" userId="b478328f-0bba-4aaf-997f-a243a6a7d852" providerId="ADAL" clId="{B58A33BF-5286-44FC-A2D0-6391554D3680}" dt="2024-04-08T13:36:32.955" v="0"/>
        <pc:sldMkLst>
          <pc:docMk/>
          <pc:sldMk cId="84662143" sldId="4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io-my.sharepoint.com/personal/barbroko_uio_no/Documents/3_Presentasjoner/Studiepoengsproduksjon%20med%20uttelling%202017_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edreo\Downloads\Copy%20of%20Statistikk%20dekanpresentasjon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edreo\Downloads\Copy%20of%20Statistikk%20dekanpresentasjon%20(00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'[Studiepoengsproduksjon med uttelling 2017_2022.xlsx]Sheet1'!$A$97</c:f>
              <c:strCache>
                <c:ptCount val="1"/>
                <c:pt idx="0">
                  <c:v>Studiepoeng per student (DBH)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6375612496195094E-2"/>
                  <c:y val="-4.0962250664015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48-44EB-B930-0AEAAED9C0DA}"/>
                </c:ext>
              </c:extLst>
            </c:dLbl>
            <c:dLbl>
              <c:idx val="2"/>
              <c:layout>
                <c:manualLayout>
                  <c:x val="-0.10188209319670276"/>
                  <c:y val="-4.3514415814421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48-44EB-B930-0AEAAED9C0DA}"/>
                </c:ext>
              </c:extLst>
            </c:dLbl>
            <c:dLbl>
              <c:idx val="4"/>
              <c:layout>
                <c:manualLayout>
                  <c:x val="-1.7746132552666754E-2"/>
                  <c:y val="-3.84100855136091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48-44EB-B930-0AEAAED9C0DA}"/>
                </c:ext>
              </c:extLst>
            </c:dLbl>
            <c:dLbl>
              <c:idx val="5"/>
              <c:layout>
                <c:manualLayout>
                  <c:x val="-4.4691781001033291E-2"/>
                  <c:y val="-4.606658096482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48-44EB-B930-0AEAAED9C0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'[Studiepoengsproduksjon med uttelling 2017_2022.xlsx]Sheet1'!$B$96:$G$96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'[Studiepoengsproduksjon med uttelling 2017_2022.xlsx]Sheet1'!$B$97:$G$97</c:f>
              <c:numCache>
                <c:formatCode>General</c:formatCode>
                <c:ptCount val="6"/>
                <c:pt idx="0">
                  <c:v>43.27</c:v>
                </c:pt>
                <c:pt idx="1">
                  <c:v>44.11</c:v>
                </c:pt>
                <c:pt idx="2">
                  <c:v>45.25</c:v>
                </c:pt>
                <c:pt idx="3">
                  <c:v>49.04</c:v>
                </c:pt>
                <c:pt idx="4">
                  <c:v>47.15</c:v>
                </c:pt>
                <c:pt idx="5">
                  <c:v>45.75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59-4A23-98FC-BE72EBA6D0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25304687"/>
        <c:axId val="725292623"/>
      </c:lineChart>
      <c:catAx>
        <c:axId val="72530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292623"/>
        <c:crosses val="autoZero"/>
        <c:auto val="1"/>
        <c:lblAlgn val="ctr"/>
        <c:lblOffset val="100"/>
        <c:noMultiLvlLbl val="0"/>
      </c:catAx>
      <c:valAx>
        <c:axId val="72529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30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sz="2400"/>
              <a:t>Utvikling finansiering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Sheet1!$B$33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Sheet1!$I$33:$N$33</c:f>
              <c:numCache>
                <c:formatCode>_-* #\ ##0_-;\-* #\ ##0_-;_-* "-"??_-;_-@_-</c:formatCode>
                <c:ptCount val="6"/>
                <c:pt idx="0">
                  <c:v>474.06808706999999</c:v>
                </c:pt>
                <c:pt idx="1">
                  <c:v>499.85839179999999</c:v>
                </c:pt>
                <c:pt idx="2">
                  <c:v>516.57317456999999</c:v>
                </c:pt>
                <c:pt idx="3">
                  <c:v>515.65900775</c:v>
                </c:pt>
                <c:pt idx="4">
                  <c:v>509.642</c:v>
                </c:pt>
                <c:pt idx="5">
                  <c:v>553.4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E-406D-B874-651B64EA80BE}"/>
            </c:ext>
          </c:extLst>
        </c:ser>
        <c:ser>
          <c:idx val="1"/>
          <c:order val="1"/>
          <c:tx>
            <c:strRef>
              <c:f>Sheet1!$B$34</c:f>
              <c:strCache>
                <c:ptCount val="1"/>
                <c:pt idx="0">
                  <c:v>NFR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Sheet1!$I$34:$N$34</c:f>
              <c:numCache>
                <c:formatCode>_-* #\ ##0_-;\-* #\ ##0_-;_-* "-"??_-;_-@_-</c:formatCode>
                <c:ptCount val="6"/>
                <c:pt idx="0">
                  <c:v>86.976556580000121</c:v>
                </c:pt>
                <c:pt idx="1">
                  <c:v>84.437628120000397</c:v>
                </c:pt>
                <c:pt idx="2">
                  <c:v>98.575160219999674</c:v>
                </c:pt>
                <c:pt idx="3">
                  <c:v>94.327539520000173</c:v>
                </c:pt>
                <c:pt idx="4">
                  <c:v>120.422</c:v>
                </c:pt>
                <c:pt idx="5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E-406D-B874-651B64EA80BE}"/>
            </c:ext>
          </c:extLst>
        </c:ser>
        <c:ser>
          <c:idx val="2"/>
          <c:order val="2"/>
          <c:tx>
            <c:strRef>
              <c:f>Sheet1!$B$35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Sheet1!$I$35:$N$35</c:f>
              <c:numCache>
                <c:formatCode>_-* #\ ##0_-;\-* #\ ##0_-;_-* "-"??_-;_-@_-</c:formatCode>
                <c:ptCount val="6"/>
                <c:pt idx="0">
                  <c:v>26.575842080000019</c:v>
                </c:pt>
                <c:pt idx="1">
                  <c:v>31.331911519999977</c:v>
                </c:pt>
                <c:pt idx="2">
                  <c:v>39.711838069999985</c:v>
                </c:pt>
                <c:pt idx="3">
                  <c:v>49.696769410000037</c:v>
                </c:pt>
                <c:pt idx="4">
                  <c:v>51.53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E-406D-B874-651B64EA80BE}"/>
            </c:ext>
          </c:extLst>
        </c:ser>
        <c:ser>
          <c:idx val="3"/>
          <c:order val="3"/>
          <c:tx>
            <c:strRef>
              <c:f>Sheet1!$B$36</c:f>
              <c:strCache>
                <c:ptCount val="1"/>
                <c:pt idx="0">
                  <c:v>Andre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Sheet1!$I$36:$N$36</c:f>
              <c:numCache>
                <c:formatCode>_-* #\ ##0_-;\-* #\ ##0_-;_-* "-"??_-;_-@_-</c:formatCode>
                <c:ptCount val="6"/>
                <c:pt idx="0">
                  <c:v>28.865206669999978</c:v>
                </c:pt>
                <c:pt idx="1">
                  <c:v>28.105108329999961</c:v>
                </c:pt>
                <c:pt idx="2">
                  <c:v>27.286539210000004</c:v>
                </c:pt>
                <c:pt idx="3">
                  <c:v>34.353629309999967</c:v>
                </c:pt>
                <c:pt idx="4">
                  <c:v>31.978000000000002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AE-406D-B874-651B64EA8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562163711"/>
        <c:axId val="562164543"/>
      </c:barChart>
      <c:catAx>
        <c:axId val="56216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64543"/>
        <c:crosses val="autoZero"/>
        <c:auto val="1"/>
        <c:lblAlgn val="ctr"/>
        <c:lblOffset val="100"/>
        <c:noMultiLvlLbl val="0"/>
      </c:catAx>
      <c:valAx>
        <c:axId val="56216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(mill. kr)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6371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>
                <a:solidFill>
                  <a:schemeClr val="tx1"/>
                </a:solidFill>
              </a:rPr>
              <a:t>Andel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eksternfinansiering</a:t>
            </a:r>
            <a:r>
              <a:rPr lang="en-US" sz="2400" baseline="0" dirty="0">
                <a:solidFill>
                  <a:schemeClr val="tx1"/>
                </a:solidFill>
              </a:rPr>
              <a:t> 2022</a:t>
            </a:r>
            <a:endParaRPr lang="en-US" sz="24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Sheet1!$P$32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03-450E-BCAE-F17AC6DFB3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03-450E-BCAE-F17AC6DFB3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3-450E-BCAE-F17AC6DFB3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3-450E-BCAE-F17AC6DFB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Sheet1!$B$33:$B$36</c:f>
              <c:strCache>
                <c:ptCount val="4"/>
                <c:pt idx="0">
                  <c:v>KD</c:v>
                </c:pt>
                <c:pt idx="1">
                  <c:v>NFR</c:v>
                </c:pt>
                <c:pt idx="2">
                  <c:v>EU</c:v>
                </c:pt>
                <c:pt idx="3">
                  <c:v>Andre</c:v>
                </c:pt>
              </c:strCache>
            </c:strRef>
          </c:cat>
          <c:val>
            <c:numRef>
              <c:f>Sheet1!$P$33:$P$36</c:f>
              <c:numCache>
                <c:formatCode>_-* #\ ##0_-;\-* #\ ##0_-;_-* "-"??_-;_-@_-</c:formatCode>
                <c:ptCount val="4"/>
                <c:pt idx="1">
                  <c:v>158</c:v>
                </c:pt>
                <c:pt idx="2">
                  <c:v>43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03-450E-BCAE-F17AC6DFB3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b="0" i="0" baseline="0" dirty="0"/>
            <a:t>Offentlige utvalg</a:t>
          </a:r>
          <a:endParaRPr lang="en-US" sz="2400" dirty="0"/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 err="1"/>
            <a:t>Endring</a:t>
          </a:r>
          <a:r>
            <a:rPr lang="en-GB" sz="2400" dirty="0"/>
            <a:t> </a:t>
          </a:r>
          <a:r>
            <a:rPr lang="en-GB" sz="2400" dirty="0" err="1"/>
            <a:t>i</a:t>
          </a:r>
          <a:r>
            <a:rPr lang="en-GB" sz="2400" dirty="0"/>
            <a:t> </a:t>
          </a:r>
          <a:r>
            <a:rPr lang="en-GB" sz="2400" dirty="0" err="1"/>
            <a:t>politikk</a:t>
          </a:r>
          <a:r>
            <a:rPr lang="en-GB" sz="2400" dirty="0"/>
            <a:t>, </a:t>
          </a:r>
          <a:r>
            <a:rPr lang="en-GB" sz="2400" dirty="0" err="1"/>
            <a:t>regelverk</a:t>
          </a:r>
          <a:r>
            <a:rPr lang="en-GB" sz="2400" dirty="0"/>
            <a:t> </a:t>
          </a:r>
          <a:r>
            <a:rPr lang="en-GB" sz="2400" dirty="0" err="1"/>
            <a:t>og</a:t>
          </a:r>
          <a:r>
            <a:rPr lang="en-GB" sz="2400" dirty="0"/>
            <a:t> </a:t>
          </a:r>
          <a:r>
            <a:rPr lang="en-GB" sz="2400" dirty="0" err="1"/>
            <a:t>systemer</a:t>
          </a:r>
          <a:endParaRPr lang="en-US" sz="2400" dirty="0"/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SPARK Samfunnsinnovasjon</a:t>
          </a:r>
          <a:endParaRPr lang="en-GB" dirty="0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/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/>
            <a:t>Kunnskapsformidling</a:t>
          </a:r>
          <a:endParaRPr lang="en-US" sz="2400" dirty="0"/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GB" sz="2400" dirty="0" err="1"/>
            <a:t>Deltakelse</a:t>
          </a:r>
          <a:r>
            <a:rPr lang="en-GB" sz="2400" dirty="0"/>
            <a:t> </a:t>
          </a:r>
          <a:r>
            <a:rPr lang="en-GB" sz="2400" dirty="0" err="1"/>
            <a:t>i</a:t>
          </a:r>
          <a:r>
            <a:rPr lang="en-GB" sz="2400" dirty="0">
              <a:latin typeface="Arial"/>
            </a:rPr>
            <a:t> </a:t>
          </a:r>
          <a:r>
            <a:rPr lang="en-GB" sz="2400" dirty="0" err="1">
              <a:latin typeface="Arial"/>
            </a:rPr>
            <a:t>Innovasjonsrådet</a:t>
          </a:r>
          <a:endParaRPr lang="en-US" sz="2400" dirty="0" err="1"/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ERC – Proof of concept</a:t>
          </a:r>
          <a:endParaRPr lang="en-GB" dirty="0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 custLinFactNeighborX="64157" custLinFactNeighborY="-15754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>
        <a:solidFill>
          <a:srgbClr val="E6ECFF"/>
        </a:solidFill>
      </dgm:spPr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414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 dirty="0"/>
            <a:t>Offentlige utvalg</a:t>
          </a:r>
          <a:endParaRPr lang="en-US" sz="2400" kern="1200" dirty="0"/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Endring</a:t>
          </a:r>
          <a:r>
            <a:rPr lang="en-GB" sz="2400" kern="1200" dirty="0"/>
            <a:t> </a:t>
          </a:r>
          <a:r>
            <a:rPr lang="en-GB" sz="2400" kern="1200" dirty="0" err="1"/>
            <a:t>i</a:t>
          </a:r>
          <a:r>
            <a:rPr lang="en-GB" sz="2400" kern="1200" dirty="0"/>
            <a:t> </a:t>
          </a:r>
          <a:r>
            <a:rPr lang="en-GB" sz="2400" kern="1200" dirty="0" err="1"/>
            <a:t>politikk</a:t>
          </a:r>
          <a:r>
            <a:rPr lang="en-GB" sz="2400" kern="1200" dirty="0"/>
            <a:t>, </a:t>
          </a:r>
          <a:r>
            <a:rPr lang="en-GB" sz="2400" kern="1200" dirty="0" err="1"/>
            <a:t>regelverk</a:t>
          </a:r>
          <a:r>
            <a:rPr lang="en-GB" sz="2400" kern="1200" dirty="0"/>
            <a:t> </a:t>
          </a:r>
          <a:r>
            <a:rPr lang="en-GB" sz="2400" kern="1200" dirty="0" err="1"/>
            <a:t>og</a:t>
          </a:r>
          <a:r>
            <a:rPr lang="en-GB" sz="2400" kern="1200" dirty="0"/>
            <a:t> </a:t>
          </a:r>
          <a:r>
            <a:rPr lang="en-GB" sz="2400" kern="1200" dirty="0" err="1"/>
            <a:t>systemer</a:t>
          </a:r>
          <a:endParaRPr lang="en-US" sz="2400" kern="1200" dirty="0"/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SPARK Samfunnsinnovasjon</a:t>
          </a:r>
          <a:endParaRPr lang="en-GB" sz="2500" kern="1200" dirty="0"/>
        </a:p>
      </dsp:txBody>
      <dsp:txXfrm>
        <a:off x="1120343" y="2425400"/>
        <a:ext cx="4368869" cy="969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Kunnskapsformidling</a:t>
          </a:r>
          <a:endParaRPr lang="en-US" sz="2400" kern="1200" dirty="0"/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Deltakelse</a:t>
          </a:r>
          <a:r>
            <a:rPr lang="en-GB" sz="2400" kern="1200" dirty="0"/>
            <a:t> </a:t>
          </a:r>
          <a:r>
            <a:rPr lang="en-GB" sz="2400" kern="1200" dirty="0" err="1"/>
            <a:t>i</a:t>
          </a:r>
          <a:r>
            <a:rPr lang="en-GB" sz="2400" kern="1200" dirty="0">
              <a:latin typeface="Arial"/>
            </a:rPr>
            <a:t> </a:t>
          </a:r>
          <a:r>
            <a:rPr lang="en-GB" sz="2400" kern="1200" dirty="0" err="1">
              <a:latin typeface="Arial"/>
            </a:rPr>
            <a:t>Innovasjonsrådet</a:t>
          </a:r>
          <a:endParaRPr lang="en-US" sz="2400" kern="1200" dirty="0" err="1"/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rgbClr val="E6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ERC – Proof of concept</a:t>
          </a:r>
          <a:endParaRPr lang="en-GB" sz="2500" kern="1200" dirty="0"/>
        </a:p>
      </dsp:txBody>
      <dsp:txXfrm>
        <a:off x="1120343" y="2425400"/>
        <a:ext cx="4368869" cy="96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5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2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54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97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7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74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Uio</a:t>
            </a:r>
            <a:r>
              <a:rPr lang="en-US" dirty="0"/>
              <a:t> </a:t>
            </a:r>
            <a:r>
              <a:rPr lang="en-US" dirty="0" err="1"/>
              <a:t>bildearkiv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44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Bilder fra </a:t>
            </a:r>
            <a:r>
              <a:rPr lang="nb-NO" dirty="0" err="1"/>
              <a:t>unsplash</a:t>
            </a:r>
            <a:r>
              <a:rPr lang="nb-NO" dirty="0"/>
              <a:t> og </a:t>
            </a:r>
            <a:r>
              <a:rPr lang="nb-NO" dirty="0" err="1"/>
              <a:t>uio</a:t>
            </a:r>
            <a:r>
              <a:rPr lang="nb-NO" dirty="0"/>
              <a:t> bildearkiv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2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UiOs historie: https://www.uio.no/om/tall-og-fakta/historie/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3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34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Målet er å etablere et inkluderende, forskningsintensivt og tverrfaglig europeisk universitet.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Samarbeid på tvers av institusjoner, mellom ansatte, mellom studenter, og mellom studenter og ansatte.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Etablering av forskningsprosjekter og nye studietilbud.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Medlemmer: Universitetet i Oslo, Aarhus Universitet, </a:t>
            </a:r>
            <a:r>
              <a:rPr lang="de-DE" noProof="0" dirty="0"/>
              <a:t>Humboldt-Universität zu Berlin</a:t>
            </a:r>
            <a:r>
              <a:rPr lang="nb-NO" dirty="0"/>
              <a:t>, </a:t>
            </a:r>
            <a:r>
              <a:rPr lang="en-GB" noProof="0" dirty="0"/>
              <a:t>King’s College London</a:t>
            </a:r>
            <a:r>
              <a:rPr lang="nb-NO" dirty="0"/>
              <a:t>, </a:t>
            </a:r>
            <a:r>
              <a:rPr lang="sr-Cyrl-RS" noProof="0" dirty="0"/>
              <a:t>Univerzitet u Beogradu</a:t>
            </a:r>
            <a:r>
              <a:rPr lang="nb-NO" dirty="0"/>
              <a:t>, </a:t>
            </a:r>
            <a:r>
              <a:rPr lang="fr-FR" noProof="0" dirty="0"/>
              <a:t>Université catholique de Louvain, Université Paris Cité</a:t>
            </a:r>
            <a:r>
              <a:rPr lang="nb-NO" dirty="0"/>
              <a:t>, </a:t>
            </a:r>
            <a:r>
              <a:rPr lang="it-IT" noProof="0" dirty="0"/>
              <a:t>Università di Pisa</a:t>
            </a:r>
            <a:r>
              <a:rPr lang="nb-NO" dirty="0"/>
              <a:t>, </a:t>
            </a:r>
            <a:r>
              <a:rPr lang="de-AT" noProof="0" dirty="0"/>
              <a:t>Universität Wien</a:t>
            </a:r>
            <a:r>
              <a:rPr lang="nb-NO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 dirty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21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15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5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3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UiO er med i totalt 30 fremragende sentre: Sentre for fremragende forskning, sentre for fremragende utdanning, sentre for fremragende forskningsdrevet innovasjon, forskningssentre for miljøvennlig energi.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UiO er prosjekteier/vertsinstitusjon for 16 fremragende sentre.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50 aktive ERC-prosjekter per 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31.12.2022. Totalt har UiO fått tildelt 92 ERC-prosjekter.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 dirty="0">
                <a:effectLst/>
                <a:latin typeface="Calibri" panose="020F0502020204030204" pitchFamily="34" charset="0"/>
              </a:rPr>
              <a:t>Nobelprisvinnere: </a:t>
            </a:r>
            <a:r>
              <a:rPr lang="nb-NO" dirty="0"/>
              <a:t>https://www.uio.no/om/tall-og-fakta/nobelpriser/</a:t>
            </a:r>
            <a:endParaRPr lang="nb-NO" sz="1800" dirty="0">
              <a:effectLst/>
              <a:latin typeface="Calibri" panose="020F0502020204030204" pitchFamily="34" charset="0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7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91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Strategi 2030: https://www.uio.no/om/strategi/strategi-2030/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1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nb-NO" dirty="0"/>
              <a:t>Seks disiplinære og fire tverrfaglige programmer.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.sv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.sv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</p:spTree>
    <p:extLst>
      <p:ext uri="{BB962C8B-B14F-4D97-AF65-F5344CB8AC3E}">
        <p14:creationId xmlns:p14="http://schemas.microsoft.com/office/powerpoint/2010/main" val="28672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DA1E-EAF3-4579-9C13-A3B45E2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15.04.2024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Fullbredde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</p:spTree>
    <p:extLst>
      <p:ext uri="{BB962C8B-B14F-4D97-AF65-F5344CB8AC3E}">
        <p14:creationId xmlns:p14="http://schemas.microsoft.com/office/powerpoint/2010/main" val="3446886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ullbredde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26FC79-CEAE-42C3-9725-FAEABEBE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Enhet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6484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 hidden="1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0997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9510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7602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250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9733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87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15.04.2024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9165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065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1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1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92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F22D83-B5FE-4078-A904-43A0015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93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1DAFF44-670E-4F4C-85A7-C39E379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24F2E76-C57A-43E9-AE90-9A5885C83A5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1C9B2-210C-4D25-800A-903735EC53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20B93BE-FC97-4838-B295-13DE19DE7FB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23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94FAB1-D6B5-4A8A-91E4-BEB7326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68" y="1002716"/>
            <a:ext cx="3558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050" y="2604949"/>
            <a:ext cx="3558098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2127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6509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8468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2851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8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16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6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6" y="2307943"/>
            <a:ext cx="2703713" cy="33610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2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2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8" y="2307943"/>
            <a:ext cx="2703713" cy="33610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88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856006-F837-40CC-A206-116358E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16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2604949"/>
            <a:ext cx="2716858" cy="494749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7" y="3292760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8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40821"/>
            <a:ext cx="2716858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16858" cy="237619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7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15.04.2024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0F89B0E-F421-45EF-8C78-C84FEFC4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B50C2-6F95-4C0A-8590-741501231A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68" y="5875993"/>
            <a:ext cx="5611760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2201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0072" y="5875993"/>
            <a:ext cx="5583887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10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3F87D86-02F1-4288-ADF3-CFC53D2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8A54228-A18C-49D4-8BAE-55234982E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109106-4360-48AE-97EE-22C402C46E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74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C0B4E6-5502-441C-BDE1-D20B1908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180008"/>
            <a:ext cx="12192000" cy="567799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40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98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70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15.04.2024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2265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609600" y="1621135"/>
            <a:ext cx="10972800" cy="3302001"/>
          </a:xfrm>
          <a:prstGeom prst="rect">
            <a:avLst/>
          </a:prstGeom>
        </p:spPr>
        <p:txBody>
          <a:bodyPr anchor="ctr"/>
          <a:lstStyle>
            <a:lvl1pPr>
              <a:defRPr sz="6400" spc="0"/>
            </a:lvl1pPr>
          </a:lstStyle>
          <a:p>
            <a:r>
              <a:t>Inndelingstittel</a:t>
            </a:r>
          </a:p>
        </p:txBody>
      </p:sp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032500" y="6342380"/>
            <a:ext cx="130811" cy="222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8188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øyr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ktangel 11"/>
          <p:cNvSpPr/>
          <p:nvPr/>
        </p:nvSpPr>
        <p:spPr>
          <a:xfrm>
            <a:off x="-1" y="1506688"/>
            <a:ext cx="12192001" cy="5351313"/>
          </a:xfrm>
          <a:prstGeom prst="rect">
            <a:avLst/>
          </a:prstGeom>
          <a:solidFill>
            <a:srgbClr val="F4F3F1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914400">
              <a:defRPr sz="3400" b="0">
                <a:solidFill>
                  <a:srgbClr val="F4F3F1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sz="1700"/>
          </a:p>
        </p:txBody>
      </p:sp>
      <p:sp>
        <p:nvSpPr>
          <p:cNvPr id="118" name="Click to add a title"/>
          <p:cNvSpPr txBox="1">
            <a:spLocks noGrp="1"/>
          </p:cNvSpPr>
          <p:nvPr>
            <p:ph type="title" hasCustomPrompt="1"/>
          </p:nvPr>
        </p:nvSpPr>
        <p:spPr>
          <a:xfrm>
            <a:off x="768097" y="556125"/>
            <a:ext cx="10563606" cy="944437"/>
          </a:xfrm>
          <a:prstGeom prst="rect">
            <a:avLst/>
          </a:prstGeom>
        </p:spPr>
        <p:txBody>
          <a:bodyPr lIns="0" tIns="0" rIns="0" bIns="0"/>
          <a:lstStyle>
            <a:lvl1pPr defTabSz="914377">
              <a:defRPr sz="4800">
                <a:solidFill>
                  <a:srgbClr val="E30613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Click to add a title</a:t>
            </a:r>
          </a:p>
        </p:txBody>
      </p:sp>
      <p:sp>
        <p:nvSpPr>
          <p:cNvPr id="119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768093" y="1887251"/>
            <a:ext cx="5137983" cy="4130400"/>
          </a:xfrm>
          <a:prstGeom prst="rect">
            <a:avLst/>
          </a:prstGeom>
        </p:spPr>
        <p:txBody>
          <a:bodyPr lIns="0" tIns="0" rIns="0" bIns="0" anchor="t"/>
          <a:lstStyle>
            <a:lvl1pPr marL="233241" indent="-235378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306410" indent="-261563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354799" indent="-264801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437626" indent="-302629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482624" indent="-302629" defTabSz="914377">
              <a:spcBef>
                <a:spcPts val="900"/>
              </a:spcBef>
              <a:buClr>
                <a:srgbClr val="E30613"/>
              </a:buClr>
              <a:buSzPct val="100000"/>
              <a:buFont typeface="Verdana"/>
              <a:defRPr sz="1700" b="1">
                <a:solidFill>
                  <a:srgbClr val="575756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0" name="Picture Placeholder 16"/>
          <p:cNvSpPr>
            <a:spLocks noGrp="1"/>
          </p:cNvSpPr>
          <p:nvPr>
            <p:ph type="pic" sz="half" idx="21"/>
          </p:nvPr>
        </p:nvSpPr>
        <p:spPr>
          <a:xfrm>
            <a:off x="6285927" y="1887253"/>
            <a:ext cx="5137983" cy="4130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21" name="Bilde 7" descr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09" y="266469"/>
            <a:ext cx="1410547" cy="918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8410182" y="6159179"/>
            <a:ext cx="327422" cy="394345"/>
          </a:xfrm>
          <a:prstGeom prst="rect">
            <a:avLst/>
          </a:prstGeom>
        </p:spPr>
        <p:txBody>
          <a:bodyPr lIns="243829" tIns="243829" rIns="243829" bIns="24382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3409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15.04.2024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15.04.2024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20.sv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39" imgH="343" progId="TCLayout.ActiveDocument.1">
                  <p:embed/>
                </p:oleObj>
              </mc:Choice>
              <mc:Fallback>
                <p:oleObj name="think-cell Slide" r:id="rId30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155283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38" indent="-125438" algn="l" defTabSz="914446" rtl="0" eaLnBrk="1" latinLnBrk="0" hangingPunct="1">
        <a:lnSpc>
          <a:spcPct val="100000"/>
        </a:lnSpc>
        <a:spcBef>
          <a:spcPts val="11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5" Type="http://schemas.openxmlformats.org/officeDocument/2006/relationships/image" Target="../media/image530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710C362-6A79-8ADB-5BB9-BD9BC06CE267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86A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509E98-FC87-35B5-0F89-8D5E986EE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7F8FAF-D64C-757C-FECF-707087C05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50792A5C-3A05-6677-97EC-DC96CDA5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/>
              <a:t>Det samfunnsvitenskapelige fakultet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3C5200F-97C3-1480-475B-1B8F90A77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EB83BD0A-4C33-9DE4-5D98-4A866CB21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E37463D-6A2A-9163-DF32-ACDF4C909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AE7FBD1-73F6-87D8-380D-8F49938AD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241229A-AAE2-ABD0-6805-7D97053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6F110F4-E124-ED62-3BE2-7C415395777A}"/>
              </a:ext>
            </a:extLst>
          </p:cNvPr>
          <p:cNvSpPr txBox="1"/>
          <p:nvPr/>
        </p:nvSpPr>
        <p:spPr>
          <a:xfrm>
            <a:off x="6209880" y="6627168"/>
            <a:ext cx="1124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nb-NO" sz="800" dirty="0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</a:t>
            </a:r>
            <a:r>
              <a:rPr lang="nb-NO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Jordan</a:t>
            </a:r>
            <a:endParaRPr lang="en-GB" sz="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ECC737-F6A1-FE80-43D2-25A944439A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Plassholder for bilde 13">
            <a:extLst>
              <a:ext uri="{FF2B5EF4-FFF2-40B4-BE49-F238E27FC236}">
                <a16:creationId xmlns:a16="http://schemas.microsoft.com/office/drawing/2014/main" id="{8B1CDCAD-C7E7-5708-4F95-96427280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20896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  <p:sp>
        <p:nvSpPr>
          <p:cNvPr id="11" name="TekstSylinder 5">
            <a:extLst>
              <a:ext uri="{FF2B5EF4-FFF2-40B4-BE49-F238E27FC236}">
                <a16:creationId xmlns:a16="http://schemas.microsoft.com/office/drawing/2014/main" id="{06D9C312-BCB3-0B8E-8E98-E66739ECF65B}"/>
              </a:ext>
            </a:extLst>
          </p:cNvPr>
          <p:cNvSpPr txBox="1"/>
          <p:nvPr/>
        </p:nvSpPr>
        <p:spPr>
          <a:xfrm>
            <a:off x="10785613" y="6557138"/>
            <a:ext cx="13404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Erik Engblad/UiO</a:t>
            </a:r>
          </a:p>
        </p:txBody>
      </p:sp>
    </p:spTree>
    <p:extLst>
      <p:ext uri="{BB962C8B-B14F-4D97-AF65-F5344CB8AC3E}">
        <p14:creationId xmlns:p14="http://schemas.microsoft.com/office/powerpoint/2010/main" val="312909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Masterprogram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42909" y="1206801"/>
            <a:ext cx="293677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185523" y="3574145"/>
            <a:ext cx="2904548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/>
            <a:endParaRPr lang="nb-NO" sz="2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21A10EF-3E0D-AE54-646C-AA9A993E64E7}"/>
              </a:ext>
            </a:extLst>
          </p:cNvPr>
          <p:cNvSpPr txBox="1"/>
          <p:nvPr/>
        </p:nvSpPr>
        <p:spPr>
          <a:xfrm>
            <a:off x="3303069" y="4007072"/>
            <a:ext cx="2663271" cy="162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Sosiologi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Samfunnsgeografi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Sosialantropologi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Statsvitenskap</a:t>
            </a:r>
          </a:p>
          <a:p>
            <a:pPr lvl="0">
              <a:lnSpc>
                <a:spcPct val="107000"/>
              </a:lnSpc>
            </a:pPr>
            <a:endParaRPr lang="nb-NO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2" name="Picture 11" descr="To kvinnelige studenter sitter på en benk og diskuterer">
            <a:extLst>
              <a:ext uri="{FF2B5EF4-FFF2-40B4-BE49-F238E27FC236}">
                <a16:creationId xmlns:a16="http://schemas.microsoft.com/office/drawing/2014/main" id="{61EA560F-67D2-BEA0-F407-4143EC43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1" y="3580452"/>
            <a:ext cx="2856684" cy="2375493"/>
          </a:xfrm>
          <a:prstGeom prst="rect">
            <a:avLst/>
          </a:prstGeom>
        </p:spPr>
      </p:pic>
      <p:pic>
        <p:nvPicPr>
          <p:cNvPr id="21" name="Picture 20" descr="En student sitter på trappa og leser i en bok">
            <a:extLst>
              <a:ext uri="{FF2B5EF4-FFF2-40B4-BE49-F238E27FC236}">
                <a16:creationId xmlns:a16="http://schemas.microsoft.com/office/drawing/2014/main" id="{713A5903-AFB0-B22B-0430-9B9DEDDE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13" y="3577844"/>
            <a:ext cx="2895738" cy="2379291"/>
          </a:xfrm>
          <a:prstGeom prst="rect">
            <a:avLst/>
          </a:prstGeom>
        </p:spPr>
      </p:pic>
      <p:pic>
        <p:nvPicPr>
          <p:cNvPr id="23" name="Picture 22" descr="3 glade studenter på Fredikkeplass">
            <a:extLst>
              <a:ext uri="{FF2B5EF4-FFF2-40B4-BE49-F238E27FC236}">
                <a16:creationId xmlns:a16="http://schemas.microsoft.com/office/drawing/2014/main" id="{F8987E46-9974-C1AB-385B-9032CE4DE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0" y="1198553"/>
            <a:ext cx="2861251" cy="2379291"/>
          </a:xfrm>
          <a:prstGeom prst="rect">
            <a:avLst/>
          </a:prstGeom>
        </p:spPr>
      </p:pic>
      <p:pic>
        <p:nvPicPr>
          <p:cNvPr id="25" name="Picture 24" descr="Underviser hjelper student">
            <a:extLst>
              <a:ext uri="{FF2B5EF4-FFF2-40B4-BE49-F238E27FC236}">
                <a16:creationId xmlns:a16="http://schemas.microsoft.com/office/drawing/2014/main" id="{9FE9D34E-BBDD-615F-2A3E-420A25122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3" y="1222153"/>
            <a:ext cx="2839682" cy="2361355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081231F-4FDB-D873-DB70-ABDC186854D6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sp>
        <p:nvSpPr>
          <p:cNvPr id="8" name="TekstSylinder 5">
            <a:extLst>
              <a:ext uri="{FF2B5EF4-FFF2-40B4-BE49-F238E27FC236}">
                <a16:creationId xmlns:a16="http://schemas.microsoft.com/office/drawing/2014/main" id="{DC63234F-282C-A569-7A05-4C2CFA133DC9}"/>
              </a:ext>
            </a:extLst>
          </p:cNvPr>
          <p:cNvSpPr txBox="1"/>
          <p:nvPr/>
        </p:nvSpPr>
        <p:spPr>
          <a:xfrm>
            <a:off x="1794323" y="5660318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4E462CDF-E5E3-9080-D381-FB20A7AD4245}"/>
              </a:ext>
            </a:extLst>
          </p:cNvPr>
          <p:cNvSpPr txBox="1"/>
          <p:nvPr/>
        </p:nvSpPr>
        <p:spPr>
          <a:xfrm>
            <a:off x="7749391" y="5660615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43A2C576-9704-1A6C-5215-2EC389444164}"/>
              </a:ext>
            </a:extLst>
          </p:cNvPr>
          <p:cNvSpPr txBox="1"/>
          <p:nvPr/>
        </p:nvSpPr>
        <p:spPr>
          <a:xfrm>
            <a:off x="10589901" y="3257644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20" name="TekstSylinder 5">
            <a:extLst>
              <a:ext uri="{FF2B5EF4-FFF2-40B4-BE49-F238E27FC236}">
                <a16:creationId xmlns:a16="http://schemas.microsoft.com/office/drawing/2014/main" id="{28EAD867-C76E-F696-7387-B32ED840563E}"/>
              </a:ext>
            </a:extLst>
          </p:cNvPr>
          <p:cNvSpPr txBox="1"/>
          <p:nvPr/>
        </p:nvSpPr>
        <p:spPr>
          <a:xfrm>
            <a:off x="4790895" y="3332224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DDC4913-6399-4F14-CE99-FD235FC06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074" y="3903308"/>
            <a:ext cx="2743200" cy="1733151"/>
          </a:xfrm>
          <a:prstGeom prst="rect">
            <a:avLst/>
          </a:prstGeom>
        </p:spPr>
      </p:pic>
      <p:pic>
        <p:nvPicPr>
          <p:cNvPr id="26" name="Picture 2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E1BB62-05E1-6B69-6C1D-A08C0F807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91" y="1178416"/>
            <a:ext cx="2743200" cy="2410097"/>
          </a:xfrm>
          <a:prstGeom prst="rect">
            <a:avLst/>
          </a:prstGeom>
        </p:spPr>
      </p:pic>
      <p:pic>
        <p:nvPicPr>
          <p:cNvPr id="27" name="Picture 26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2C5CC4AB-D042-5AE8-461D-C22051A0B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1656" y="1863506"/>
            <a:ext cx="2743200" cy="11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2144707"/>
            <a:ext cx="4822717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cs typeface="Arial"/>
              </a:rPr>
              <a:t>Psykologi</a:t>
            </a:r>
            <a:endParaRPr lang="nb-NO" dirty="0">
              <a:cs typeface="Arial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cs typeface="Times New Roman"/>
              </a:rPr>
              <a:t>Gir studenten kompetanse til å jobbe som autorisert psykolog.</a:t>
            </a:r>
            <a:endParaRPr lang="nb-NO" sz="2000">
              <a:latin typeface="Arial"/>
              <a:cs typeface="Arial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6 </a:t>
            </a:r>
            <a:r>
              <a:rPr lang="nb-NO" sz="2000" err="1">
                <a:latin typeface="Arial"/>
                <a:ea typeface="ヒラギノ角ゴ Pro W3"/>
                <a:cs typeface="Times New Roman"/>
              </a:rPr>
              <a:t>årig</a:t>
            </a:r>
            <a:r>
              <a:rPr lang="nb-NO" sz="2000" dirty="0">
                <a:latin typeface="Arial"/>
                <a:ea typeface="ヒラギノ角ゴ Pro W3"/>
                <a:cs typeface="Times New Roman"/>
              </a:rPr>
              <a:t> utdannelse </a:t>
            </a:r>
            <a:endParaRPr lang="nb-NO" sz="2000">
              <a:latin typeface="Arial"/>
              <a:ea typeface="ヒラギノ角ゴ Pro W3" charset="-128"/>
              <a:cs typeface="Times New Roman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360 studiepoeng</a:t>
            </a:r>
          </a:p>
          <a:p>
            <a:endParaRPr lang="nb-NO" sz="2400" dirty="0">
              <a:latin typeface="Arial"/>
              <a:ea typeface="ヒラギノ角ゴ Pro W3" charset="-128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>
                <a:latin typeface="Arial"/>
                <a:ea typeface="ヒラギノ角ゴ Pro W3"/>
                <a:cs typeface="MS PGothic" pitchFamily="34" charset="-128"/>
              </a:rPr>
              <a:t>Samfunnsøkonomi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Samfunnsøkonomisk analyse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5-årig masterstudium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300 studiepoeng</a:t>
            </a: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830705"/>
            <a:ext cx="5295252" cy="8559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Profesjonsutdanninger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en-GB" b="0" i="0" dirty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 dirty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 dirty="0">
                <a:solidFill>
                  <a:schemeClr val="bg1"/>
                </a:solidFill>
                <a:effectLst/>
              </a:rPr>
              <a:t> Byrknes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Content Placeholder 6" descr="Et bilde som inneholder klær, person, utendørs, plante&#10;&#10;Automatisk generert beskrivelse">
            <a:extLst>
              <a:ext uri="{FF2B5EF4-FFF2-40B4-BE49-F238E27FC236}">
                <a16:creationId xmlns:a16="http://schemas.microsoft.com/office/drawing/2014/main" id="{ACCF0EDD-512E-FAA2-71F6-621768871B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6"/>
          <a:srcRect l="21089" r="21089"/>
          <a:stretch/>
        </p:blipFill>
        <p:spPr>
          <a:xfrm>
            <a:off x="6209881" y="-42454"/>
            <a:ext cx="5982119" cy="6900454"/>
          </a:xfrm>
        </p:spPr>
      </p:pic>
      <p:sp>
        <p:nvSpPr>
          <p:cNvPr id="3" name="TekstSylinder 5">
            <a:extLst>
              <a:ext uri="{FF2B5EF4-FFF2-40B4-BE49-F238E27FC236}">
                <a16:creationId xmlns:a16="http://schemas.microsoft.com/office/drawing/2014/main" id="{6649D493-65C7-5458-35BB-F91B86053666}"/>
              </a:ext>
            </a:extLst>
          </p:cNvPr>
          <p:cNvSpPr txBox="1"/>
          <p:nvPr/>
        </p:nvSpPr>
        <p:spPr>
          <a:xfrm>
            <a:off x="10753780" y="6540709"/>
            <a:ext cx="10967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Jarli&amp;Jordan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BCA5B-F4F7-4FE3-AE6C-605463CFFDA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6B63A6-24C9-4E0F-976F-EF0A7C16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Tverrfaglighet og bærekraft i undervisningen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9817F14-61F7-4F5A-AAA6-C7D5D15611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2400" dirty="0">
                <a:cs typeface="Arial"/>
              </a:rPr>
              <a:t>Noen eksempler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03A75C-F41E-4C00-A394-FA7FBA2C1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52" y="3494160"/>
            <a:ext cx="4695566" cy="26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055279-15EA-4E07-A245-1139D98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4"/>
          <a:stretch>
            <a:fillRect/>
          </a:stretch>
        </p:blipFill>
        <p:spPr>
          <a:xfrm>
            <a:off x="360044" y="1577475"/>
            <a:ext cx="8492372" cy="2269417"/>
          </a:xfr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CFAE6D-AED2-9693-C372-293EDBFAE42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0159D03-E5B2-D990-9AF7-559248CE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" y="3865354"/>
            <a:ext cx="4515315" cy="22700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3F190EF-C582-09AF-D21F-374800F755C3}"/>
              </a:ext>
            </a:extLst>
          </p:cNvPr>
          <p:cNvSpPr txBox="1"/>
          <p:nvPr/>
        </p:nvSpPr>
        <p:spPr>
          <a:xfrm>
            <a:off x="3375103" y="3879162"/>
            <a:ext cx="3218985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 SAMKLIMA: Samfunn, klima og miljø (40-gruppe)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4" name="Grafikk 13" descr="Pil høyre med heldekkende fyll">
            <a:extLst>
              <a:ext uri="{FF2B5EF4-FFF2-40B4-BE49-F238E27FC236}">
                <a16:creationId xmlns:a16="http://schemas.microsoft.com/office/drawing/2014/main" id="{D224B2D5-2612-4528-A5F6-4672300F4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Senter for tverrfaglig utdanning: INTED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783520"/>
            <a:ext cx="511669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Et Senter for </a:t>
            </a:r>
            <a:r>
              <a:rPr lang="en-US" sz="2400" dirty="0" err="1"/>
              <a:t>fremragende</a:t>
            </a:r>
            <a:r>
              <a:rPr lang="en-US" sz="2400" dirty="0"/>
              <a:t> </a:t>
            </a:r>
            <a:r>
              <a:rPr lang="en-US" sz="2400" dirty="0" err="1"/>
              <a:t>utdanning</a:t>
            </a:r>
            <a:r>
              <a:rPr lang="en-US" sz="2400" dirty="0"/>
              <a:t> i </a:t>
            </a:r>
            <a:r>
              <a:rPr lang="en-US" sz="2400" dirty="0" err="1"/>
              <a:t>samarbeid</a:t>
            </a:r>
            <a:r>
              <a:rPr lang="en-US" sz="2400" dirty="0"/>
              <a:t> </a:t>
            </a:r>
            <a:r>
              <a:rPr lang="en-US" sz="2400" dirty="0" err="1"/>
              <a:t>mellom</a:t>
            </a:r>
            <a:r>
              <a:rPr lang="en-US" sz="2400" dirty="0"/>
              <a:t>: </a:t>
            </a:r>
            <a:br>
              <a:rPr lang="en-US" sz="2400" dirty="0"/>
            </a:br>
            <a:endParaRPr lang="en-US" sz="2400" dirty="0">
              <a:cs typeface="Arial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Det humanistiske fakultet (HF)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Det matematisk-naturvitenskapelige fakultet (MN)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Det samfunnsvitenskapelige fakultet (SV)</a:t>
            </a:r>
          </a:p>
          <a:p>
            <a:endParaRPr lang="nb-NO" sz="2400" dirty="0"/>
          </a:p>
          <a:p>
            <a:r>
              <a:rPr lang="nb-NO" sz="2400" dirty="0"/>
              <a:t>MÅL: Styrke tverrfaglig undervisning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Colourbox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D7C05-417C-1F9D-7A48-E1A1350C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9841" r="3882" b="5563"/>
          <a:stretch/>
        </p:blipFill>
        <p:spPr>
          <a:xfrm>
            <a:off x="6301946" y="1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37BFD332-74E3-FEBB-7ACC-CC841B9314C8}"/>
              </a:ext>
            </a:extLst>
          </p:cNvPr>
          <p:cNvSpPr txBox="1"/>
          <p:nvPr/>
        </p:nvSpPr>
        <p:spPr>
          <a:xfrm>
            <a:off x="11126717" y="6608306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6C01DA1-4D3F-AA90-E059-F70F61E13087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2144707"/>
            <a:ext cx="4822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/>
              <a:t>148 studentutvekslingsavtaler med høyere utdanningsinstitusjoner </a:t>
            </a:r>
          </a:p>
          <a:p>
            <a:pPr algn="l"/>
            <a:endParaRPr lang="nb-NO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dirty="0">
                <a:latin typeface="Arial" charset="0"/>
                <a:ea typeface="ヒラギノ角ゴ Pro W3" charset="-128"/>
                <a:cs typeface="MS PGothic" pitchFamily="34" charset="-128"/>
              </a:rPr>
              <a:t>Det samfunnsvitenskapelige fakultet tilbyr 233</a:t>
            </a:r>
            <a:r>
              <a:rPr lang="en-US" sz="2400" dirty="0">
                <a:latin typeface="Arial" charset="0"/>
                <a:ea typeface="ヒラギノ角ゴ Pro W3" charset="-128"/>
                <a:cs typeface="MS PGothic" pitchFamily="34" charset="-128"/>
              </a:rPr>
              <a:t> </a:t>
            </a:r>
            <a:r>
              <a:rPr lang="nb-NO" sz="2400" dirty="0">
                <a:latin typeface="Arial" charset="0"/>
                <a:ea typeface="ヒラギノ角ゴ Pro W3" charset="-128"/>
                <a:cs typeface="MS PGothic" pitchFamily="34" charset="-128"/>
              </a:rPr>
              <a:t>engelskspråklige</a:t>
            </a:r>
            <a:r>
              <a:rPr lang="en-US" sz="2400" dirty="0">
                <a:latin typeface="Arial" charset="0"/>
                <a:ea typeface="ヒラギノ角ゴ Pro W3" charset="-128"/>
                <a:cs typeface="MS PGothic" pitchFamily="34" charset="-128"/>
              </a:rPr>
              <a:t> </a:t>
            </a:r>
            <a:r>
              <a:rPr lang="nb-NO" sz="2400" dirty="0">
                <a:latin typeface="Arial" charset="0"/>
                <a:ea typeface="ヒラギノ角ゴ Pro W3" charset="-128"/>
                <a:cs typeface="MS PGothic" pitchFamily="34" charset="-128"/>
              </a:rPr>
              <a:t>kurs</a:t>
            </a:r>
            <a:r>
              <a:rPr lang="en-US" sz="2400" dirty="0">
                <a:latin typeface="Arial" charset="0"/>
                <a:ea typeface="ヒラギノ角ゴ Pro W3" charset="-128"/>
                <a:cs typeface="MS PGothic" pitchFamily="34" charset="-128"/>
              </a:rPr>
              <a:t> </a:t>
            </a: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830705"/>
            <a:ext cx="5295252" cy="85593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Internasjonal utdannning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en-GB" b="0" i="0" dirty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 dirty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 dirty="0">
                <a:solidFill>
                  <a:schemeClr val="bg1"/>
                </a:solidFill>
                <a:effectLst/>
              </a:rPr>
              <a:t> Byrknes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CF0EDD-512E-FAA2-71F6-621768871B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209881" y="-42454"/>
            <a:ext cx="5982119" cy="6900454"/>
          </a:xfrm>
        </p:spPr>
      </p:pic>
      <p:sp>
        <p:nvSpPr>
          <p:cNvPr id="3" name="TekstSylinder 5">
            <a:extLst>
              <a:ext uri="{FF2B5EF4-FFF2-40B4-BE49-F238E27FC236}">
                <a16:creationId xmlns:a16="http://schemas.microsoft.com/office/drawing/2014/main" id="{6649D493-65C7-5458-35BB-F91B86053666}"/>
              </a:ext>
            </a:extLst>
          </p:cNvPr>
          <p:cNvSpPr txBox="1"/>
          <p:nvPr/>
        </p:nvSpPr>
        <p:spPr>
          <a:xfrm>
            <a:off x="10753780" y="6540709"/>
            <a:ext cx="10967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Jarli&amp;Jordan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2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461195" y="4123944"/>
            <a:ext cx="3524101" cy="2018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648" y="4123943"/>
            <a:ext cx="3503148" cy="2026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829148" y="4132465"/>
            <a:ext cx="3587693" cy="201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ARBEIDSLIVSRELEVANS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15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672305" y="4528565"/>
            <a:ext cx="325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Sikre relevansen av studentenes kompetanse etter endt utdanning for arbeidslivet.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7977838" y="4532898"/>
            <a:ext cx="3394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Sikre arbeidsgiveres forståelse av og kunnskap om studentenes kompetanse etter endt utdanning.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38221" y="4528565"/>
            <a:ext cx="334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Øke studentenes egen forståelse av og evne til å sette ord på egen kompetanse.</a:t>
            </a: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590041" y="32178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0C813E6-1944-61DA-D706-3555F779333F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 samfunnsvitenskapelige fakultet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B121B-5FDF-BFEB-9B8C-F93E734E0312}"/>
              </a:ext>
            </a:extLst>
          </p:cNvPr>
          <p:cNvSpPr txBox="1"/>
          <p:nvPr/>
        </p:nvSpPr>
        <p:spPr>
          <a:xfrm>
            <a:off x="461196" y="1363017"/>
            <a:ext cx="2485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5 fokusområder som skal bidra til å styrke utdanningenes innhold og studentens læring og opplevde arbeidslivrelevans.</a:t>
            </a:r>
          </a:p>
        </p:txBody>
      </p:sp>
      <p:sp>
        <p:nvSpPr>
          <p:cNvPr id="20" name="Plassholder for lysbildenummer 2">
            <a:extLst>
              <a:ext uri="{FF2B5EF4-FFF2-40B4-BE49-F238E27FC236}">
                <a16:creationId xmlns:a16="http://schemas.microsoft.com/office/drawing/2014/main" id="{ECD2516C-F215-C6B2-D42A-9C7CF59A58BA}"/>
              </a:ext>
            </a:extLst>
          </p:cNvPr>
          <p:cNvSpPr txBox="1">
            <a:spLocks/>
          </p:cNvSpPr>
          <p:nvPr/>
        </p:nvSpPr>
        <p:spPr>
          <a:xfrm>
            <a:off x="7592030" y="6251172"/>
            <a:ext cx="36743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Arial"/>
              </a:rPr>
              <a:t>Referanse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Sluttrapport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Samfunns</a:t>
            </a:r>
            <a:r>
              <a:rPr lang="en-US" dirty="0">
                <a:solidFill>
                  <a:prstClr val="black"/>
                </a:solidFill>
                <a:latin typeface="Arial"/>
              </a:rPr>
              <a:t>- og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arbeidslivsrelevante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studier, 2021, SV, UIO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5399E-AADB-6C61-BFE0-0E297F404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33" y="992833"/>
            <a:ext cx="7770858" cy="27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EILIN - </a:t>
            </a:r>
            <a:r>
              <a:rPr lang="en-GB" dirty="0" err="1"/>
              <a:t>Eilerts</a:t>
            </a:r>
            <a:r>
              <a:rPr lang="en-GB" dirty="0"/>
              <a:t> </a:t>
            </a:r>
            <a:r>
              <a:rPr lang="en-GB" dirty="0" err="1"/>
              <a:t>læringsnettverk</a:t>
            </a:r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8" y="3747955"/>
            <a:ext cx="3533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Digitale verktøy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Studentaktive læringsformer  </a:t>
            </a:r>
            <a:endParaRPr lang="en-GB" sz="24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Varierte vurderingsformer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394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chemeClr val="accent6"/>
                </a:solidFill>
              </a:rPr>
              <a:t>Fagnær</a:t>
            </a:r>
            <a:r>
              <a:rPr lang="nb-NO" sz="2400" dirty="0">
                <a:solidFill>
                  <a:schemeClr val="accent6"/>
                </a:solidFill>
              </a:rPr>
              <a:t> tjeneste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Erfaringsdeling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Kompetanseheving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Pedagogisk utviklingsarbeid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Undervisningsbistand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Utviklingsprosjekter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Støtte og hjelp til IT i utdanning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/>
              <a:t>Førstelinjesupport</a:t>
            </a:r>
          </a:p>
        </p:txBody>
      </p:sp>
      <p:pic>
        <p:nvPicPr>
          <p:cNvPr id="32" name="Picture 31" descr="person peker på noe på en pc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94" y="1097328"/>
            <a:ext cx="3463516" cy="2309011"/>
          </a:xfrm>
          <a:prstGeom prst="rect">
            <a:avLst/>
          </a:prstGeom>
        </p:spPr>
      </p:pic>
      <p:pic>
        <p:nvPicPr>
          <p:cNvPr id="36" name="Picture 35" descr="pc skjerm som viser teams-møte med mange deltakere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9139"/>
          <a:stretch/>
        </p:blipFill>
        <p:spPr>
          <a:xfrm>
            <a:off x="4169842" y="1097328"/>
            <a:ext cx="3703955" cy="2278867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590041" y="32178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0E7EE382-6372-D07D-CD4A-776C46ACB8B8}"/>
              </a:ext>
            </a:extLst>
          </p:cNvPr>
          <p:cNvSpPr txBox="1"/>
          <p:nvPr/>
        </p:nvSpPr>
        <p:spPr>
          <a:xfrm>
            <a:off x="3079243" y="3139975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D3335ED7-99C5-597C-11E8-4D0ECD986916}"/>
              </a:ext>
            </a:extLst>
          </p:cNvPr>
          <p:cNvSpPr txBox="1"/>
          <p:nvPr/>
        </p:nvSpPr>
        <p:spPr>
          <a:xfrm>
            <a:off x="6987292" y="3139975"/>
            <a:ext cx="878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0C813E6-1944-61DA-D706-3555F779333F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35606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F372D-D2E2-49FD-AA00-49E96CE2CA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BA5CA-D857-4261-A94C-C721768F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en-US" dirty="0" err="1"/>
              <a:t>Satser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undervisningskvalitet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2A7BF-08CA-45C9-9037-B89A2AFAB39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1953367"/>
            <a:ext cx="5489213" cy="3414713"/>
          </a:xfrm>
        </p:spPr>
        <p:txBody>
          <a:bodyPr>
            <a:noAutofit/>
          </a:bodyPr>
          <a:lstStyle/>
          <a:p>
            <a:r>
              <a:rPr lang="en-US" dirty="0" err="1"/>
              <a:t>Positiv</a:t>
            </a:r>
            <a:r>
              <a:rPr lang="en-US" dirty="0"/>
              <a:t> trend</a:t>
            </a:r>
          </a:p>
          <a:p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resultater</a:t>
            </a:r>
            <a:r>
              <a:rPr lang="en-US" dirty="0"/>
              <a:t> – </a:t>
            </a:r>
            <a:r>
              <a:rPr lang="en-US" dirty="0" err="1"/>
              <a:t>selv</a:t>
            </a:r>
            <a:r>
              <a:rPr lang="en-US" dirty="0"/>
              <a:t> med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bredde</a:t>
            </a:r>
            <a:endParaRPr lang="en-US" dirty="0"/>
          </a:p>
          <a:p>
            <a:r>
              <a:rPr lang="en-US" dirty="0"/>
              <a:t>600 </a:t>
            </a:r>
            <a:r>
              <a:rPr lang="en-US" dirty="0" err="1"/>
              <a:t>emner</a:t>
            </a:r>
            <a:r>
              <a:rPr lang="en-US" dirty="0"/>
              <a:t> av </a:t>
            </a:r>
            <a:r>
              <a:rPr lang="en-US" dirty="0" err="1"/>
              <a:t>høy</a:t>
            </a:r>
            <a:r>
              <a:rPr lang="en-US" dirty="0"/>
              <a:t> </a:t>
            </a:r>
            <a:r>
              <a:rPr lang="en-US" dirty="0" err="1"/>
              <a:t>kvalitet</a:t>
            </a:r>
            <a:endParaRPr lang="en-US" dirty="0"/>
          </a:p>
          <a:p>
            <a:r>
              <a:rPr lang="en-US" dirty="0" err="1"/>
              <a:t>Forebyggende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 mot </a:t>
            </a:r>
            <a:r>
              <a:rPr lang="en-US" dirty="0" err="1"/>
              <a:t>frafall</a:t>
            </a:r>
            <a:endParaRPr lang="en-US" dirty="0"/>
          </a:p>
          <a:p>
            <a:r>
              <a:rPr lang="en-US" dirty="0" err="1"/>
              <a:t>Høyt</a:t>
            </a:r>
            <a:r>
              <a:rPr lang="en-US" dirty="0"/>
              <a:t> </a:t>
            </a:r>
            <a:r>
              <a:rPr lang="en-US" dirty="0" err="1"/>
              <a:t>forholdstall</a:t>
            </a:r>
            <a:r>
              <a:rPr lang="en-US" dirty="0"/>
              <a:t> studenter/</a:t>
            </a:r>
            <a:r>
              <a:rPr lang="en-US" dirty="0" err="1"/>
              <a:t>undervisere</a:t>
            </a:r>
            <a:r>
              <a:rPr lang="en-US" dirty="0"/>
              <a:t>: 9,02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A5E82CD-1391-6860-99BA-0748726A6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31294"/>
              </p:ext>
            </p:extLst>
          </p:nvPr>
        </p:nvGraphicFramePr>
        <p:xfrm>
          <a:off x="6096001" y="1082726"/>
          <a:ext cx="5735954" cy="497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002B7A3-38EE-39C9-C848-2E017E16F29B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2353606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26173-2F34-3ECC-5415-20128E558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dirty="0"/>
              <a:t>Forskning ved SV-</a:t>
            </a:r>
            <a:r>
              <a:rPr lang="en-US" dirty="0" err="1"/>
              <a:t>fakultetet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kstSylinder 8">
            <a:extLst>
              <a:ext uri="{FF2B5EF4-FFF2-40B4-BE49-F238E27FC236}">
                <a16:creationId xmlns:a16="http://schemas.microsoft.com/office/drawing/2014/main" id="{1C427F69-ABBD-BCAD-88DA-122413802367}"/>
              </a:ext>
            </a:extLst>
          </p:cNvPr>
          <p:cNvSpPr txBox="1"/>
          <p:nvPr/>
        </p:nvSpPr>
        <p:spPr>
          <a:xfrm>
            <a:off x="11000857" y="664255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65290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ktangel 14" descr="bilde av hovedkontoret til banktilsynsmyndigheten EBA i London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0" name="Rektangel 19" descr="Person med mange ledninger festet til hode og en forsker som fester dem">
            <a:extLst>
              <a:ext uri="{FF2B5EF4-FFF2-40B4-BE49-F238E27FC236}">
                <a16:creationId xmlns:a16="http://schemas.microsoft.com/office/drawing/2014/main" id="{2FEC3F5B-0C93-0750-CA0A-DCF6A18EDF2A}"/>
              </a:ext>
            </a:extLst>
          </p:cNvPr>
          <p:cNvSpPr/>
          <p:nvPr/>
        </p:nvSpPr>
        <p:spPr>
          <a:xfrm>
            <a:off x="4155431" y="1193474"/>
            <a:ext cx="3710914" cy="22637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0D2B9BC-79C9-C201-8ED8-D4FE8D8D4A41}"/>
              </a:ext>
            </a:extLst>
          </p:cNvPr>
          <p:cNvSpPr/>
          <p:nvPr/>
        </p:nvSpPr>
        <p:spPr>
          <a:xfrm>
            <a:off x="7950817" y="1193474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 descr="illustrasjonsfoto av bøker og lekeklosser i stabel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Arial"/>
              </a:rPr>
              <a:t>Tildelinger fra Forskningsrådet 2015 - 2022</a:t>
            </a:r>
            <a:endParaRPr lang="en-US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530269" y="1515936"/>
            <a:ext cx="3123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30 FRIPRO forskerprosjekter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11 FRIPRO unge</a:t>
            </a:r>
          </a:p>
          <a:p>
            <a:r>
              <a:rPr lang="nb-NO" sz="2000" dirty="0">
                <a:solidFill>
                  <a:schemeClr val="bg1"/>
                </a:solidFill>
              </a:rPr>
              <a:t>	  forskningstalenter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48B5E79-AB1F-A7CB-64D4-37C3911F7C6A}"/>
              </a:ext>
            </a:extLst>
          </p:cNvPr>
          <p:cNvSpPr txBox="1"/>
          <p:nvPr/>
        </p:nvSpPr>
        <p:spPr>
          <a:xfrm>
            <a:off x="8161913" y="1663609"/>
            <a:ext cx="3104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6 prosjekter under fellesløftet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40 forsker/ samarbeids-prosjekter</a:t>
            </a:r>
            <a:br>
              <a:rPr lang="nb-NO" sz="1800" dirty="0">
                <a:solidFill>
                  <a:srgbClr val="5C5BEE"/>
                </a:solidFill>
              </a:rPr>
            </a:br>
            <a:endParaRPr lang="nb-NO" sz="2000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59934" y="3995415"/>
            <a:ext cx="3301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7 forskningssentre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Senter for fremragende forskning (SFF)</a:t>
            </a:r>
          </a:p>
        </p:txBody>
      </p:sp>
      <p:sp>
        <p:nvSpPr>
          <p:cNvPr id="3" name="TekstSylinder 8">
            <a:extLst>
              <a:ext uri="{FF2B5EF4-FFF2-40B4-BE49-F238E27FC236}">
                <a16:creationId xmlns:a16="http://schemas.microsoft.com/office/drawing/2014/main" id="{77229A5B-7D04-7165-AA4E-8DEF0CC1DD9C}"/>
              </a:ext>
            </a:extLst>
          </p:cNvPr>
          <p:cNvSpPr txBox="1"/>
          <p:nvPr/>
        </p:nvSpPr>
        <p:spPr>
          <a:xfrm>
            <a:off x="6787203" y="3217123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AB22C89B-D949-4133-F93C-E3F86F433139}"/>
              </a:ext>
            </a:extLst>
          </p:cNvPr>
          <p:cNvSpPr txBox="1"/>
          <p:nvPr/>
        </p:nvSpPr>
        <p:spPr>
          <a:xfrm>
            <a:off x="3022511" y="556339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78577DDE-7C98-7A45-2773-769CD8A10214}"/>
              </a:ext>
            </a:extLst>
          </p:cNvPr>
          <p:cNvSpPr txBox="1"/>
          <p:nvPr/>
        </p:nvSpPr>
        <p:spPr>
          <a:xfrm>
            <a:off x="10632424" y="556339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854165D-7D3D-E45E-2D8B-22AD6A78EED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07754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6552" y="42454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3689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Utdanning, forskning, </a:t>
            </a:r>
            <a:br>
              <a:rPr lang="nb-NO" sz="2400" dirty="0"/>
            </a:br>
            <a:r>
              <a:rPr lang="nb-NO" sz="2400" dirty="0"/>
              <a:t>formidling og innovasjon</a:t>
            </a:r>
          </a:p>
          <a:p>
            <a:r>
              <a:rPr lang="nb-NO" sz="2400" dirty="0"/>
              <a:t>siden 1811</a:t>
            </a:r>
          </a:p>
          <a:p>
            <a:endParaRPr lang="nb-NO" sz="2400" dirty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- Norges eldste institusjon for forskning og høyere utdanning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pic>
        <p:nvPicPr>
          <p:cNvPr id="1026" name="Picture 2" descr="Inngangspartiet på Universitetets aula med blomster i forgrunnen.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11493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</a:t>
            </a:r>
            <a:r>
              <a:rPr lang="en-GB" b="0" i="0" dirty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 dirty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 dirty="0">
                <a:solidFill>
                  <a:schemeClr val="bg1"/>
                </a:solidFill>
                <a:effectLst/>
              </a:rPr>
              <a:t> Byrknes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AA916BC-2AEE-D812-6CA8-558BCA370472}"/>
              </a:ext>
            </a:extLst>
          </p:cNvPr>
          <p:cNvSpPr txBox="1">
            <a:spLocks/>
          </p:cNvSpPr>
          <p:nvPr/>
        </p:nvSpPr>
        <p:spPr>
          <a:xfrm>
            <a:off x="1971037" y="6267200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3" y="376878"/>
            <a:ext cx="4295273" cy="938715"/>
          </a:xfrm>
        </p:spPr>
        <p:txBody>
          <a:bodyPr anchor="t">
            <a:normAutofit/>
          </a:bodyPr>
          <a:lstStyle/>
          <a:p>
            <a:r>
              <a:rPr lang="en-US" sz="3500" dirty="0"/>
              <a:t>EUs rammeprogram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166842"/>
            <a:ext cx="5716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4 Advanced Grants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8 Consolidator Grants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/>
              <a:t> Starting Grants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Tematiske (H2020 og HE)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3 koordinatorprosjekter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17 partnerprosjekter</a:t>
            </a:r>
            <a:b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Marie Skłodowska-Curie Actions</a:t>
            </a:r>
            <a:endParaRPr lang="nb-NO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5 doktorgradsnettverk (1 koordinator)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7 postdoktorprosjekter</a:t>
            </a: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European Union flagg- Wikipedia">
            <a:extLst>
              <a:ext uri="{FF2B5EF4-FFF2-40B4-BE49-F238E27FC236}">
                <a16:creationId xmlns:a16="http://schemas.microsoft.com/office/drawing/2014/main" id="{4CCC8F83-A8D0-45AF-04EF-16870E67EA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 bwMode="auto">
          <a:xfrm>
            <a:off x="6210300" y="0"/>
            <a:ext cx="5981700" cy="68580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8">
            <a:extLst>
              <a:ext uri="{FF2B5EF4-FFF2-40B4-BE49-F238E27FC236}">
                <a16:creationId xmlns:a16="http://schemas.microsoft.com/office/drawing/2014/main" id="{96860DF7-CEA0-DC74-C810-A30413F5BF7A}"/>
              </a:ext>
            </a:extLst>
          </p:cNvPr>
          <p:cNvSpPr txBox="1"/>
          <p:nvPr/>
        </p:nvSpPr>
        <p:spPr>
          <a:xfrm>
            <a:off x="11125972" y="6543132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Wikipedia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D94AB-9AA3-DF3A-464A-D1CF93428283}"/>
              </a:ext>
            </a:extLst>
          </p:cNvPr>
          <p:cNvSpPr txBox="1"/>
          <p:nvPr/>
        </p:nvSpPr>
        <p:spPr>
          <a:xfrm>
            <a:off x="110340" y="6081011"/>
            <a:ext cx="5819224" cy="40011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l"/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bevilgning 2014-2022: 43,9 millioner euro</a:t>
            </a:r>
          </a:p>
        </p:txBody>
      </p:sp>
    </p:spTree>
    <p:extLst>
      <p:ext uri="{BB962C8B-B14F-4D97-AF65-F5344CB8AC3E}">
        <p14:creationId xmlns:p14="http://schemas.microsoft.com/office/powerpoint/2010/main" val="1156897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4" y="625641"/>
            <a:ext cx="5602705" cy="1010653"/>
          </a:xfrm>
        </p:spPr>
        <p:txBody>
          <a:bodyPr anchor="t">
            <a:normAutofit/>
          </a:bodyPr>
          <a:lstStyle/>
          <a:p>
            <a:r>
              <a:rPr lang="en-US" sz="3500" dirty="0" err="1"/>
              <a:t>Målrettet</a:t>
            </a:r>
            <a:r>
              <a:rPr lang="en-US" sz="3500" dirty="0"/>
              <a:t> </a:t>
            </a:r>
            <a:r>
              <a:rPr lang="en-US" sz="3500" dirty="0" err="1"/>
              <a:t>satsning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415566"/>
            <a:ext cx="57165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ERC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De to </a:t>
            </a:r>
            <a:r>
              <a:rPr lang="en-US" sz="2400" dirty="0" err="1"/>
              <a:t>første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2012, </a:t>
            </a:r>
            <a:r>
              <a:rPr lang="en-US" sz="2400" dirty="0" err="1"/>
              <a:t>totalt</a:t>
            </a:r>
            <a:r>
              <a:rPr lang="en-US" sz="2400" dirty="0"/>
              <a:t> 26 </a:t>
            </a:r>
            <a:r>
              <a:rPr lang="en-US" sz="2400" dirty="0" err="1"/>
              <a:t>innvilget</a:t>
            </a:r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En </a:t>
            </a:r>
            <a:r>
              <a:rPr lang="en-US" sz="2400" dirty="0" err="1"/>
              <a:t>forsker</a:t>
            </a:r>
            <a:r>
              <a:rPr lang="en-US" sz="2400" dirty="0"/>
              <a:t> –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prosjekter</a:t>
            </a:r>
            <a:endParaRPr lang="en-US" sz="2400" dirty="0"/>
          </a:p>
          <a:p>
            <a:pPr lvl="1"/>
            <a:endParaRPr lang="en-US" sz="2400" dirty="0"/>
          </a:p>
          <a:p>
            <a:r>
              <a:rPr lang="en-US" sz="2400" dirty="0"/>
              <a:t>Marie Skłodowska-Curie Actions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Rekruttere</a:t>
            </a:r>
            <a:r>
              <a:rPr lang="en-US" sz="2400" dirty="0"/>
              <a:t> </a:t>
            </a:r>
            <a:r>
              <a:rPr lang="en-US" sz="2400" dirty="0" err="1"/>
              <a:t>unge</a:t>
            </a:r>
            <a:r>
              <a:rPr lang="en-US" sz="2400" dirty="0"/>
              <a:t>, </a:t>
            </a:r>
            <a:r>
              <a:rPr lang="en-US" sz="2400" dirty="0" err="1"/>
              <a:t>fremragende</a:t>
            </a:r>
            <a:r>
              <a:rPr lang="en-US" sz="2400" dirty="0"/>
              <a:t> </a:t>
            </a:r>
            <a:r>
              <a:rPr lang="en-US" sz="2400" dirty="0" err="1"/>
              <a:t>forskere</a:t>
            </a:r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7 </a:t>
            </a:r>
            <a:r>
              <a:rPr lang="en-US" sz="2400" dirty="0" err="1"/>
              <a:t>tildelinger</a:t>
            </a:r>
            <a:r>
              <a:rPr lang="en-US" sz="2400" dirty="0"/>
              <a:t> </a:t>
            </a:r>
            <a:r>
              <a:rPr lang="en-US" sz="2400" dirty="0" err="1"/>
              <a:t>siden</a:t>
            </a:r>
            <a:r>
              <a:rPr lang="en-US" sz="2400" dirty="0"/>
              <a:t> 2018</a:t>
            </a:r>
          </a:p>
          <a:p>
            <a:endParaRPr lang="en-US" sz="2400" dirty="0"/>
          </a:p>
          <a:p>
            <a:r>
              <a:rPr lang="en-US" sz="2400" dirty="0" err="1"/>
              <a:t>Tematiske</a:t>
            </a:r>
            <a:endParaRPr lang="en-US" sz="2400" dirty="0"/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Stort</a:t>
            </a:r>
            <a:r>
              <a:rPr lang="en-US" sz="2400" dirty="0"/>
              <a:t> </a:t>
            </a:r>
            <a:r>
              <a:rPr lang="en-US" sz="2400" dirty="0" err="1"/>
              <a:t>potensiale</a:t>
            </a:r>
            <a:endParaRPr lang="en-US" sz="2400" dirty="0"/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Satsing</a:t>
            </a:r>
            <a:r>
              <a:rPr lang="en-US" sz="2400" dirty="0"/>
              <a:t> med Horisont Europa</a:t>
            </a:r>
          </a:p>
          <a:p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/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algn="l"/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Placeholder 9" descr="A white arrow on a blue surface">
            <a:extLst>
              <a:ext uri="{FF2B5EF4-FFF2-40B4-BE49-F238E27FC236}">
                <a16:creationId xmlns:a16="http://schemas.microsoft.com/office/drawing/2014/main" id="{2B96BC23-862B-E109-6295-8D50A7FBF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5036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207691"/>
            <a:ext cx="2532446" cy="542658"/>
          </a:xfrm>
        </p:spPr>
        <p:txBody>
          <a:bodyPr anchor="b">
            <a:normAutofit/>
          </a:bodyPr>
          <a:lstStyle/>
          <a:p>
            <a:r>
              <a:rPr lang="nb-NO" dirty="0"/>
              <a:t>Circle U.</a:t>
            </a:r>
          </a:p>
        </p:txBody>
      </p:sp>
      <p:sp>
        <p:nvSpPr>
          <p:cNvPr id="4102" name="Subtitle 2">
            <a:extLst>
              <a:ext uri="{FF2B5EF4-FFF2-40B4-BE49-F238E27FC236}">
                <a16:creationId xmlns:a16="http://schemas.microsoft.com/office/drawing/2014/main" id="{1D339A47-E39C-BCFE-03A3-CE2D39D982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871021"/>
            <a:ext cx="11471910" cy="4947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000" dirty="0"/>
              <a:t>Europeisk universitetsallianse bestående av 9 universiteter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000" dirty="0"/>
              <a:t>Vil legge til rette for at studenter og ansatte kan studere og samarbeide på tvers av landegrenser </a:t>
            </a:r>
          </a:p>
        </p:txBody>
      </p:sp>
      <p:pic>
        <p:nvPicPr>
          <p:cNvPr id="4098" name="Picture 2" descr="Nærbilde av to studenter som er på café utendørs i Paris.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 bwMode="auto">
          <a:xfrm>
            <a:off x="360044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Student med kaffekopp i hånda fotografert foran det skjeve tårnet i Pisa. 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20199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58B1844-A910-8E06-CAB8-00824E9F11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2" y="5798228"/>
          <a:ext cx="8128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8990240" imgH="2044440" progId="">
                  <p:embed/>
                </p:oleObj>
              </mc:Choice>
              <mc:Fallback>
                <p:oleObj r:id="rId5" imgW="48990240" imgH="20444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58B1844-A910-8E06-CAB8-00824E9F1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2" y="5798228"/>
                        <a:ext cx="81280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2C1E58C-92EE-E554-29F0-81350E2EA66C}"/>
              </a:ext>
            </a:extLst>
          </p:cNvPr>
          <p:cNvSpPr txBox="1"/>
          <p:nvPr/>
        </p:nvSpPr>
        <p:spPr>
          <a:xfrm>
            <a:off x="5129908" y="5460687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Circle U.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175A92-6839-E74F-2B0D-DABE57CC0CD8}"/>
              </a:ext>
            </a:extLst>
          </p:cNvPr>
          <p:cNvSpPr txBox="1"/>
          <p:nvPr/>
        </p:nvSpPr>
        <p:spPr>
          <a:xfrm>
            <a:off x="10990057" y="5460687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Circle U.</a:t>
            </a:r>
            <a:endParaRPr lang="en-GB" sz="800" dirty="0"/>
          </a:p>
        </p:txBody>
      </p:sp>
      <p:pic>
        <p:nvPicPr>
          <p:cNvPr id="8" name="Picture 2" descr="Circle U. logo ">
            <a:extLst>
              <a:ext uri="{FF2B5EF4-FFF2-40B4-BE49-F238E27FC236}">
                <a16:creationId xmlns:a16="http://schemas.microsoft.com/office/drawing/2014/main" id="{FBBFCD7E-D885-3366-67CD-00E64545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18" y="204232"/>
            <a:ext cx="1060374" cy="10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64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0011" cy="1550358"/>
          </a:xfrm>
        </p:spPr>
        <p:txBody>
          <a:bodyPr/>
          <a:lstStyle/>
          <a:p>
            <a:r>
              <a:rPr lang="en-GB" dirty="0"/>
              <a:t>The Guild of European Research-Intensive Universities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4265" y="2055600"/>
            <a:ext cx="4955520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400" dirty="0"/>
              <a:t>21 forskningsintensive breddeuniversiteter fra 16 europeiske land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400" dirty="0"/>
              <a:t>Jobber med forsknings- og utdanningspolitikk samt innspill til EUs programmer </a:t>
            </a:r>
            <a:endParaRPr lang="nb-NO" sz="2400" dirty="0">
              <a:cs typeface="Arial"/>
            </a:endParaRPr>
          </a:p>
          <a:p>
            <a:endParaRPr lang="en-GB" sz="1800" dirty="0"/>
          </a:p>
        </p:txBody>
      </p:sp>
      <p:pic>
        <p:nvPicPr>
          <p:cNvPr id="5" name="Bilde 4" descr="EU-flagg foran Berlaymont-bygningen, hovedkvarteret til Europakommisjonen.">
            <a:extLst>
              <a:ext uri="{FF2B5EF4-FFF2-40B4-BE49-F238E27FC236}">
                <a16:creationId xmlns:a16="http://schemas.microsoft.com/office/drawing/2014/main" id="{8A94FA72-90E8-7F7F-7424-C2EB7F568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6" y="0"/>
            <a:ext cx="5890054" cy="68737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020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imageBROKER/Wilfried Wirth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00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EE22EF-3E3E-EB12-DEC0-A087527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249694"/>
            <a:ext cx="11471910" cy="542658"/>
          </a:xfrm>
        </p:spPr>
        <p:txBody>
          <a:bodyPr/>
          <a:lstStyle/>
          <a:p>
            <a:r>
              <a:rPr lang="en-US" dirty="0" err="1"/>
              <a:t>Samfunnsvitenskap</a:t>
            </a:r>
            <a:r>
              <a:rPr lang="en-US" dirty="0"/>
              <a:t> ved UiO: </a:t>
            </a:r>
            <a:r>
              <a:rPr lang="en-US" dirty="0" err="1"/>
              <a:t>Rangeringer</a:t>
            </a:r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6FF6882-7BAA-4C9F-D084-E42FCB3DA7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noFill/>
        </p:spPr>
        <p:txBody>
          <a:bodyPr/>
          <a:lstStyle/>
          <a:p>
            <a:r>
              <a:rPr lang="en-US" sz="2400" dirty="0"/>
              <a:t>Shanghai ranking</a:t>
            </a:r>
            <a:endParaRPr lang="en-GB" sz="2400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CD71694-D420-05B4-29E3-74D1A7836B3D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pPr marL="0" indent="0" algn="ctr">
              <a:buNone/>
            </a:pPr>
            <a:br>
              <a:rPr lang="nb-NO" sz="2000" dirty="0"/>
            </a:br>
            <a:r>
              <a:rPr lang="nb-NO" sz="2000" dirty="0"/>
              <a:t>Public administration </a:t>
            </a:r>
            <a:br>
              <a:rPr lang="nb-NO" sz="2000" dirty="0"/>
            </a:br>
            <a:r>
              <a:rPr lang="nb-NO" sz="2000" dirty="0"/>
              <a:t>25. plass</a:t>
            </a:r>
          </a:p>
          <a:p>
            <a:pPr marL="0" indent="0" algn="ctr">
              <a:buNone/>
            </a:pPr>
            <a:r>
              <a:rPr lang="nb-NO" sz="2000" dirty="0"/>
              <a:t>Political sciences 36. plass</a:t>
            </a:r>
          </a:p>
          <a:p>
            <a:pPr marL="0" indent="0" algn="ctr">
              <a:buNone/>
            </a:pPr>
            <a:r>
              <a:rPr lang="nb-NO" sz="2000" dirty="0"/>
              <a:t>Economics 37. plass</a:t>
            </a:r>
          </a:p>
          <a:p>
            <a:pPr marL="0" indent="0" algn="ctr">
              <a:buNone/>
            </a:pPr>
            <a:r>
              <a:rPr lang="nb-NO" sz="2000" dirty="0"/>
              <a:t>Sociology 45. plass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58CEDA-6879-D3C5-6A90-A557E832D4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000" dirty="0"/>
              <a:t>	</a:t>
            </a:r>
            <a:r>
              <a:rPr lang="en-US" sz="2400" dirty="0"/>
              <a:t>Leiden 2021</a:t>
            </a:r>
            <a:endParaRPr lang="en-GB" sz="24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F2B02DA-D6B1-518A-C05A-BC2780FB80A5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698964"/>
          </a:xfrm>
          <a:solidFill>
            <a:srgbClr val="E6ECFF"/>
          </a:solidFill>
        </p:spPr>
        <p:txBody>
          <a:bodyPr/>
          <a:lstStyle/>
          <a:p>
            <a:endParaRPr lang="en-US" sz="1800" dirty="0"/>
          </a:p>
          <a:p>
            <a:pPr marL="0" indent="0" algn="ctr">
              <a:buNone/>
            </a:pPr>
            <a:r>
              <a:rPr lang="en-US" sz="2000" dirty="0"/>
              <a:t>47. </a:t>
            </a:r>
            <a:r>
              <a:rPr lang="en-US" sz="2000" dirty="0" err="1"/>
              <a:t>plass</a:t>
            </a:r>
            <a:r>
              <a:rPr lang="en-US" sz="2000" dirty="0"/>
              <a:t> </a:t>
            </a:r>
          </a:p>
          <a:p>
            <a:pPr marL="0" indent="0" algn="ctr">
              <a:buNone/>
            </a:pPr>
            <a:r>
              <a:rPr lang="en-US" sz="2000" dirty="0"/>
              <a:t>(best i Norge og Norden)</a:t>
            </a:r>
            <a:endParaRPr lang="nb-NO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61E120-2621-BB0F-22C3-484F4258DA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2000" dirty="0"/>
              <a:t>QS 2022	</a:t>
            </a:r>
            <a:endParaRPr lang="en-GB" sz="20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EAAA16-E51C-FD98-031C-0E6853AB62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 err="1"/>
              <a:t>Antropologi</a:t>
            </a:r>
            <a:r>
              <a:rPr lang="en-US" sz="2000" dirty="0"/>
              <a:t> 40. </a:t>
            </a:r>
            <a:r>
              <a:rPr lang="en-US" sz="2000" dirty="0" err="1"/>
              <a:t>plass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 err="1"/>
              <a:t>Sosiologi</a:t>
            </a:r>
            <a:r>
              <a:rPr lang="en-US" sz="2000" dirty="0"/>
              <a:t> 49. </a:t>
            </a:r>
            <a:r>
              <a:rPr lang="en-US" sz="2000" dirty="0" err="1"/>
              <a:t>plass</a:t>
            </a:r>
            <a:r>
              <a:rPr lang="en-US" sz="2000" dirty="0"/>
              <a:t> </a:t>
            </a:r>
          </a:p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AEBF1B7-94B5-6928-1015-2A11A85D2E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3" y="2566796"/>
            <a:ext cx="2736663" cy="725963"/>
          </a:xfrm>
        </p:spPr>
        <p:txBody>
          <a:bodyPr/>
          <a:lstStyle/>
          <a:p>
            <a:r>
              <a:rPr lang="en-US" sz="2400" dirty="0"/>
              <a:t>Times Higher Education</a:t>
            </a:r>
            <a:endParaRPr lang="nb-NO" sz="2400" dirty="0"/>
          </a:p>
          <a:p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469D5A-512C-C859-1610-46AD4AEC06F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698962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51.plass </a:t>
            </a:r>
          </a:p>
          <a:p>
            <a:pPr marL="0" indent="0" algn="ctr">
              <a:buNone/>
            </a:pPr>
            <a:r>
              <a:rPr lang="en-US" sz="2000" dirty="0"/>
              <a:t>(best i Norge)</a:t>
            </a:r>
            <a:endParaRPr lang="nb-NO" sz="2000" dirty="0"/>
          </a:p>
          <a:p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3A5048B-4B2D-BC25-0C3C-039A7910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6F4484-8A44-8A41-9D7E-A9E3B5657A05}" type="datetime1">
              <a:rPr lang="nb-NO" smtClean="0"/>
              <a:t>15.04.2024</a:t>
            </a:fld>
            <a:endParaRPr lang="en-US" dirty="0"/>
          </a:p>
        </p:txBody>
      </p:sp>
      <p:pic>
        <p:nvPicPr>
          <p:cNvPr id="25" name="Picture 2" descr="2022 Shanghai Rankings: Sorbonne University in the Top 10 Worldwide by  Academic Subject | Sorbonne Université">
            <a:extLst>
              <a:ext uri="{FF2B5EF4-FFF2-40B4-BE49-F238E27FC236}">
                <a16:creationId xmlns:a16="http://schemas.microsoft.com/office/drawing/2014/main" id="{D22F6430-2E7B-A486-6645-72BB33CAA00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807"/>
          <a:stretch>
            <a:fillRect/>
          </a:stretch>
        </p:blipFill>
        <p:spPr bwMode="auto">
          <a:xfrm>
            <a:off x="360363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9EFDEE7-0531-D570-6147-FC8095754C4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6137" b="6137"/>
          <a:stretch>
            <a:fillRect/>
          </a:stretch>
        </p:blipFill>
        <p:spPr>
          <a:xfrm>
            <a:off x="3286125" y="1081088"/>
            <a:ext cx="2736850" cy="1524000"/>
          </a:xfrm>
          <a:prstGeom prst="rect">
            <a:avLst/>
          </a:prstGeom>
        </p:spPr>
      </p:pic>
      <p:pic>
        <p:nvPicPr>
          <p:cNvPr id="27" name="Picture Placeholder 18">
            <a:extLst>
              <a:ext uri="{FF2B5EF4-FFF2-40B4-BE49-F238E27FC236}">
                <a16:creationId xmlns:a16="http://schemas.microsoft.com/office/drawing/2014/main" id="{8CF5511A-3DDB-B5F0-28C6-3DF82BF26D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20829" r="20829"/>
          <a:stretch>
            <a:fillRect/>
          </a:stretch>
        </p:blipFill>
        <p:spPr>
          <a:xfrm>
            <a:off x="6192838" y="1081088"/>
            <a:ext cx="2736850" cy="1524000"/>
          </a:xfrm>
          <a:prstGeom prst="rect">
            <a:avLst/>
          </a:prstGeom>
        </p:spPr>
      </p:pic>
      <p:pic>
        <p:nvPicPr>
          <p:cNvPr id="28" name="Picture 4" descr="Times Higher Education – Wikipedia">
            <a:extLst>
              <a:ext uri="{FF2B5EF4-FFF2-40B4-BE49-F238E27FC236}">
                <a16:creationId xmlns:a16="http://schemas.microsoft.com/office/drawing/2014/main" id="{1D38D5AB-32BB-A6A9-AFAA-B8F8400270A2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8115"/>
          <a:stretch>
            <a:fillRect/>
          </a:stretch>
        </p:blipFill>
        <p:spPr bwMode="auto">
          <a:xfrm>
            <a:off x="9094788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2631D-F7A7-ACA0-967A-79AB1B4E2C7A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834607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80847"/>
            <a:ext cx="11471910" cy="542658"/>
          </a:xfrm>
        </p:spPr>
        <p:txBody>
          <a:bodyPr anchor="b">
            <a:normAutofit/>
          </a:bodyPr>
          <a:lstStyle/>
          <a:p>
            <a:r>
              <a:rPr lang="en-US" dirty="0" err="1"/>
              <a:t>Finansiering</a:t>
            </a:r>
            <a:endParaRPr lang="nb-NO" dirty="0"/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E20C8997-5E2B-FD94-C58D-7A91E3E8F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AC08DB-A819-0941-B704-815309E452FB}" type="datetime1">
              <a:rPr lang="nb-NO" smtClean="0"/>
              <a:pPr>
                <a:spcAft>
                  <a:spcPts val="600"/>
                </a:spcAft>
              </a:pPr>
              <a:t>15.04.2024</a:t>
            </a:fld>
            <a:endParaRPr lang="en-US"/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C73B5650-8672-7222-6B73-2A3516997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64DA5DA-7BCC-B757-71A0-FEC43A382926}"/>
              </a:ext>
            </a:extLst>
          </p:cNvPr>
          <p:cNvGraphicFramePr>
            <a:graphicFrameLocks noGrp="1"/>
          </p:cNvGraphicFramePr>
          <p:nvPr>
            <p:ph sz="half" idx="31"/>
            <p:extLst>
              <p:ext uri="{D42A27DB-BD31-4B8C-83A1-F6EECF244321}">
                <p14:modId xmlns:p14="http://schemas.microsoft.com/office/powerpoint/2010/main" val="2403075131"/>
              </p:ext>
            </p:extLst>
          </p:nvPr>
        </p:nvGraphicFramePr>
        <p:xfrm>
          <a:off x="6342741" y="1757498"/>
          <a:ext cx="5489213" cy="430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B6C8D837-5CB8-EE73-2613-ECB3DEBE2B01}"/>
              </a:ext>
            </a:extLst>
          </p:cNvPr>
          <p:cNvGraphicFramePr>
            <a:graphicFrameLocks noGrp="1"/>
          </p:cNvGraphicFramePr>
          <p:nvPr>
            <p:ph sz="half" idx="29"/>
            <p:extLst>
              <p:ext uri="{D42A27DB-BD31-4B8C-83A1-F6EECF244321}">
                <p14:modId xmlns:p14="http://schemas.microsoft.com/office/powerpoint/2010/main" val="1553362846"/>
              </p:ext>
            </p:extLst>
          </p:nvPr>
        </p:nvGraphicFramePr>
        <p:xfrm>
          <a:off x="360363" y="1757363"/>
          <a:ext cx="5489575" cy="430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165F642-195B-6B1A-7C2F-E963C56C7B03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517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318" y="363215"/>
            <a:ext cx="3612193" cy="98415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500" dirty="0" err="1"/>
              <a:t>Forskerstøtte</a:t>
            </a:r>
            <a:r>
              <a:rPr lang="en-US" sz="3500" dirty="0"/>
              <a:t> </a:t>
            </a:r>
            <a:endParaRPr lang="en-US" sz="3500" dirty="0">
              <a:cs typeface="Arial"/>
            </a:endParaRPr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9" name="TekstSylinder 12">
            <a:extLst>
              <a:ext uri="{FF2B5EF4-FFF2-40B4-BE49-F238E27FC236}">
                <a16:creationId xmlns:a16="http://schemas.microsoft.com/office/drawing/2014/main" id="{E1D71B64-1D53-7250-F562-C7271A9BF032}"/>
              </a:ext>
            </a:extLst>
          </p:cNvPr>
          <p:cNvSpPr txBox="1"/>
          <p:nvPr/>
        </p:nvSpPr>
        <p:spPr>
          <a:xfrm>
            <a:off x="360044" y="1550422"/>
            <a:ext cx="5116692" cy="39018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/>
              <a:t>Strategier, høringer, prosesser</a:t>
            </a:r>
            <a:endParaRPr lang="en-US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400" dirty="0"/>
              <a:t>Informasjon og veiledning om Forskningsrådet og Horisont Europa</a:t>
            </a:r>
            <a:endParaRPr lang="nb-NO" sz="2400" dirty="0">
              <a:cs typeface="Arial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/>
              <a:t>Veiledning i søknadsskriving</a:t>
            </a:r>
            <a:endParaRPr lang="nb-NO" sz="2400" dirty="0">
              <a:cs typeface="Arial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/>
              <a:t>Forskningsinfrastruktur</a:t>
            </a:r>
            <a:endParaRPr lang="nb-NO" sz="2400" dirty="0">
              <a:cs typeface="Arial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/>
              <a:t>Forskningsetikk og personvern</a:t>
            </a:r>
            <a:endParaRPr lang="nb-NO" sz="2400" dirty="0">
              <a:cs typeface="Arial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400" dirty="0"/>
              <a:t>Forskerstøtte </a:t>
            </a:r>
            <a:endParaRPr lang="nb-NO" sz="2400" dirty="0"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A03F5C-83F6-19C1-D938-15137D831E7A}"/>
              </a:ext>
            </a:extLst>
          </p:cNvPr>
          <p:cNvSpPr txBox="1">
            <a:spLocks/>
          </p:cNvSpPr>
          <p:nvPr/>
        </p:nvSpPr>
        <p:spPr>
          <a:xfrm>
            <a:off x="2918390" y="6074737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pic>
        <p:nvPicPr>
          <p:cNvPr id="38" name="Picture 7" descr="Et bilde som inneholder person, kontorforsyninger, datamaskin, Kontorutstyr&#10;&#10;Automatisk generert beskrivelse">
            <a:extLst>
              <a:ext uri="{FF2B5EF4-FFF2-40B4-BE49-F238E27FC236}">
                <a16:creationId xmlns:a16="http://schemas.microsoft.com/office/drawing/2014/main" id="{CD1058E9-4EAB-063D-F084-54EA75B6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0" r="21340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5" name="TekstSylinder 8">
            <a:extLst>
              <a:ext uri="{FF2B5EF4-FFF2-40B4-BE49-F238E27FC236}">
                <a16:creationId xmlns:a16="http://schemas.microsoft.com/office/drawing/2014/main" id="{C703A75A-8143-5E4F-EC18-AAA00657CBCE}"/>
              </a:ext>
            </a:extLst>
          </p:cNvPr>
          <p:cNvSpPr txBox="1"/>
          <p:nvPr/>
        </p:nvSpPr>
        <p:spPr>
          <a:xfrm>
            <a:off x="11208020" y="6581031"/>
            <a:ext cx="87876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dirty="0" err="1">
                <a:latin typeface="Arial"/>
              </a:rPr>
              <a:t>Unsplash</a:t>
            </a:r>
            <a:endParaRPr lang="nb-NO" sz="8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907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Forskerutdanning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2149753"/>
            <a:ext cx="51166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400" dirty="0"/>
              <a:t>Antallet disputaser i 2022 høyere enn tidligere år – til tross for pandemien</a:t>
            </a:r>
          </a:p>
          <a:p>
            <a:endParaRPr lang="nb-NO" sz="2400" dirty="0"/>
          </a:p>
          <a:p>
            <a:endParaRPr lang="nb-NO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Økt opptak som resultat av suksess med ekstern finansiering 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Colourbox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8" name="Picture 7" descr="En person sykler med VR bilder - illustrerer et forskningseksperiment">
            <a:extLst>
              <a:ext uri="{FF2B5EF4-FFF2-40B4-BE49-F238E27FC236}">
                <a16:creationId xmlns:a16="http://schemas.microsoft.com/office/drawing/2014/main" id="{A1CD7C05-417C-1F9D-7A48-E1A1350C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r="21379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E5C302B-A93D-B88A-3365-459D094B8AF6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946470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-26336" y="0"/>
            <a:ext cx="5890054" cy="68580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6832030" y="1997515"/>
            <a:ext cx="503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/>
              <a:t>Strategiske</a:t>
            </a:r>
            <a:r>
              <a:rPr lang="en-US" sz="2400" dirty="0"/>
              <a:t> </a:t>
            </a:r>
            <a:r>
              <a:rPr lang="en-US" sz="2400" dirty="0" err="1"/>
              <a:t>målsettinger</a:t>
            </a:r>
            <a:endParaRPr lang="en-US" sz="2400" dirty="0"/>
          </a:p>
          <a:p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/>
              <a:t>Utvikling</a:t>
            </a:r>
            <a:r>
              <a:rPr lang="en-US" sz="2400" dirty="0"/>
              <a:t> i </a:t>
            </a:r>
            <a:r>
              <a:rPr lang="en-US" sz="2400" dirty="0" err="1"/>
              <a:t>kjønnsbalanse</a:t>
            </a:r>
            <a:endParaRPr lang="en-US" sz="2400" dirty="0"/>
          </a:p>
          <a:p>
            <a:pPr lvl="1"/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endParaRPr lang="en-GB" sz="1800" dirty="0"/>
          </a:p>
        </p:txBody>
      </p:sp>
      <p:sp>
        <p:nvSpPr>
          <p:cNvPr id="7" name="TekstSylinder 17">
            <a:extLst>
              <a:ext uri="{FF2B5EF4-FFF2-40B4-BE49-F238E27FC236}">
                <a16:creationId xmlns:a16="http://schemas.microsoft.com/office/drawing/2014/main" id="{30424123-E75E-01E0-E3FD-D14B7C794362}"/>
              </a:ext>
            </a:extLst>
          </p:cNvPr>
          <p:cNvSpPr txBox="1"/>
          <p:nvPr/>
        </p:nvSpPr>
        <p:spPr>
          <a:xfrm>
            <a:off x="601579" y="2372104"/>
            <a:ext cx="4716379" cy="7641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4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b-NO" sz="4400" dirty="0"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LIKESTILLING</a:t>
            </a:r>
            <a:r>
              <a:rPr lang="nb-NO" sz="4400" dirty="0">
                <a:solidFill>
                  <a:schemeClr val="bg1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2E42D058-2B87-DC81-5AE5-FA0D5BB5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5" y="3136288"/>
            <a:ext cx="3028550" cy="30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Samfunnsinnovasjon – kunnskap i bruk</a:t>
            </a:r>
          </a:p>
        </p:txBody>
      </p:sp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97C1074B-0AAA-2493-1328-270EE073A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AC08DB-A819-0941-B704-815309E452FB}" type="datetime1">
              <a:rPr lang="nb-NO" smtClean="0"/>
              <a:pPr>
                <a:spcAft>
                  <a:spcPts val="600"/>
                </a:spcAft>
              </a:pPr>
              <a:t>15.04.2024</a:t>
            </a:fld>
            <a:endParaRPr lang="en-US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Side </a:t>
            </a:r>
            <a:fld id="{5251F420-7306-4E7C-A79E-F31A38F7D392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35" name="TekstSylinder 17">
            <a:extLst>
              <a:ext uri="{FF2B5EF4-FFF2-40B4-BE49-F238E27FC236}">
                <a16:creationId xmlns:a16="http://schemas.microsoft.com/office/drawing/2014/main" id="{A0667DC8-54F8-3E32-6F72-0B7FB9173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24194"/>
              </p:ext>
            </p:extLst>
          </p:nvPr>
        </p:nvGraphicFramePr>
        <p:xfrm>
          <a:off x="360044" y="1549059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TekstSylinder 17">
            <a:extLst>
              <a:ext uri="{FF2B5EF4-FFF2-40B4-BE49-F238E27FC236}">
                <a16:creationId xmlns:a16="http://schemas.microsoft.com/office/drawing/2014/main" id="{8B55D118-A39D-5C7A-0757-921D1FBEF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346669"/>
              </p:ext>
            </p:extLst>
          </p:nvPr>
        </p:nvGraphicFramePr>
        <p:xfrm>
          <a:off x="6208909" y="1514591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3DBF463-A3A7-390C-EA10-4B7183ED47CA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50912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Illustrasjon fra det nye Vikingtidsmuseet med et belyst vikingskip i midten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 descr="Interør fra Fysikkbygningen på Blindern med Focaults pendel fra taket og fargerik freske på veggen.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e forskere studerer gamelt manuskript i glassmonter.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411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Universitetet i Oslo i dag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1A1C9E-28F8-7A6B-FDEF-B8926A0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29774" y="1181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517231" y="1834208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fakulteter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93795" y="4165723"/>
            <a:ext cx="2422630" cy="1056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7 000 ansatte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26 070 studenter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040027" y="1615411"/>
            <a:ext cx="2765563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Verdens 67. beste forskningsuniversitet (Shanghai Ranking)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nobelprisvinnere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306101" y="3671742"/>
            <a:ext cx="2539137" cy="2044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 studieprogram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fremragende sentre</a:t>
            </a:r>
          </a:p>
          <a:p>
            <a:pPr lvl="0">
              <a:lnSpc>
                <a:spcPct val="107000"/>
              </a:lnSpc>
            </a:pPr>
            <a:endParaRPr lang="nb-NO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 ERC-prosjekter</a:t>
            </a:r>
          </a:p>
        </p:txBody>
      </p:sp>
      <p:pic>
        <p:nvPicPr>
          <p:cNvPr id="17" name="Bilde 16" descr="Studenter sitter i rød sofa i fellesområdet på biblioteket i Georg Sverdups hus.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A0C82-7DEE-2975-0598-166B5C2BF621}"/>
              </a:ext>
            </a:extLst>
          </p:cNvPr>
          <p:cNvSpPr txBox="1"/>
          <p:nvPr/>
        </p:nvSpPr>
        <p:spPr>
          <a:xfrm>
            <a:off x="5014328" y="5702295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D3B700A-AFA6-58B8-D20C-A4F2465A500C}"/>
              </a:ext>
            </a:extLst>
          </p:cNvPr>
          <p:cNvSpPr txBox="1"/>
          <p:nvPr/>
        </p:nvSpPr>
        <p:spPr>
          <a:xfrm>
            <a:off x="10622104" y="5702400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8B57ED-CD48-5661-DB5F-35AD93AA4BFE}"/>
              </a:ext>
            </a:extLst>
          </p:cNvPr>
          <p:cNvSpPr txBox="1"/>
          <p:nvPr/>
        </p:nvSpPr>
        <p:spPr>
          <a:xfrm>
            <a:off x="7875098" y="3336484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734659E-FBEE-81A3-94E6-786FB38983CC}"/>
              </a:ext>
            </a:extLst>
          </p:cNvPr>
          <p:cNvSpPr txBox="1"/>
          <p:nvPr/>
        </p:nvSpPr>
        <p:spPr>
          <a:xfrm>
            <a:off x="2026087" y="3325422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AART Architects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6DBA060-DEC6-3DBB-4F88-E2C127EAB14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B540F-E425-4479-A014-E4472528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30CB29-F24A-42D3-9A7C-8C31DE4F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1" y="121560"/>
            <a:ext cx="11471910" cy="542658"/>
          </a:xfrm>
        </p:spPr>
        <p:txBody>
          <a:bodyPr/>
          <a:lstStyle/>
          <a:p>
            <a:r>
              <a:rPr lang="nb-NO" dirty="0"/>
              <a:t>Vi bidrar til en kunnskapsbasert samfunnsdebatt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D2FBB36-8F73-49AB-A489-656EB4C59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0" y="2967586"/>
            <a:ext cx="4067105" cy="303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51B69-B512-4BFD-AE76-52BDED426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3" t="12784" r="13077" b="25000"/>
          <a:stretch/>
        </p:blipFill>
        <p:spPr>
          <a:xfrm>
            <a:off x="487771" y="911619"/>
            <a:ext cx="3457506" cy="2175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272C-6F7B-4AC8-8FC1-52CF7B6B0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53" y="911619"/>
            <a:ext cx="3236360" cy="10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DE1EF-90D8-4069-82D5-0B1F1A4C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550" y="2163227"/>
            <a:ext cx="3966146" cy="224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06B9E-55E3-43AB-B28F-42B885BCA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451" y="4150740"/>
            <a:ext cx="5236396" cy="187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E16AEB3-C254-4F6A-9565-C079AEA7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79" y="911619"/>
            <a:ext cx="3005101" cy="22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93B5864-A3A9-4645-B583-96E3DD316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47" y="3740635"/>
            <a:ext cx="3290834" cy="219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4122EB1-3234-4220-B0EF-7F74614263E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/>
          <a:stretch>
            <a:fillRect/>
          </a:stretch>
        </p:blipFill>
        <p:spPr>
          <a:xfrm>
            <a:off x="8558213" y="5400324"/>
            <a:ext cx="3484366" cy="1020872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36465E-96AF-BDAC-B323-DD5E832C0A6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144179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450116C-15C1-9F6C-581F-16E0CB2B95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4641" y="0"/>
            <a:ext cx="597395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64B59F-F98D-640B-D908-393333640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7" r="3939" b="-1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2DA058CB-1587-7D4F-D288-087309CCEF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925" y="6243638"/>
            <a:ext cx="60007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790187E-5074-301F-9267-1EE272406E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410325" y="6243638"/>
            <a:ext cx="5781675" cy="385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Universitetet i Oslo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73DB-20FE-041E-AB5E-C2EFBB74DEB9}"/>
              </a:ext>
            </a:extLst>
          </p:cNvPr>
          <p:cNvSpPr txBox="1"/>
          <p:nvPr/>
        </p:nvSpPr>
        <p:spPr>
          <a:xfrm>
            <a:off x="329783" y="171450"/>
            <a:ext cx="35702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/>
              <a:t>Veien</a:t>
            </a:r>
            <a:r>
              <a:rPr lang="en-US" sz="3500" dirty="0"/>
              <a:t> </a:t>
            </a:r>
            <a:r>
              <a:rPr lang="en-US" sz="3500" dirty="0" err="1"/>
              <a:t>videre</a:t>
            </a:r>
            <a:endParaRPr lang="en-GB" sz="3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FA634-E01B-3893-5703-924BF6CE140A}"/>
              </a:ext>
            </a:extLst>
          </p:cNvPr>
          <p:cNvSpPr txBox="1"/>
          <p:nvPr/>
        </p:nvSpPr>
        <p:spPr>
          <a:xfrm>
            <a:off x="329783" y="1286976"/>
            <a:ext cx="542643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2400" dirty="0" err="1"/>
              <a:t>Satser</a:t>
            </a:r>
            <a:r>
              <a:rPr lang="en-US" sz="2400" dirty="0"/>
              <a:t> </a:t>
            </a:r>
            <a:r>
              <a:rPr lang="en-US" sz="2400" dirty="0" err="1"/>
              <a:t>videre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fremragende</a:t>
            </a:r>
            <a:r>
              <a:rPr lang="en-US" sz="2400" dirty="0"/>
              <a:t> </a:t>
            </a:r>
            <a:r>
              <a:rPr lang="en-US" sz="2400" dirty="0" err="1"/>
              <a:t>forskning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utdanning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2400" dirty="0" err="1"/>
              <a:t>Likestilling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mangfold</a:t>
            </a:r>
            <a:r>
              <a:rPr lang="en-US" sz="2400" dirty="0"/>
              <a:t> </a:t>
            </a:r>
            <a:r>
              <a:rPr lang="en-US" sz="2400" dirty="0" err="1"/>
              <a:t>blant</a:t>
            </a:r>
            <a:r>
              <a:rPr lang="en-US" sz="2400" dirty="0"/>
              <a:t> </a:t>
            </a:r>
            <a:r>
              <a:rPr lang="en-US" sz="2400" dirty="0" err="1"/>
              <a:t>studenter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ansatte</a:t>
            </a:r>
            <a:endParaRPr lang="en-US" sz="2400" dirty="0" err="1">
              <a:cs typeface="Arial"/>
            </a:endParaRPr>
          </a:p>
          <a:p>
            <a:endParaRPr lang="en-US" sz="2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2400" dirty="0"/>
              <a:t>Samfunnsinnovasjon</a:t>
            </a:r>
          </a:p>
          <a:p>
            <a:endParaRPr lang="en-US" sz="2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2400" dirty="0" err="1"/>
              <a:t>Satsing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forskningsinfrastruktur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forskningsetikk</a:t>
            </a:r>
            <a:endParaRPr lang="en-US" sz="2400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CD317-D6BA-5D64-9002-B55FE76E7A38}"/>
              </a:ext>
            </a:extLst>
          </p:cNvPr>
          <p:cNvSpPr txBox="1">
            <a:spLocks/>
          </p:cNvSpPr>
          <p:nvPr/>
        </p:nvSpPr>
        <p:spPr>
          <a:xfrm>
            <a:off x="3023218" y="6055607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95717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Strategi 2030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62AD94B-8F70-E15C-B2CC-09B10F62C6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9EEF55-2818-FFA7-2314-DE837A9E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fld id="{0ED04C1F-6A31-C642-89E7-B59407722618}" type="datetime1">
              <a:rPr lang="nb-NO" smtClean="0"/>
              <a:t>15.04.2024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764B6EAF-73D4-02C8-53E0-B98170DD9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</p:spPr>
        <p:txBody>
          <a:bodyPr/>
          <a:lstStyle/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713ABA-1D1E-DF23-7FAF-79A3321D1F17}"/>
              </a:ext>
            </a:extLst>
          </p:cNvPr>
          <p:cNvSpPr txBox="1"/>
          <p:nvPr/>
        </p:nvSpPr>
        <p:spPr>
          <a:xfrm>
            <a:off x="326165" y="1082726"/>
            <a:ext cx="520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Universitets ambisjoner:</a:t>
            </a:r>
          </a:p>
          <a:p>
            <a:endParaRPr lang="nb-NO" sz="2400" dirty="0">
              <a:solidFill>
                <a:schemeClr val="accent6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26164" y="2053623"/>
            <a:ext cx="530212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Fremragende forskning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Utdanning med fremragende kvalitet og med relevans for de store samfunnsutfordringene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Vår kunnskap skal tas i bruk</a:t>
            </a:r>
            <a:br>
              <a:rPr lang="nb-NO" sz="2000" dirty="0"/>
            </a:br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nb-NO" sz="2000" dirty="0"/>
              <a:t>Likestilling og mangfold blant ansatte og studenter</a:t>
            </a:r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</p:txBody>
      </p:sp>
      <p:pic>
        <p:nvPicPr>
          <p:cNvPr id="18" name="Bilde 17" descr="Utsikt til Universitetsplassen fra veranda i Domus Media med et ornamentert rekkverk og fire store joniske søyler i front.">
            <a:extLst>
              <a:ext uri="{FF2B5EF4-FFF2-40B4-BE49-F238E27FC236}">
                <a16:creationId xmlns:a16="http://schemas.microsoft.com/office/drawing/2014/main" id="{9367EE8D-6038-89BE-8240-3175C284B9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197" y="0"/>
            <a:ext cx="5879002" cy="685799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3BA24BD-887E-1001-E4E1-22F47AABAA1A}"/>
              </a:ext>
            </a:extLst>
          </p:cNvPr>
          <p:cNvSpPr txBox="1"/>
          <p:nvPr/>
        </p:nvSpPr>
        <p:spPr>
          <a:xfrm>
            <a:off x="11007060" y="6627168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en-GB" dirty="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6E08727-A66A-C0AD-019D-824455FF04A7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319166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samfunnsvitenskapelige fakultet – tall og fakta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7" y="3747955"/>
            <a:ext cx="371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Studenter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400" dirty="0"/>
              <a:t>4840 studenter</a:t>
            </a:r>
          </a:p>
          <a:p>
            <a:r>
              <a:rPr lang="nb-NO" sz="2400" dirty="0"/>
              <a:t>330 ph.d. kandidater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</a:t>
            </a:r>
            <a:r>
              <a:rPr lang="en-GB" sz="800" dirty="0">
                <a:solidFill>
                  <a:schemeClr val="bg1"/>
                </a:solidFill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394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Årsverk</a:t>
            </a:r>
          </a:p>
          <a:p>
            <a:br>
              <a:rPr lang="nb-NO" sz="2400" dirty="0">
                <a:solidFill>
                  <a:schemeClr val="accent6"/>
                </a:solidFill>
              </a:rPr>
            </a:br>
            <a:r>
              <a:rPr lang="nb-NO" sz="2400" dirty="0"/>
              <a:t>Vitenskapelig ansatte: 510 </a:t>
            </a:r>
          </a:p>
          <a:p>
            <a:r>
              <a:rPr lang="nb-NO" sz="2400" dirty="0"/>
              <a:t>Teknisk-administrativt ansatte: 165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Studier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400" dirty="0"/>
              <a:t>1 profesjonsstudium </a:t>
            </a:r>
          </a:p>
          <a:p>
            <a:r>
              <a:rPr lang="nb-NO" sz="2400" dirty="0"/>
              <a:t>12 masterprogram</a:t>
            </a:r>
          </a:p>
          <a:p>
            <a:r>
              <a:rPr lang="nb-NO" sz="2400" dirty="0"/>
              <a:t>11 bachelorprogram</a:t>
            </a:r>
          </a:p>
          <a:p>
            <a:r>
              <a:rPr lang="nb-NO" sz="2400" dirty="0"/>
              <a:t>4 årsenheter</a:t>
            </a:r>
          </a:p>
        </p:txBody>
      </p:sp>
      <p:pic>
        <p:nvPicPr>
          <p:cNvPr id="32" name="Picture 31" descr="4 smilende studenter kommer gående utenfor Harriet Holters hus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3" y="1097328"/>
            <a:ext cx="3614879" cy="2309011"/>
          </a:xfrm>
          <a:prstGeom prst="rect">
            <a:avLst/>
          </a:prstGeom>
        </p:spPr>
      </p:pic>
      <p:pic>
        <p:nvPicPr>
          <p:cNvPr id="36" name="Picture 35" descr="Et nærbilde av en person som skriver på pc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89" y="1074740"/>
            <a:ext cx="3638770" cy="2324270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C0212FA-986A-6D4F-E855-3C090AFB2AA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0DE72D08-0559-83FF-2A90-A90D8EEEF35A}"/>
              </a:ext>
            </a:extLst>
          </p:cNvPr>
          <p:cNvSpPr txBox="1"/>
          <p:nvPr/>
        </p:nvSpPr>
        <p:spPr>
          <a:xfrm>
            <a:off x="2882216" y="3148086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2" name="TekstSylinder 5">
            <a:extLst>
              <a:ext uri="{FF2B5EF4-FFF2-40B4-BE49-F238E27FC236}">
                <a16:creationId xmlns:a16="http://schemas.microsoft.com/office/drawing/2014/main" id="{4E280019-5C48-D290-00A2-BD6EB760523E}"/>
              </a:ext>
            </a:extLst>
          </p:cNvPr>
          <p:cNvSpPr txBox="1"/>
          <p:nvPr/>
        </p:nvSpPr>
        <p:spPr>
          <a:xfrm>
            <a:off x="6590535" y="3127356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4" name="TekstSylinder 5">
            <a:extLst>
              <a:ext uri="{FF2B5EF4-FFF2-40B4-BE49-F238E27FC236}">
                <a16:creationId xmlns:a16="http://schemas.microsoft.com/office/drawing/2014/main" id="{104597F1-5655-7C9D-3670-046ABB9621CF}"/>
              </a:ext>
            </a:extLst>
          </p:cNvPr>
          <p:cNvSpPr txBox="1"/>
          <p:nvPr/>
        </p:nvSpPr>
        <p:spPr>
          <a:xfrm>
            <a:off x="10381161" y="3127356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4827192"/>
            <a:ext cx="3674059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Dekanatet ved Det samfunnsvitenskapelige fakultet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69816" y="4949510"/>
            <a:ext cx="2449130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Forskningsdekan </a:t>
            </a:r>
          </a:p>
          <a:p>
            <a:r>
              <a:rPr lang="nb-NO" sz="2000" dirty="0"/>
              <a:t>Lars Tjelta Westlye</a:t>
            </a:r>
          </a:p>
          <a:p>
            <a:endParaRPr lang="nb-NO" sz="1800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5" y="4949510"/>
            <a:ext cx="348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Dekan</a:t>
            </a:r>
          </a:p>
          <a:p>
            <a:r>
              <a:rPr lang="nb-NO" sz="2000" dirty="0"/>
              <a:t>Anne Julie Semb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072142" y="4949510"/>
            <a:ext cx="34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Studiedekan </a:t>
            </a:r>
          </a:p>
          <a:p>
            <a:r>
              <a:rPr lang="nb-NO" sz="2000" dirty="0"/>
              <a:t>Tora Skodvin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783494-8402-D41F-67D2-E7BB52338E18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911B76-6657-3916-6758-4844B26FA992}"/>
              </a:ext>
            </a:extLst>
          </p:cNvPr>
          <p:cNvSpPr txBox="1"/>
          <p:nvPr/>
        </p:nvSpPr>
        <p:spPr>
          <a:xfrm>
            <a:off x="6174855" y="333292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</a:t>
            </a:r>
            <a:r>
              <a:rPr lang="en-GB" sz="800" dirty="0">
                <a:solidFill>
                  <a:schemeClr val="bg1"/>
                </a:solidFill>
              </a:rPr>
              <a:t>Nicholas Doherty/Unsplash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F24FC1E-B621-3B4A-C971-EDED4EAF9A8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C2C5A078-3FAA-0889-69D1-F922394ED8B3}"/>
              </a:ext>
            </a:extLst>
          </p:cNvPr>
          <p:cNvSpPr txBox="1"/>
          <p:nvPr/>
        </p:nvSpPr>
        <p:spPr>
          <a:xfrm>
            <a:off x="3258115" y="4450922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C26CC436-8480-4BE2-833F-EAC527BC1023}"/>
              </a:ext>
            </a:extLst>
          </p:cNvPr>
          <p:cNvSpPr txBox="1"/>
          <p:nvPr/>
        </p:nvSpPr>
        <p:spPr>
          <a:xfrm>
            <a:off x="7012577" y="4401965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Sylinder 8">
            <a:extLst>
              <a:ext uri="{FF2B5EF4-FFF2-40B4-BE49-F238E27FC236}">
                <a16:creationId xmlns:a16="http://schemas.microsoft.com/office/drawing/2014/main" id="{50EC756C-4D77-842E-6341-E6B98D735BD2}"/>
              </a:ext>
            </a:extLst>
          </p:cNvPr>
          <p:cNvSpPr txBox="1"/>
          <p:nvPr/>
        </p:nvSpPr>
        <p:spPr>
          <a:xfrm>
            <a:off x="10884189" y="4348461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Bilde 24" descr="Et bilde som inneholder Menneskeansikt, person, smil, klær">
            <a:extLst>
              <a:ext uri="{FF2B5EF4-FFF2-40B4-BE49-F238E27FC236}">
                <a16:creationId xmlns:a16="http://schemas.microsoft.com/office/drawing/2014/main" id="{FC8C8234-75B8-AB11-215C-3AEB5764C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54" y="1095627"/>
            <a:ext cx="3600450" cy="3600450"/>
          </a:xfrm>
          <a:prstGeom prst="rect">
            <a:avLst/>
          </a:prstGeom>
        </p:spPr>
      </p:pic>
      <p:pic>
        <p:nvPicPr>
          <p:cNvPr id="27" name="Bilde 26" descr="Et bilde som inneholder Menneskeansikt, klær, person, smil">
            <a:extLst>
              <a:ext uri="{FF2B5EF4-FFF2-40B4-BE49-F238E27FC236}">
                <a16:creationId xmlns:a16="http://schemas.microsoft.com/office/drawing/2014/main" id="{0636B895-D5AD-EC09-1561-29C1B3CE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3" y="1095627"/>
            <a:ext cx="3600381" cy="3600381"/>
          </a:xfrm>
          <a:prstGeom prst="rect">
            <a:avLst/>
          </a:prstGeom>
        </p:spPr>
      </p:pic>
      <p:pic>
        <p:nvPicPr>
          <p:cNvPr id="30" name="Bilde 29" descr="Et bilde som inneholder Menneskeansikt, person, smil, klær">
            <a:extLst>
              <a:ext uri="{FF2B5EF4-FFF2-40B4-BE49-F238E27FC236}">
                <a16:creationId xmlns:a16="http://schemas.microsoft.com/office/drawing/2014/main" id="{6D550853-B53B-1CBF-EDC8-70270FFB1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2" y="1108813"/>
            <a:ext cx="3600381" cy="36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2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4">
            <a:extLst>
              <a:ext uri="{FF2B5EF4-FFF2-40B4-BE49-F238E27FC236}">
                <a16:creationId xmlns:a16="http://schemas.microsoft.com/office/drawing/2014/main" id="{11AED670-5857-6757-EECC-92B51459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4"/>
            <a:ext cx="11357474" cy="452963"/>
          </a:xfrm>
        </p:spPr>
        <p:txBody>
          <a:bodyPr anchor="b">
            <a:normAutofit fontScale="90000"/>
          </a:bodyPr>
          <a:lstStyle/>
          <a:p>
            <a:r>
              <a:rPr lang="en-US"/>
              <a:t>Organisasjonskart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9553411-0C9D-3294-8156-71EE30B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1D9C995-3813-DD4F-BD93-A084B2B802BC}" type="datetime1">
              <a:rPr lang="nb-NO" smtClean="0"/>
              <a:pPr>
                <a:spcAft>
                  <a:spcPts val="600"/>
                </a:spcAft>
              </a:pPr>
              <a:t>15.04.2024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93EBC6-875C-9E65-C175-8CD17FF53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15B7ECC1-A245-D5A7-0100-F944C67ACC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26756" y="6243181"/>
            <a:ext cx="7416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245B39F-840D-A148-9922-F2D02AE5EA38}" type="datetime1">
              <a:rPr lang="nb-NO" smtClean="0"/>
              <a:pPr>
                <a:spcAft>
                  <a:spcPts val="600"/>
                </a:spcAft>
              </a:pPr>
              <a:t>15.04.2024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2EE15C1-4233-8E0E-B21A-25F023734690}"/>
              </a:ext>
            </a:extLst>
          </p:cNvPr>
          <p:cNvSpPr txBox="1">
            <a:spLocks/>
          </p:cNvSpPr>
          <p:nvPr/>
        </p:nvSpPr>
        <p:spPr>
          <a:xfrm>
            <a:off x="4153466" y="6228271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Det samfunnsvitenskapelige fakultet</a:t>
            </a: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70C69C7-7EEF-616A-8B9C-5E91C837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b="25394"/>
          <a:stretch/>
        </p:blipFill>
        <p:spPr>
          <a:xfrm>
            <a:off x="1579197" y="954958"/>
            <a:ext cx="9118406" cy="51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26173-2F34-3ECC-5415-20128E558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343" y="2062004"/>
            <a:ext cx="9922565" cy="273399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dirty="0"/>
              <a:t>Studier ved SV-</a:t>
            </a:r>
            <a:r>
              <a:rPr lang="en-US" dirty="0" err="1"/>
              <a:t>fakultetet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endParaRPr lang="en-GB" dirty="0"/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4BC5CC34-2588-B4D8-2EA6-F0B5C4D924C3}"/>
              </a:ext>
            </a:extLst>
          </p:cNvPr>
          <p:cNvSpPr txBox="1"/>
          <p:nvPr/>
        </p:nvSpPr>
        <p:spPr>
          <a:xfrm>
            <a:off x="11065499" y="6534829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7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4" y="288119"/>
            <a:ext cx="11471910" cy="542658"/>
          </a:xfrm>
        </p:spPr>
        <p:txBody>
          <a:bodyPr/>
          <a:lstStyle/>
          <a:p>
            <a:r>
              <a:rPr lang="nb-NO" dirty="0"/>
              <a:t>Bachelorprogram 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28219" y="1206705"/>
            <a:ext cx="3007116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42525" y="1206801"/>
            <a:ext cx="2875989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386171" y="1518823"/>
            <a:ext cx="2720888" cy="1385700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Samfunnsøkonomi</a:t>
            </a:r>
            <a:endParaRPr lang="en-US"/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</a:t>
            </a: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tsvitenskap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Økonomi og datavitenskap</a:t>
            </a:r>
            <a:endParaRPr lang="nb-NO" sz="20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9060199" y="4161819"/>
            <a:ext cx="2885538" cy="138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Offentlig administrasjon og ledelse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Utviklingsstudier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372472" y="1518561"/>
            <a:ext cx="2508684" cy="13857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Internasjonale studier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Kultur og kommunikasjon</a:t>
            </a:r>
            <a:endParaRPr lang="nb-NO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Jarli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2" name="Picture 11" descr="Illustrasjonsfoto av studenter på et grupperom">
            <a:extLst>
              <a:ext uri="{FF2B5EF4-FFF2-40B4-BE49-F238E27FC236}">
                <a16:creationId xmlns:a16="http://schemas.microsoft.com/office/drawing/2014/main" id="{566594BB-FA22-C59B-C277-FE812E19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3586400"/>
            <a:ext cx="2882591" cy="2397037"/>
          </a:xfrm>
          <a:prstGeom prst="rect">
            <a:avLst/>
          </a:prstGeom>
        </p:spPr>
      </p:pic>
      <p:pic>
        <p:nvPicPr>
          <p:cNvPr id="23" name="Picture 22" descr="En kollokviegruppe">
            <a:extLst>
              <a:ext uri="{FF2B5EF4-FFF2-40B4-BE49-F238E27FC236}">
                <a16:creationId xmlns:a16="http://schemas.microsoft.com/office/drawing/2014/main" id="{A98FE063-C667-840E-CC96-109BB75F6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8" y="3586305"/>
            <a:ext cx="2861623" cy="2364794"/>
          </a:xfrm>
          <a:prstGeom prst="rect">
            <a:avLst/>
          </a:prstGeom>
        </p:spPr>
      </p:pic>
      <p:sp>
        <p:nvSpPr>
          <p:cNvPr id="24" name="Rektangel 13">
            <a:extLst>
              <a:ext uri="{FF2B5EF4-FFF2-40B4-BE49-F238E27FC236}">
                <a16:creationId xmlns:a16="http://schemas.microsoft.com/office/drawing/2014/main" id="{2DDD5FDB-EEEB-5A66-4B61-F9B419D40E51}"/>
              </a:ext>
            </a:extLst>
          </p:cNvPr>
          <p:cNvSpPr/>
          <p:nvPr/>
        </p:nvSpPr>
        <p:spPr>
          <a:xfrm>
            <a:off x="3197429" y="3559689"/>
            <a:ext cx="2897939" cy="2403219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">
            <a:extLst>
              <a:ext uri="{FF2B5EF4-FFF2-40B4-BE49-F238E27FC236}">
                <a16:creationId xmlns:a16="http://schemas.microsoft.com/office/drawing/2014/main" id="{BC1D12C6-5FF1-3E04-102F-D4A76227494E}"/>
              </a:ext>
            </a:extLst>
          </p:cNvPr>
          <p:cNvSpPr txBox="1"/>
          <p:nvPr/>
        </p:nvSpPr>
        <p:spPr>
          <a:xfrm>
            <a:off x="3337688" y="4160377"/>
            <a:ext cx="2663271" cy="16233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Sosiologi</a:t>
            </a:r>
          </a:p>
          <a:p>
            <a:pPr marL="342900" indent="-34290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Psykologi</a:t>
            </a:r>
            <a:endParaRPr lang="en-US" sz="2000">
              <a:solidFill>
                <a:srgbClr val="FFFFFF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Samfunnsgeografi</a:t>
            </a:r>
            <a:endParaRPr lang="nb-NO" dirty="0"/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Sosialantropologi</a:t>
            </a:r>
            <a:endParaRPr lang="nb-NO" sz="2000" dirty="0">
              <a:solidFill>
                <a:srgbClr val="FFFFFF"/>
              </a:solidFill>
            </a:endParaRPr>
          </a:p>
          <a:p>
            <a:pPr lvl="0">
              <a:lnSpc>
                <a:spcPct val="107000"/>
              </a:lnSpc>
            </a:pPr>
            <a:endParaRPr lang="nb-NO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En smilende kvinnelig student står utenfor SV-info">
            <a:extLst>
              <a:ext uri="{FF2B5EF4-FFF2-40B4-BE49-F238E27FC236}">
                <a16:creationId xmlns:a16="http://schemas.microsoft.com/office/drawing/2014/main" id="{B7943E7A-40C4-C0F4-CA37-DEA9316BD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4156"/>
            <a:ext cx="2881478" cy="2369152"/>
          </a:xfrm>
          <a:prstGeom prst="rect">
            <a:avLst/>
          </a:prstGeom>
        </p:spPr>
      </p:pic>
      <p:pic>
        <p:nvPicPr>
          <p:cNvPr id="29" name="Picture 28" descr="To studenter smiler og ser tankefulle ut utenfor Eilert Sundts hus">
            <a:extLst>
              <a:ext uri="{FF2B5EF4-FFF2-40B4-BE49-F238E27FC236}">
                <a16:creationId xmlns:a16="http://schemas.microsoft.com/office/drawing/2014/main" id="{9BBEF520-6354-61BC-E5DF-5120C3C36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5" y="1214156"/>
            <a:ext cx="2861624" cy="237960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483D021C-D095-FFA9-3C01-1BBA35761BA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  <p:sp>
        <p:nvSpPr>
          <p:cNvPr id="8" name="TekstSylinder 5">
            <a:extLst>
              <a:ext uri="{FF2B5EF4-FFF2-40B4-BE49-F238E27FC236}">
                <a16:creationId xmlns:a16="http://schemas.microsoft.com/office/drawing/2014/main" id="{9FCF38E8-BFB7-1282-4D56-CC6374FC474A}"/>
              </a:ext>
            </a:extLst>
          </p:cNvPr>
          <p:cNvSpPr txBox="1"/>
          <p:nvPr/>
        </p:nvSpPr>
        <p:spPr>
          <a:xfrm>
            <a:off x="7695636" y="5720267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3B3FBC40-85E8-B6C6-3025-7D29BC7B3B47}"/>
              </a:ext>
            </a:extLst>
          </p:cNvPr>
          <p:cNvSpPr txBox="1"/>
          <p:nvPr/>
        </p:nvSpPr>
        <p:spPr>
          <a:xfrm>
            <a:off x="1945607" y="5720267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78695320-C48E-9034-1368-C5CFBAA3FB38}"/>
              </a:ext>
            </a:extLst>
          </p:cNvPr>
          <p:cNvSpPr txBox="1"/>
          <p:nvPr/>
        </p:nvSpPr>
        <p:spPr>
          <a:xfrm>
            <a:off x="4706251" y="3353975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  <p:sp>
        <p:nvSpPr>
          <p:cNvPr id="16" name="TekstSylinder 5">
            <a:extLst>
              <a:ext uri="{FF2B5EF4-FFF2-40B4-BE49-F238E27FC236}">
                <a16:creationId xmlns:a16="http://schemas.microsoft.com/office/drawing/2014/main" id="{569890A6-DA0E-61B6-C510-5BB8454873EB}"/>
              </a:ext>
            </a:extLst>
          </p:cNvPr>
          <p:cNvSpPr txBox="1"/>
          <p:nvPr/>
        </p:nvSpPr>
        <p:spPr>
          <a:xfrm>
            <a:off x="10372839" y="3313584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</a:t>
            </a:r>
            <a:r>
              <a:rPr lang="nb-NO" dirty="0">
                <a:solidFill>
                  <a:schemeClr val="bg1"/>
                </a:solidFill>
              </a:rPr>
              <a:t>: Jarli &amp; Jordan</a:t>
            </a:r>
          </a:p>
        </p:txBody>
      </p:sp>
    </p:spTree>
    <p:extLst>
      <p:ext uri="{BB962C8B-B14F-4D97-AF65-F5344CB8AC3E}">
        <p14:creationId xmlns:p14="http://schemas.microsoft.com/office/powerpoint/2010/main" val="4290489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" id="{5B0A4823-B853-4E03-94BC-DE2E1EFD621E}" vid="{1C5DA98A-F9AE-4FD9-9F7B-ADB1035017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6d8f7a-c8e1-4acc-bace-4991fb15ee4a">
      <Terms xmlns="http://schemas.microsoft.com/office/infopath/2007/PartnerControls"/>
    </lcf76f155ced4ddcb4097134ff3c332f>
    <TaxCatchAll xmlns="35a5a059-61d2-4f92-a68a-c601e34830e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4FAFA8B0634F4BB927B98646D83C34" ma:contentTypeVersion="14" ma:contentTypeDescription="Opprett et nytt dokument." ma:contentTypeScope="" ma:versionID="110f4f684717faf966c923b979d00c9e">
  <xsd:schema xmlns:xsd="http://www.w3.org/2001/XMLSchema" xmlns:xs="http://www.w3.org/2001/XMLSchema" xmlns:p="http://schemas.microsoft.com/office/2006/metadata/properties" xmlns:ns2="c06d8f7a-c8e1-4acc-bace-4991fb15ee4a" xmlns:ns3="35a5a059-61d2-4f92-a68a-c601e34830e7" targetNamespace="http://schemas.microsoft.com/office/2006/metadata/properties" ma:root="true" ma:fieldsID="5b6b866c71b04f4b1aa0b0435a067294" ns2:_="" ns3:_="">
    <xsd:import namespace="c06d8f7a-c8e1-4acc-bace-4991fb15ee4a"/>
    <xsd:import namespace="35a5a059-61d2-4f92-a68a-c601e3483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d8f7a-c8e1-4acc-bace-4991fb15ee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5a059-61d2-4f92-a68a-c601e3483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60ccf41-db88-47c4-961c-f749df861782}" ma:internalName="TaxCatchAll" ma:showField="CatchAllData" ma:web="35a5a059-61d2-4f92-a68a-c601e3483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documentManagement/types"/>
    <ds:schemaRef ds:uri="http://www.w3.org/XML/1998/namespace"/>
    <ds:schemaRef ds:uri="http://purl.org/dc/dcmitype/"/>
    <ds:schemaRef ds:uri="c06d8f7a-c8e1-4acc-bace-4991fb15ee4a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35a5a059-61d2-4f92-a68a-c601e34830e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9F2FB9-CA13-4AB2-8BA7-475B35CFD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d8f7a-c8e1-4acc-bace-4991fb15ee4a"/>
    <ds:schemaRef ds:uri="35a5a059-61d2-4f92-a68a-c601e34830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29596</TotalTime>
  <Words>1448</Words>
  <Application>Microsoft Office PowerPoint</Application>
  <PresentationFormat>Widescreen</PresentationFormat>
  <Paragraphs>386</Paragraphs>
  <Slides>31</Slides>
  <Notes>31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43" baseType="lpstr">
      <vt:lpstr>arial</vt:lpstr>
      <vt:lpstr>arial</vt:lpstr>
      <vt:lpstr>Arial, sans-serif</vt:lpstr>
      <vt:lpstr>Arial,Sans-Serif</vt:lpstr>
      <vt:lpstr>Calibri</vt:lpstr>
      <vt:lpstr>Georgia</vt:lpstr>
      <vt:lpstr>Helvetica</vt:lpstr>
      <vt:lpstr>Verdana</vt:lpstr>
      <vt:lpstr>Wingdings</vt:lpstr>
      <vt:lpstr>Office Theme</vt:lpstr>
      <vt:lpstr>1_Office Theme</vt:lpstr>
      <vt:lpstr>think-cell Slide</vt:lpstr>
      <vt:lpstr>Det samfunnsvitenskapelige fakultet</vt:lpstr>
      <vt:lpstr>PowerPoint-presentasjon</vt:lpstr>
      <vt:lpstr>Universitetet i Oslo i dag</vt:lpstr>
      <vt:lpstr>Strategi 2030</vt:lpstr>
      <vt:lpstr>Det samfunnsvitenskapelige fakultet – tall og fakta</vt:lpstr>
      <vt:lpstr>Dekanatet ved Det samfunnsvitenskapelige fakultet</vt:lpstr>
      <vt:lpstr>Organisasjonskart</vt:lpstr>
      <vt:lpstr>XStudier ved SV-fakultetetX</vt:lpstr>
      <vt:lpstr>Bachelorprogram </vt:lpstr>
      <vt:lpstr>Masterprogram</vt:lpstr>
      <vt:lpstr>PowerPoint-presentasjon</vt:lpstr>
      <vt:lpstr>Tverrfaglighet og bærekraft i undervisningen</vt:lpstr>
      <vt:lpstr>Senter for tverrfaglig utdanning: INTED</vt:lpstr>
      <vt:lpstr>PowerPoint-presentasjon</vt:lpstr>
      <vt:lpstr>ARBEIDSLIVSRELEVANS</vt:lpstr>
      <vt:lpstr>EILIN - Eilerts læringsnettverk</vt:lpstr>
      <vt:lpstr>Satser på undervisningskvalitet</vt:lpstr>
      <vt:lpstr>XForskning ved SV-fakultetetX</vt:lpstr>
      <vt:lpstr>Tildelinger fra Forskningsrådet 2015 - 2022</vt:lpstr>
      <vt:lpstr>EUs rammeprogram</vt:lpstr>
      <vt:lpstr>Målrettet satsning</vt:lpstr>
      <vt:lpstr>Circle U.</vt:lpstr>
      <vt:lpstr>The Guild of European Research-Intensive Universities</vt:lpstr>
      <vt:lpstr>Samfunnsvitenskap ved UiO: Rangeringer</vt:lpstr>
      <vt:lpstr>Finansiering</vt:lpstr>
      <vt:lpstr>Forskerstøtte </vt:lpstr>
      <vt:lpstr>Forskerutdanning</vt:lpstr>
      <vt:lpstr>PowerPoint-presentasjon</vt:lpstr>
      <vt:lpstr>Samfunnsinnovasjon – kunnskap i bruk</vt:lpstr>
      <vt:lpstr>Vi bidrar til en kunnskapsbasert samfunnsdebatt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Almvik</dc:creator>
  <cp:lastModifiedBy>Svein Harald Milde</cp:lastModifiedBy>
  <cp:revision>540</cp:revision>
  <cp:lastPrinted>2023-06-09T08:50:53Z</cp:lastPrinted>
  <dcterms:created xsi:type="dcterms:W3CDTF">2021-01-26T13:53:08Z</dcterms:created>
  <dcterms:modified xsi:type="dcterms:W3CDTF">2024-04-15T13:27:16Z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0x010100D177AAB4BCA61942B4B78E875DB867E4</vt:lpwstr>
  </property>
  <property fmtid="{D5CDD505-2E9C-101B-9397-08002B2CF9AE}" pid="3" name="MediaServiceImageTags">
    <vt:lpwstr/>
  </property>
</Properties>
</file>