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slides/slide210.xml" ContentType="application/vnd.openxmlformats-officedocument.presentationml.slide+xml"/>
  <Override PartName="/ppt/notesSlides/notesSlide250.xml" ContentType="application/vnd.openxmlformats-officedocument.presentationml.notesSlide+xml"/>
  <Override PartName="/ppt/slideLayouts/slideLayout21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3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ags/tag20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10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ags/tag6.xml" ContentType="application/vnd.openxmlformats-officedocument.presentationml.tags+xml"/>
  <Override PartName="/ppt/tags/tag40.xml" ContentType="application/vnd.openxmlformats-officedocument.presentationml.tags+xml"/>
  <Override PartName="/ppt/tags/tag30.xml" ContentType="application/vnd.openxmlformats-officedocument.presentationml.tags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  <p:sldMasterId id="2147483660" r:id="rId6"/>
  </p:sldMasterIdLst>
  <p:notesMasterIdLst>
    <p:notesMasterId r:id="rId37"/>
  </p:notesMasterIdLst>
  <p:handoutMasterIdLst>
    <p:handoutMasterId r:id="rId38"/>
  </p:handoutMasterIdLst>
  <p:sldIdLst>
    <p:sldId id="256" r:id="rId7"/>
    <p:sldId id="274" r:id="rId8"/>
    <p:sldId id="281" r:id="rId9"/>
    <p:sldId id="459" r:id="rId10"/>
    <p:sldId id="426" r:id="rId11"/>
    <p:sldId id="285" r:id="rId12"/>
    <p:sldId id="430" r:id="rId13"/>
    <p:sldId id="427" r:id="rId14"/>
    <p:sldId id="457" r:id="rId15"/>
    <p:sldId id="451" r:id="rId16"/>
    <p:sldId id="289" r:id="rId17"/>
    <p:sldId id="434" r:id="rId18"/>
    <p:sldId id="465" r:id="rId19"/>
    <p:sldId id="464" r:id="rId20"/>
    <p:sldId id="452" r:id="rId21"/>
    <p:sldId id="265" r:id="rId22"/>
    <p:sldId id="460" r:id="rId23"/>
    <p:sldId id="279" r:id="rId24"/>
    <p:sldId id="443" r:id="rId25"/>
    <p:sldId id="456" r:id="rId26"/>
    <p:sldId id="287" r:id="rId27"/>
    <p:sldId id="455" r:id="rId28"/>
    <p:sldId id="446" r:id="rId29"/>
    <p:sldId id="447" r:id="rId30"/>
    <p:sldId id="461" r:id="rId31"/>
    <p:sldId id="453" r:id="rId32"/>
    <p:sldId id="448" r:id="rId33"/>
    <p:sldId id="425" r:id="rId34"/>
    <p:sldId id="449" r:id="rId35"/>
    <p:sldId id="462" r:id="rId36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CFF"/>
    <a:srgbClr val="86A4F7"/>
    <a:srgbClr val="CEFFDF"/>
    <a:srgbClr val="FFFEA7"/>
    <a:srgbClr val="010000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420D88-3D3D-4825-ACC6-28ED4E7FD03E}" v="2" dt="2024-04-08T13:39:18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2"/>
    </p:cViewPr>
  </p:sorter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ant.uio.no\sv-svfak-felles\fakadm\1_okonomi\13_rapportering\Diverse%20rapportering\FOrdeling%20Finansiering%20BOA%20SV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morsnes\Downloads\detaljer%20(boa)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[FOrdeling Finansiering BOA SV 2023.xlsx]Ark1!Pivottabell1</c:name>
    <c:fmtId val="-1"/>
  </c:pivotSource>
  <c:chart>
    <c:autoTitleDeleted val="1"/>
    <c:pivotFmts>
      <c:pivotFmt>
        <c:idx val="0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2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3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4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6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7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8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10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  <c:pivotFmt>
        <c:idx val="11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317500" algn="ctr" rotWithShape="0">
              <a:prstClr val="black">
                <a:alpha val="25000"/>
              </a:prstClr>
            </a:outerShdw>
          </a:effectLst>
        </c:spPr>
      </c:pivotFmt>
    </c:pivotFmts>
    <c:plotArea>
      <c:layout>
        <c:manualLayout>
          <c:layoutTarget val="inner"/>
          <c:xMode val="edge"/>
          <c:yMode val="edge"/>
          <c:x val="4.3522312747343826E-2"/>
          <c:y val="2.9531195755320787E-3"/>
          <c:w val="0.73250424668576342"/>
          <c:h val="0.93503136933829423"/>
        </c:manualLayout>
      </c:layout>
      <c:pieChart>
        <c:varyColors val="1"/>
        <c:ser>
          <c:idx val="0"/>
          <c:order val="0"/>
          <c:tx>
            <c:strRef>
              <c:f>'Ark1'!$B$3</c:f>
              <c:strCache>
                <c:ptCount val="1"/>
                <c:pt idx="0">
                  <c:v>Totalt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3F-4018-ABA6-1FD713096D6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3F-4018-ABA6-1FD713096D6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3F-4018-ABA6-1FD713096D6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4D3FEDF-332A-4576-995A-2343B8DE75F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[PROSENT]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3F-4018-ABA6-1FD713096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'Ark1'!$A$4:$A$7</c:f>
              <c:strCache>
                <c:ptCount val="3"/>
                <c:pt idx="0">
                  <c:v>Andre</c:v>
                </c:pt>
                <c:pt idx="1">
                  <c:v>EU</c:v>
                </c:pt>
                <c:pt idx="2">
                  <c:v>NFR</c:v>
                </c:pt>
              </c:strCache>
            </c:strRef>
          </c:cat>
          <c:val>
            <c:numRef>
              <c:f>'Ark1'!$B$4:$B$7</c:f>
              <c:numCache>
                <c:formatCode>#\ ##0\ ;[Red]\-#\ ##0\ </c:formatCode>
                <c:ptCount val="3"/>
                <c:pt idx="0">
                  <c:v>48069723.029999904</c:v>
                </c:pt>
                <c:pt idx="1">
                  <c:v>45579088.440000005</c:v>
                </c:pt>
                <c:pt idx="2">
                  <c:v>172645491.75000039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3F-4018-ABA6-1FD713096D6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'Ark1'!$J$7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'Ark1'!$K$6:$P$6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'Ark1'!$K$7:$P$7</c:f>
              <c:numCache>
                <c:formatCode>General</c:formatCode>
                <c:ptCount val="6"/>
                <c:pt idx="0">
                  <c:v>500</c:v>
                </c:pt>
                <c:pt idx="1">
                  <c:v>517</c:v>
                </c:pt>
                <c:pt idx="2">
                  <c:v>516</c:v>
                </c:pt>
                <c:pt idx="3">
                  <c:v>510</c:v>
                </c:pt>
                <c:pt idx="4">
                  <c:v>553</c:v>
                </c:pt>
                <c:pt idx="5">
                  <c:v>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15-48F1-B161-0494169B11B6}"/>
            </c:ext>
          </c:extLst>
        </c:ser>
        <c:ser>
          <c:idx val="2"/>
          <c:order val="1"/>
          <c:tx>
            <c:strRef>
              <c:f>'Ark1'!$J$10</c:f>
              <c:strCache>
                <c:ptCount val="1"/>
                <c:pt idx="0">
                  <c:v>NFR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'Ark1'!$K$6:$P$6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'Ark1'!$K$10:$P$10</c:f>
              <c:numCache>
                <c:formatCode>General</c:formatCode>
                <c:ptCount val="6"/>
                <c:pt idx="0">
                  <c:v>84</c:v>
                </c:pt>
                <c:pt idx="1">
                  <c:v>99</c:v>
                </c:pt>
                <c:pt idx="2">
                  <c:v>94</c:v>
                </c:pt>
                <c:pt idx="3">
                  <c:v>120</c:v>
                </c:pt>
                <c:pt idx="4">
                  <c:v>158</c:v>
                </c:pt>
                <c:pt idx="5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15-48F1-B161-0494169B11B6}"/>
            </c:ext>
          </c:extLst>
        </c:ser>
        <c:ser>
          <c:idx val="1"/>
          <c:order val="2"/>
          <c:tx>
            <c:strRef>
              <c:f>'Ark1'!$J$9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'Ark1'!$K$6:$P$6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'Ark1'!$K$9:$P$9</c:f>
              <c:numCache>
                <c:formatCode>General</c:formatCode>
                <c:ptCount val="6"/>
                <c:pt idx="0">
                  <c:v>31</c:v>
                </c:pt>
                <c:pt idx="1">
                  <c:v>40</c:v>
                </c:pt>
                <c:pt idx="2">
                  <c:v>50</c:v>
                </c:pt>
                <c:pt idx="3">
                  <c:v>52</c:v>
                </c:pt>
                <c:pt idx="4">
                  <c:v>43</c:v>
                </c:pt>
                <c:pt idx="5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15-48F1-B161-0494169B11B6}"/>
            </c:ext>
          </c:extLst>
        </c:ser>
        <c:ser>
          <c:idx val="0"/>
          <c:order val="3"/>
          <c:tx>
            <c:strRef>
              <c:f>'Ark1'!$J$8</c:f>
              <c:strCache>
                <c:ptCount val="1"/>
                <c:pt idx="0">
                  <c:v>Andre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'Ark1'!$K$6:$P$6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'Ark1'!$K$8:$P$8</c:f>
              <c:numCache>
                <c:formatCode>General</c:formatCode>
                <c:ptCount val="6"/>
                <c:pt idx="0">
                  <c:v>28</c:v>
                </c:pt>
                <c:pt idx="1">
                  <c:v>27</c:v>
                </c:pt>
                <c:pt idx="2">
                  <c:v>34</c:v>
                </c:pt>
                <c:pt idx="3">
                  <c:v>32</c:v>
                </c:pt>
                <c:pt idx="4">
                  <c:v>52</c:v>
                </c:pt>
                <c:pt idx="5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15-48F1-B161-0494169B1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5628239"/>
        <c:axId val="2064857567"/>
      </c:barChart>
      <c:catAx>
        <c:axId val="207562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4857567"/>
        <c:crosses val="autoZero"/>
        <c:auto val="1"/>
        <c:lblAlgn val="ctr"/>
        <c:lblOffset val="100"/>
        <c:noMultiLvlLbl val="0"/>
      </c:catAx>
      <c:valAx>
        <c:axId val="2064857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(mill.kr)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6282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535BA-4356-4C11-91C9-BD30122D8AEF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5B8651-CCE6-4819-81DF-71343F525A1F}">
      <dgm:prSet phldrT="[Text]"/>
      <dgm:spPr>
        <a:xfrm rot="16200000">
          <a:off x="-462035" y="465228"/>
          <a:ext cx="2050686" cy="1120229"/>
        </a:xfrm>
        <a:prstGeom prst="flowChartManualOperati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Internship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work life experience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resources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gm:t>
    </dgm:pt>
    <dgm:pt modelId="{BC5EDFE2-E537-4A89-AE17-9DB28BAEEAEB}" type="parTrans" cxnId="{DDA64D3D-B246-491D-9D79-AC893AD7173B}">
      <dgm:prSet/>
      <dgm:spPr/>
      <dgm:t>
        <a:bodyPr/>
        <a:lstStyle/>
        <a:p>
          <a:endParaRPr lang="en-US"/>
        </a:p>
      </dgm:t>
    </dgm:pt>
    <dgm:pt modelId="{7E002529-34D4-4172-BF11-F04C3CF0C089}" type="sibTrans" cxnId="{DDA64D3D-B246-491D-9D79-AC893AD7173B}">
      <dgm:prSet/>
      <dgm:spPr/>
      <dgm:t>
        <a:bodyPr/>
        <a:lstStyle/>
        <a:p>
          <a:endParaRPr lang="en-US"/>
        </a:p>
      </dgm:t>
    </dgm:pt>
    <dgm:pt modelId="{6E37D352-5B14-424D-8CB5-E1EA5DE95DFF}">
      <dgm:prSet phldrT="[Text]"/>
      <dgm:spPr>
        <a:xfrm rot="16200000">
          <a:off x="742210" y="465228"/>
          <a:ext cx="2050686" cy="1120229"/>
        </a:xfrm>
        <a:prstGeom prst="flowChartManualOperation">
          <a:avLst/>
        </a:prstGeom>
        <a:solidFill>
          <a:srgbClr val="ED7D31">
            <a:hueOff val="-363841"/>
            <a:satOff val="-20982"/>
            <a:lumOff val="215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Active </a:t>
          </a:r>
          <a:b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learn to learn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 to </a:t>
          </a:r>
          <a:b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working life</a:t>
          </a:r>
        </a:p>
      </dgm:t>
    </dgm:pt>
    <dgm:pt modelId="{E3BF2FDA-48FD-45B3-82EA-4DF81E3DA2C4}" type="parTrans" cxnId="{8EAED6C1-601A-49C8-81C4-D47A98FD8226}">
      <dgm:prSet/>
      <dgm:spPr/>
      <dgm:t>
        <a:bodyPr/>
        <a:lstStyle/>
        <a:p>
          <a:endParaRPr lang="en-US"/>
        </a:p>
      </dgm:t>
    </dgm:pt>
    <dgm:pt modelId="{D27F34E5-A5E6-4494-960D-71A4B65B11E2}" type="sibTrans" cxnId="{8EAED6C1-601A-49C8-81C4-D47A98FD8226}">
      <dgm:prSet/>
      <dgm:spPr/>
      <dgm:t>
        <a:bodyPr/>
        <a:lstStyle/>
        <a:p>
          <a:endParaRPr lang="en-US"/>
        </a:p>
      </dgm:t>
    </dgm:pt>
    <dgm:pt modelId="{CAFC4A3B-8E0D-4F8C-B057-49F641F5738E}">
      <dgm:prSet phldrT="[Text]"/>
      <dgm:spPr>
        <a:xfrm rot="16200000">
          <a:off x="1946457" y="465228"/>
          <a:ext cx="2050686" cy="1120229"/>
        </a:xfrm>
        <a:prstGeom prst="flowChartManualOperati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Career  competence</a:t>
          </a:r>
        </a:p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Knowledge of and  communicate own competencies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</a:t>
          </a:r>
          <a:r>
            <a:rPr lang="en-US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transission</a:t>
          </a: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from studies to work</a:t>
          </a:r>
        </a:p>
      </dgm:t>
    </dgm:pt>
    <dgm:pt modelId="{5361155B-5512-4DFB-88B9-08BCCEF50A41}" type="parTrans" cxnId="{7B62BAFB-0890-482D-8318-AB328E1C10DF}">
      <dgm:prSet/>
      <dgm:spPr/>
      <dgm:t>
        <a:bodyPr/>
        <a:lstStyle/>
        <a:p>
          <a:endParaRPr lang="en-US"/>
        </a:p>
      </dgm:t>
    </dgm:pt>
    <dgm:pt modelId="{F1D4FAF3-7F3B-41A5-8FE9-54DB764D977B}" type="sibTrans" cxnId="{7B62BAFB-0890-482D-8318-AB328E1C10DF}">
      <dgm:prSet/>
      <dgm:spPr/>
      <dgm:t>
        <a:bodyPr/>
        <a:lstStyle/>
        <a:p>
          <a:endParaRPr lang="en-US"/>
        </a:p>
      </dgm:t>
    </dgm:pt>
    <dgm:pt modelId="{845E220F-6815-4738-981B-3401E72E9292}">
      <dgm:prSet phldrT="[Text]"/>
      <dgm:spPr>
        <a:xfrm rot="16200000">
          <a:off x="3150703" y="465228"/>
          <a:ext cx="2050686" cy="1120229"/>
        </a:xfrm>
        <a:prstGeom prst="flowChartManualOperation">
          <a:avLst/>
        </a:prstGeom>
        <a:solidFill>
          <a:srgbClr val="ED7D31">
            <a:hueOff val="-1091522"/>
            <a:satOff val="-62946"/>
            <a:lumOff val="6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Alumni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ambassadors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job profiles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gm:t>
    </dgm:pt>
    <dgm:pt modelId="{604644B9-6A14-4011-8AE4-6213397DACF1}" type="parTrans" cxnId="{BBECF3F5-1B40-4D48-B476-D942CE9429D8}">
      <dgm:prSet/>
      <dgm:spPr/>
      <dgm:t>
        <a:bodyPr/>
        <a:lstStyle/>
        <a:p>
          <a:endParaRPr lang="en-US"/>
        </a:p>
      </dgm:t>
    </dgm:pt>
    <dgm:pt modelId="{754B6CCD-8E24-4E0F-8B89-263EC1A2EDBF}" type="sibTrans" cxnId="{BBECF3F5-1B40-4D48-B476-D942CE9429D8}">
      <dgm:prSet/>
      <dgm:spPr/>
      <dgm:t>
        <a:bodyPr/>
        <a:lstStyle/>
        <a:p>
          <a:endParaRPr lang="en-US"/>
        </a:p>
      </dgm:t>
    </dgm:pt>
    <dgm:pt modelId="{BF9F08D9-1F32-4937-B8B3-CE4435F3E714}">
      <dgm:prSet phldrT="[Text]"/>
      <dgm:spPr>
        <a:xfrm rot="16200000">
          <a:off x="4354949" y="465228"/>
          <a:ext cx="2050686" cy="1120229"/>
        </a:xfrm>
        <a:prstGeom prst="flowChartManualOperati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Society </a:t>
          </a:r>
          <a:b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working life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point of contact </a:t>
          </a:r>
          <a:b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frequency 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6A7FEC6-469F-4BC1-90FC-CF96DBA52C4A}" type="parTrans" cxnId="{38C63032-FD2D-4C81-AD2E-E7D6BEF1D464}">
      <dgm:prSet/>
      <dgm:spPr/>
      <dgm:t>
        <a:bodyPr/>
        <a:lstStyle/>
        <a:p>
          <a:endParaRPr lang="en-US"/>
        </a:p>
      </dgm:t>
    </dgm:pt>
    <dgm:pt modelId="{F8B8A051-84DF-4A2A-AF0D-6A1ABCA7A14F}" type="sibTrans" cxnId="{38C63032-FD2D-4C81-AD2E-E7D6BEF1D464}">
      <dgm:prSet/>
      <dgm:spPr/>
      <dgm:t>
        <a:bodyPr/>
        <a:lstStyle/>
        <a:p>
          <a:endParaRPr lang="en-US"/>
        </a:p>
      </dgm:t>
    </dgm:pt>
    <dgm:pt modelId="{DE96C576-669D-4770-959A-F108EA29285D}" type="pres">
      <dgm:prSet presAssocID="{41C535BA-4356-4C11-91C9-BD30122D8AEF}" presName="Name0" presStyleCnt="0">
        <dgm:presLayoutVars>
          <dgm:dir/>
          <dgm:resizeHandles val="exact"/>
        </dgm:presLayoutVars>
      </dgm:prSet>
      <dgm:spPr/>
    </dgm:pt>
    <dgm:pt modelId="{C72B1B94-92B5-457B-8C9A-109369D366E3}" type="pres">
      <dgm:prSet presAssocID="{1C5B8651-CCE6-4819-81DF-71343F525A1F}" presName="node" presStyleLbl="node1" presStyleIdx="0" presStyleCnt="5">
        <dgm:presLayoutVars>
          <dgm:bulletEnabled val="1"/>
        </dgm:presLayoutVars>
      </dgm:prSet>
      <dgm:spPr/>
    </dgm:pt>
    <dgm:pt modelId="{8828FEE5-4A12-4FBF-AE2C-1319D3A4DB45}" type="pres">
      <dgm:prSet presAssocID="{7E002529-34D4-4172-BF11-F04C3CF0C089}" presName="sibTrans" presStyleCnt="0"/>
      <dgm:spPr/>
    </dgm:pt>
    <dgm:pt modelId="{BE3FE087-9866-4988-9C17-02AF05973100}" type="pres">
      <dgm:prSet presAssocID="{6E37D352-5B14-424D-8CB5-E1EA5DE95DFF}" presName="node" presStyleLbl="node1" presStyleIdx="1" presStyleCnt="5">
        <dgm:presLayoutVars>
          <dgm:bulletEnabled val="1"/>
        </dgm:presLayoutVars>
      </dgm:prSet>
      <dgm:spPr/>
    </dgm:pt>
    <dgm:pt modelId="{36CAD5B8-B4A5-415B-B772-84E242190678}" type="pres">
      <dgm:prSet presAssocID="{D27F34E5-A5E6-4494-960D-71A4B65B11E2}" presName="sibTrans" presStyleCnt="0"/>
      <dgm:spPr/>
    </dgm:pt>
    <dgm:pt modelId="{42A072B2-DECC-468C-8C08-F8EF79CDD910}" type="pres">
      <dgm:prSet presAssocID="{CAFC4A3B-8E0D-4F8C-B057-49F641F5738E}" presName="node" presStyleLbl="node1" presStyleIdx="2" presStyleCnt="5">
        <dgm:presLayoutVars>
          <dgm:bulletEnabled val="1"/>
        </dgm:presLayoutVars>
      </dgm:prSet>
      <dgm:spPr/>
    </dgm:pt>
    <dgm:pt modelId="{B6136931-40C5-4961-8177-8770E95F622C}" type="pres">
      <dgm:prSet presAssocID="{F1D4FAF3-7F3B-41A5-8FE9-54DB764D977B}" presName="sibTrans" presStyleCnt="0"/>
      <dgm:spPr/>
    </dgm:pt>
    <dgm:pt modelId="{DCB5F94F-6881-4542-923B-B4181C174C77}" type="pres">
      <dgm:prSet presAssocID="{845E220F-6815-4738-981B-3401E72E9292}" presName="node" presStyleLbl="node1" presStyleIdx="3" presStyleCnt="5">
        <dgm:presLayoutVars>
          <dgm:bulletEnabled val="1"/>
        </dgm:presLayoutVars>
      </dgm:prSet>
      <dgm:spPr/>
    </dgm:pt>
    <dgm:pt modelId="{616E9465-5100-4953-B4A2-1C8F5CC50BC0}" type="pres">
      <dgm:prSet presAssocID="{754B6CCD-8E24-4E0F-8B89-263EC1A2EDBF}" presName="sibTrans" presStyleCnt="0"/>
      <dgm:spPr/>
    </dgm:pt>
    <dgm:pt modelId="{F861889E-1700-4143-930B-797B6C18756B}" type="pres">
      <dgm:prSet presAssocID="{BF9F08D9-1F32-4937-B8B3-CE4435F3E714}" presName="node" presStyleLbl="node1" presStyleIdx="4" presStyleCnt="5">
        <dgm:presLayoutVars>
          <dgm:bulletEnabled val="1"/>
        </dgm:presLayoutVars>
      </dgm:prSet>
      <dgm:spPr/>
    </dgm:pt>
  </dgm:ptLst>
  <dgm:cxnLst>
    <dgm:cxn modelId="{8399E202-AF5F-46E9-BA5B-A7191A8CBCE7}" type="presOf" srcId="{CAFC4A3B-8E0D-4F8C-B057-49F641F5738E}" destId="{42A072B2-DECC-468C-8C08-F8EF79CDD910}" srcOrd="0" destOrd="0" presId="urn:microsoft.com/office/officeart/2005/8/layout/hList6"/>
    <dgm:cxn modelId="{3C9AF324-0DF2-4D84-A415-DF4CF643E60C}" type="presOf" srcId="{BF9F08D9-1F32-4937-B8B3-CE4435F3E714}" destId="{F861889E-1700-4143-930B-797B6C18756B}" srcOrd="0" destOrd="0" presId="urn:microsoft.com/office/officeart/2005/8/layout/hList6"/>
    <dgm:cxn modelId="{38C63032-FD2D-4C81-AD2E-E7D6BEF1D464}" srcId="{41C535BA-4356-4C11-91C9-BD30122D8AEF}" destId="{BF9F08D9-1F32-4937-B8B3-CE4435F3E714}" srcOrd="4" destOrd="0" parTransId="{76A7FEC6-469F-4BC1-90FC-CF96DBA52C4A}" sibTransId="{F8B8A051-84DF-4A2A-AF0D-6A1ABCA7A14F}"/>
    <dgm:cxn modelId="{DDA64D3D-B246-491D-9D79-AC893AD7173B}" srcId="{41C535BA-4356-4C11-91C9-BD30122D8AEF}" destId="{1C5B8651-CCE6-4819-81DF-71343F525A1F}" srcOrd="0" destOrd="0" parTransId="{BC5EDFE2-E537-4A89-AE17-9DB28BAEEAEB}" sibTransId="{7E002529-34D4-4172-BF11-F04C3CF0C089}"/>
    <dgm:cxn modelId="{732E4145-3249-4389-BB1E-557311A98C07}" type="presOf" srcId="{6E37D352-5B14-424D-8CB5-E1EA5DE95DFF}" destId="{BE3FE087-9866-4988-9C17-02AF05973100}" srcOrd="0" destOrd="0" presId="urn:microsoft.com/office/officeart/2005/8/layout/hList6"/>
    <dgm:cxn modelId="{EAE6FA51-B633-44DE-926C-D559422A3776}" type="presOf" srcId="{41C535BA-4356-4C11-91C9-BD30122D8AEF}" destId="{DE96C576-669D-4770-959A-F108EA29285D}" srcOrd="0" destOrd="0" presId="urn:microsoft.com/office/officeart/2005/8/layout/hList6"/>
    <dgm:cxn modelId="{E0D7F07F-E13F-4065-952D-FAE284D597A3}" type="presOf" srcId="{845E220F-6815-4738-981B-3401E72E9292}" destId="{DCB5F94F-6881-4542-923B-B4181C174C77}" srcOrd="0" destOrd="0" presId="urn:microsoft.com/office/officeart/2005/8/layout/hList6"/>
    <dgm:cxn modelId="{8EAED6C1-601A-49C8-81C4-D47A98FD8226}" srcId="{41C535BA-4356-4C11-91C9-BD30122D8AEF}" destId="{6E37D352-5B14-424D-8CB5-E1EA5DE95DFF}" srcOrd="1" destOrd="0" parTransId="{E3BF2FDA-48FD-45B3-82EA-4DF81E3DA2C4}" sibTransId="{D27F34E5-A5E6-4494-960D-71A4B65B11E2}"/>
    <dgm:cxn modelId="{AC2B6EC3-0B50-4962-9761-514050AC8A9F}" type="presOf" srcId="{1C5B8651-CCE6-4819-81DF-71343F525A1F}" destId="{C72B1B94-92B5-457B-8C9A-109369D366E3}" srcOrd="0" destOrd="0" presId="urn:microsoft.com/office/officeart/2005/8/layout/hList6"/>
    <dgm:cxn modelId="{BBECF3F5-1B40-4D48-B476-D942CE9429D8}" srcId="{41C535BA-4356-4C11-91C9-BD30122D8AEF}" destId="{845E220F-6815-4738-981B-3401E72E9292}" srcOrd="3" destOrd="0" parTransId="{604644B9-6A14-4011-8AE4-6213397DACF1}" sibTransId="{754B6CCD-8E24-4E0F-8B89-263EC1A2EDBF}"/>
    <dgm:cxn modelId="{7B62BAFB-0890-482D-8318-AB328E1C10DF}" srcId="{41C535BA-4356-4C11-91C9-BD30122D8AEF}" destId="{CAFC4A3B-8E0D-4F8C-B057-49F641F5738E}" srcOrd="2" destOrd="0" parTransId="{5361155B-5512-4DFB-88B9-08BCCEF50A41}" sibTransId="{F1D4FAF3-7F3B-41A5-8FE9-54DB764D977B}"/>
    <dgm:cxn modelId="{FA621960-A1D2-4A0C-B47C-1ED9DAE32EF7}" type="presParOf" srcId="{DE96C576-669D-4770-959A-F108EA29285D}" destId="{C72B1B94-92B5-457B-8C9A-109369D366E3}" srcOrd="0" destOrd="0" presId="urn:microsoft.com/office/officeart/2005/8/layout/hList6"/>
    <dgm:cxn modelId="{4F509E38-AB65-4E09-9604-8DE47A704F9C}" type="presParOf" srcId="{DE96C576-669D-4770-959A-F108EA29285D}" destId="{8828FEE5-4A12-4FBF-AE2C-1319D3A4DB45}" srcOrd="1" destOrd="0" presId="urn:microsoft.com/office/officeart/2005/8/layout/hList6"/>
    <dgm:cxn modelId="{7B544D4B-3A52-4FBE-B31A-E487FE6009AD}" type="presParOf" srcId="{DE96C576-669D-4770-959A-F108EA29285D}" destId="{BE3FE087-9866-4988-9C17-02AF05973100}" srcOrd="2" destOrd="0" presId="urn:microsoft.com/office/officeart/2005/8/layout/hList6"/>
    <dgm:cxn modelId="{D315902C-DD82-4EA6-8F01-758F261633D9}" type="presParOf" srcId="{DE96C576-669D-4770-959A-F108EA29285D}" destId="{36CAD5B8-B4A5-415B-B772-84E242190678}" srcOrd="3" destOrd="0" presId="urn:microsoft.com/office/officeart/2005/8/layout/hList6"/>
    <dgm:cxn modelId="{0E776E2E-7DDA-41B2-997E-E89E0C9FFF78}" type="presParOf" srcId="{DE96C576-669D-4770-959A-F108EA29285D}" destId="{42A072B2-DECC-468C-8C08-F8EF79CDD910}" srcOrd="4" destOrd="0" presId="urn:microsoft.com/office/officeart/2005/8/layout/hList6"/>
    <dgm:cxn modelId="{E7E77187-FE68-4E7B-A832-5EC105910321}" type="presParOf" srcId="{DE96C576-669D-4770-959A-F108EA29285D}" destId="{B6136931-40C5-4961-8177-8770E95F622C}" srcOrd="5" destOrd="0" presId="urn:microsoft.com/office/officeart/2005/8/layout/hList6"/>
    <dgm:cxn modelId="{CD747CDF-70B2-4C27-8E5D-27B2FEC1E7D7}" type="presParOf" srcId="{DE96C576-669D-4770-959A-F108EA29285D}" destId="{DCB5F94F-6881-4542-923B-B4181C174C77}" srcOrd="6" destOrd="0" presId="urn:microsoft.com/office/officeart/2005/8/layout/hList6"/>
    <dgm:cxn modelId="{83EEEB76-1A3A-4C75-9865-69F434C8FAA3}" type="presParOf" srcId="{DE96C576-669D-4770-959A-F108EA29285D}" destId="{616E9465-5100-4953-B4A2-1C8F5CC50BC0}" srcOrd="7" destOrd="0" presId="urn:microsoft.com/office/officeart/2005/8/layout/hList6"/>
    <dgm:cxn modelId="{2910B44D-7949-4BA6-A54E-0ED5117DF4C5}" type="presParOf" srcId="{DE96C576-669D-4770-959A-F108EA29285D}" destId="{F861889E-1700-4143-930B-797B6C18756B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Public Commissions</a:t>
          </a:r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Changes in policy, regulations and systems</a:t>
          </a:r>
          <a:endParaRPr lang="en-US" sz="2400" dirty="0"/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SPARK Social innovation</a:t>
          </a:r>
          <a:endParaRPr lang="en-GB" dirty="0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/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Knowledge dissemination</a:t>
          </a:r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400" dirty="0"/>
            <a:t>Participation in the Innovation Council</a:t>
          </a:r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ERC – Proof of concept</a:t>
          </a:r>
          <a:endParaRPr lang="en-GB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 custLinFactNeighborX="64157" custLinFactNeighborY="-15754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>
        <a:solidFill>
          <a:srgbClr val="E6ECFF"/>
        </a:solidFill>
      </dgm:spPr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1B94-92B5-457B-8C9A-109369D366E3}">
      <dsp:nvSpPr>
        <dsp:cNvPr id="0" name=""/>
        <dsp:cNvSpPr/>
      </dsp:nvSpPr>
      <dsp:spPr>
        <a:xfrm rot="16200000">
          <a:off x="-563847" y="567986"/>
          <a:ext cx="2588431" cy="1452457"/>
        </a:xfrm>
        <a:prstGeom prst="flowChartManualOperati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81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Internship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work life experience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resources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sp:txBody>
      <dsp:txXfrm rot="5400000">
        <a:off x="4140" y="517685"/>
        <a:ext cx="1452457" cy="1553059"/>
      </dsp:txXfrm>
    </dsp:sp>
    <dsp:sp modelId="{BE3FE087-9866-4988-9C17-02AF05973100}">
      <dsp:nvSpPr>
        <dsp:cNvPr id="0" name=""/>
        <dsp:cNvSpPr/>
      </dsp:nvSpPr>
      <dsp:spPr>
        <a:xfrm rot="16200000">
          <a:off x="997544" y="567986"/>
          <a:ext cx="2588431" cy="1452457"/>
        </a:xfrm>
        <a:prstGeom prst="flowChartManualOperation">
          <a:avLst/>
        </a:prstGeom>
        <a:solidFill>
          <a:srgbClr val="ED7D31">
            <a:hueOff val="-363841"/>
            <a:satOff val="-20982"/>
            <a:lumOff val="215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81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Active </a:t>
          </a:r>
          <a:b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learn to learn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 to </a:t>
          </a:r>
          <a:b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working life</a:t>
          </a:r>
        </a:p>
      </dsp:txBody>
      <dsp:txXfrm rot="5400000">
        <a:off x="1565531" y="517685"/>
        <a:ext cx="1452457" cy="1553059"/>
      </dsp:txXfrm>
    </dsp:sp>
    <dsp:sp modelId="{42A072B2-DECC-468C-8C08-F8EF79CDD910}">
      <dsp:nvSpPr>
        <dsp:cNvPr id="0" name=""/>
        <dsp:cNvSpPr/>
      </dsp:nvSpPr>
      <dsp:spPr>
        <a:xfrm rot="16200000">
          <a:off x="2558935" y="567986"/>
          <a:ext cx="2588431" cy="1452457"/>
        </a:xfrm>
        <a:prstGeom prst="flowChartManualOperati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81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Career  competence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Knowledge of and  communicate own competencies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</a:t>
          </a:r>
          <a:r>
            <a:rPr lang="en-US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transission</a:t>
          </a:r>
          <a:r>
            <a:rPr lang="en-US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from studies to work</a:t>
          </a:r>
        </a:p>
      </dsp:txBody>
      <dsp:txXfrm rot="5400000">
        <a:off x="3126922" y="517685"/>
        <a:ext cx="1452457" cy="1553059"/>
      </dsp:txXfrm>
    </dsp:sp>
    <dsp:sp modelId="{DCB5F94F-6881-4542-923B-B4181C174C77}">
      <dsp:nvSpPr>
        <dsp:cNvPr id="0" name=""/>
        <dsp:cNvSpPr/>
      </dsp:nvSpPr>
      <dsp:spPr>
        <a:xfrm rot="16200000">
          <a:off x="4120327" y="567986"/>
          <a:ext cx="2588431" cy="1452457"/>
        </a:xfrm>
        <a:prstGeom prst="flowChartManualOperation">
          <a:avLst/>
        </a:prstGeom>
        <a:solidFill>
          <a:srgbClr val="ED7D31">
            <a:hueOff val="-1091522"/>
            <a:satOff val="-62946"/>
            <a:lumOff val="6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81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Alumni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ambassadors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job profiles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sp:txBody>
      <dsp:txXfrm rot="5400000">
        <a:off x="4688314" y="517685"/>
        <a:ext cx="1452457" cy="1553059"/>
      </dsp:txXfrm>
    </dsp:sp>
    <dsp:sp modelId="{F861889E-1700-4143-930B-797B6C18756B}">
      <dsp:nvSpPr>
        <dsp:cNvPr id="0" name=""/>
        <dsp:cNvSpPr/>
      </dsp:nvSpPr>
      <dsp:spPr>
        <a:xfrm rot="16200000">
          <a:off x="5681719" y="567986"/>
          <a:ext cx="2588431" cy="1452457"/>
        </a:xfrm>
        <a:prstGeom prst="flowChartManualOperati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81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Society </a:t>
          </a:r>
          <a:b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1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working life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point of contact </a:t>
          </a:r>
          <a:b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frequency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6249706" y="517685"/>
        <a:ext cx="1452457" cy="1553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414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Public Commissions</a:t>
          </a:r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Changes in policy, regulations and systems</a:t>
          </a:r>
          <a:endParaRPr lang="en-US" sz="2400" kern="1200" dirty="0"/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SPARK Social innovation</a:t>
          </a:r>
          <a:endParaRPr lang="en-GB" sz="2500" kern="1200" dirty="0"/>
        </a:p>
      </dsp:txBody>
      <dsp:txXfrm>
        <a:off x="1120343" y="2425400"/>
        <a:ext cx="4368869" cy="969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Knowledge dissemination</a:t>
          </a:r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Participation in the Innovation Council</a:t>
          </a:r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rgbClr val="E6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ERC – Proof of concept</a:t>
          </a:r>
          <a:endParaRPr lang="en-GB" sz="2500" kern="1200"/>
        </a:p>
      </dsp:txBody>
      <dsp:txXfrm>
        <a:off x="1120343" y="2425400"/>
        <a:ext cx="4368869" cy="969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UiO er med i totalt 30 fremragende sentre: Sentre for fremragende forskning, sentre for fremragende utdanning, sentre for fremragende forskningsdrevet innovasjon, forskningssentre for miljøvennlig energi.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UiO er prosjekteier/vertsinstitusjon for 16 fremragende sentre.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50 aktive ERC-prosjekter per 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31.12.2022. Totalt har UiO fått tildelt 92 ERC-prosjekter.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Nobelprisvinnere: </a:t>
            </a:r>
            <a:r>
              <a:rPr lang="nb-NO"/>
              <a:t>https://www.uio.no/om/tall-og-fakta/nobelpriser/</a:t>
            </a:r>
            <a:endParaRPr lang="nb-NO" sz="1800">
              <a:effectLst/>
              <a:latin typeface="Calibri" panose="020F0502020204030204" pitchFamily="34" charset="0"/>
            </a:endParaRP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6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7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7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Bilder fra </a:t>
            </a:r>
            <a:r>
              <a:rPr lang="nb-NO" err="1"/>
              <a:t>unsplash</a:t>
            </a:r>
            <a:r>
              <a:rPr lang="nb-NO"/>
              <a:t> og </a:t>
            </a:r>
            <a:r>
              <a:rPr lang="nb-NO" err="1"/>
              <a:t>uio</a:t>
            </a:r>
            <a:r>
              <a:rPr lang="nb-NO"/>
              <a:t> bildearkiv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21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unsplash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34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Målet er å etablere et inkluderende, forskningsintensivt og tverrfaglig europeisk universitet.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Samarbeid på tvers av institusjoner, mellom ansatte, mellom studenter, og mellom studenter og ansatte.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Etablering av forskningsprosjekter og nye studietilbud.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Medlemmer: Universitetet i Oslo, Aarhus Universitet, </a:t>
            </a:r>
            <a:r>
              <a:rPr lang="de-DE" noProof="0"/>
              <a:t>Humboldt-Universität zu Berlin</a:t>
            </a:r>
            <a:r>
              <a:rPr lang="nb-NO"/>
              <a:t>, </a:t>
            </a:r>
            <a:r>
              <a:rPr lang="en-GB" noProof="0"/>
              <a:t>King’s College London</a:t>
            </a:r>
            <a:r>
              <a:rPr lang="nb-NO"/>
              <a:t>, </a:t>
            </a:r>
            <a:r>
              <a:rPr lang="sr-Cyrl-RS" noProof="0"/>
              <a:t>Univerzitet u Beogradu</a:t>
            </a:r>
            <a:r>
              <a:rPr lang="nb-NO"/>
              <a:t>, </a:t>
            </a:r>
            <a:r>
              <a:rPr lang="fr-FR" noProof="0"/>
              <a:t>Université catholique de Louvain, Université Paris Cité</a:t>
            </a:r>
            <a:r>
              <a:rPr lang="nb-NO"/>
              <a:t>, </a:t>
            </a:r>
            <a:r>
              <a:rPr lang="it-IT" noProof="0"/>
              <a:t>Università di Pisa</a:t>
            </a:r>
            <a:r>
              <a:rPr lang="nb-NO"/>
              <a:t>, </a:t>
            </a:r>
            <a:r>
              <a:rPr lang="de-AT" noProof="0"/>
              <a:t>Universität Wien</a:t>
            </a:r>
            <a:r>
              <a:rPr lang="nb-NO"/>
              <a:t>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21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59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5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38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7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483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UiOs historie: https://www.uio.no/om/tall-og-fakta/historie/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60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nb-NO"/>
              <a:t>Seks disiplinære og fire tverrfaglige programmer.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9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32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0.png"/><Relationship Id="rId7" Type="http://schemas.openxmlformats.org/officeDocument/2006/relationships/image" Target="../media/image2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30.png"/><Relationship Id="rId4" Type="http://schemas.openxmlformats.org/officeDocument/2006/relationships/image" Target="../media/image7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0.png"/><Relationship Id="rId7" Type="http://schemas.openxmlformats.org/officeDocument/2006/relationships/image" Target="../media/image2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30.png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0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0.png"/><Relationship Id="rId7" Type="http://schemas.openxmlformats.org/officeDocument/2006/relationships/image" Target="../media/image6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3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0.png"/><Relationship Id="rId5" Type="http://schemas.openxmlformats.org/officeDocument/2006/relationships/image" Target="../media/image7.svg"/><Relationship Id="rId4" Type="http://schemas.openxmlformats.org/officeDocument/2006/relationships/image" Target="../media/image610.png"/><Relationship Id="rId9" Type="http://schemas.openxmlformats.org/officeDocument/2006/relationships/image" Target="../media/image2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0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0.xml"/><Relationship Id="rId6" Type="http://schemas.openxmlformats.org/officeDocument/2006/relationships/image" Target="../media/image2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.xml"/><Relationship Id="rId6" Type="http://schemas.openxmlformats.org/officeDocument/2006/relationships/image" Target="../media/image25.svg"/><Relationship Id="rId5" Type="http://schemas.openxmlformats.org/officeDocument/2006/relationships/image" Target="../media/image240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0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0.png"/><Relationship Id="rId7" Type="http://schemas.openxmlformats.org/officeDocument/2006/relationships/image" Target="../media/image6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3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Layouts/_rels/slideLayout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0.png"/><Relationship Id="rId5" Type="http://schemas.openxmlformats.org/officeDocument/2006/relationships/image" Target="../media/image7.svg"/><Relationship Id="rId4" Type="http://schemas.openxmlformats.org/officeDocument/2006/relationships/image" Target="../media/image610.png"/><Relationship Id="rId9" Type="http://schemas.openxmlformats.org/officeDocument/2006/relationships/image" Target="../media/image23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Layouts/_rels/slideLayout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0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0.xml"/><Relationship Id="rId6" Type="http://schemas.openxmlformats.org/officeDocument/2006/relationships/image" Target="../media/image2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0.xml"/><Relationship Id="rId6" Type="http://schemas.openxmlformats.org/officeDocument/2006/relationships/image" Target="../media/image25.svg"/><Relationship Id="rId5" Type="http://schemas.openxmlformats.org/officeDocument/2006/relationships/image" Target="../media/image240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7" name="Text Placeholder 10" descr="Logo university of oslo">
            <a:extLst>
              <a:ext uri="{FF2B5EF4-FFF2-40B4-BE49-F238E27FC236}">
                <a16:creationId xmlns:a16="http://schemas.microsoft.com/office/drawing/2014/main" id="{D507B65A-1446-438E-8EA0-9FE60E124E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3621EE98-3D9F-48D9-A72D-25CA5E335EFE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88B6312-D749-4A49-87B5-7BB5E4DE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1A70A77-97DE-4AAA-9196-3611C85DFB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288C350-F124-4154-A973-DDEFBC6E46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49F7A2-35A5-48A0-ADD9-71827D046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7A7B3C-D68C-4449-B852-7B677FBDD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9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342FF409-8859-47BD-AEF8-65723D4F034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42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A71FA25B-B97C-4FCD-B086-2318080EAA0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department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72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A1E855-477D-41E9-B0F8-7881ED26F5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06400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Point A</a:t>
            </a:r>
          </a:p>
          <a:p>
            <a:pPr lvl="0"/>
            <a:r>
              <a:rPr lang="nb-NO" dirty="0"/>
              <a:t>Point B</a:t>
            </a:r>
          </a:p>
          <a:p>
            <a:pPr lvl="0"/>
            <a:r>
              <a:rPr lang="nb-NO" dirty="0"/>
              <a:t>Point C</a:t>
            </a:r>
          </a:p>
          <a:p>
            <a:pPr lvl="0"/>
            <a:r>
              <a:rPr lang="nb-NO" dirty="0"/>
              <a:t>Point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6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695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5" y="4173200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3" y="416805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7C183-1D0F-4BA0-AFD5-92D8F4D092D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AB937A8A-0440-4FE6-AE50-0E37CD6CCD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38D53-9E40-4496-B5C8-0E242B7FF2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EC9E07-E46C-4C5E-8165-4D6A786011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 Placeholder 2" descr="Logo university of oslo">
            <a:extLst>
              <a:ext uri="{FF2B5EF4-FFF2-40B4-BE49-F238E27FC236}">
                <a16:creationId xmlns:a16="http://schemas.microsoft.com/office/drawing/2014/main" id="{8BA44D8A-54F0-40B1-96F3-44DF956CC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 err="1"/>
              <a:t>Quote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box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832A-C200-4F7E-AF3E-D40604841F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8FA56-4D7C-4979-BB98-B74CBD5F52E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B7FE76BD-1D32-4FE8-AC91-B195070748A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577BCF49-E370-4191-A9D3-5E55520BEC0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64D7346C-42A8-4BF6-BD31-3EF03D696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1664CE25-C511-4C72-86B2-CD04C60CDC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3" name="addin_image" hidden="1">
            <a:extLst>
              <a:ext uri="{FF2B5EF4-FFF2-40B4-BE49-F238E27FC236}">
                <a16:creationId xmlns:a16="http://schemas.microsoft.com/office/drawing/2014/main" id="{1FDD2AD4-3CBB-4718-8708-A4ABD22FEE4F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4" name="addin_grouplist" hidden="1">
            <a:extLst>
              <a:ext uri="{FF2B5EF4-FFF2-40B4-BE49-F238E27FC236}">
                <a16:creationId xmlns:a16="http://schemas.microsoft.com/office/drawing/2014/main" id="{89CA383D-0F6C-4656-8C17-CCCA7960CDC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574B200B-554A-44F6-A5CF-7E5E17C8547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E9F05AAF-95F2-4DEB-9E39-9C52A1AA2ECD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A0564F8C-C50F-400D-BD2B-ED1C4763FC27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C6402-B72B-43A7-AB55-858B3D9C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D099F6-7C77-4DBE-8B36-12B42A9CBF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884A91-9223-4B5D-BCF2-07CADE2A90D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11471910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450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B79B2-2B36-4C4F-8B4A-5CE97327C93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1AEDF-947D-4C51-A230-4B0365289C6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C2CE6A29-6246-4580-A5FA-2D5885A1539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98F27F19-D47F-495E-828B-1AF61ADC44C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2FF72899-ED59-44CD-BF9F-5023DE954F8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E5BE92ED-31F4-4F13-B1C7-BF448E3ACBC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2113ADE0-F1CB-4DEC-B131-1685CCD7866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E4454965-3397-41CA-B1F5-35396BC493E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2CC695BA-6216-43EE-B964-1DB73F921FF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fillplaceholders" hidden="1">
            <a:extLst>
              <a:ext uri="{FF2B5EF4-FFF2-40B4-BE49-F238E27FC236}">
                <a16:creationId xmlns:a16="http://schemas.microsoft.com/office/drawing/2014/main" id="{AAA7F7F0-C755-4553-AE18-0D94AC09AC7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B1D62193-3764-4D2E-AFE6-E6BA9714CD8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403BB9-C6B8-4F3F-A5A4-C1B950E4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0C920D9-4935-4D73-B57C-ECC0E555683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2C0B99-C76A-4C57-8420-CE2C32240E2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60046" y="1757499"/>
            <a:ext cx="5489213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3C3D9C-6063-4223-8367-D7A6F0AE0E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82726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663A1-2629-4617-879F-3B81440FAA2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42742" y="1757499"/>
            <a:ext cx="5489213" cy="4301395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018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FC538-4B47-4FE9-9556-278912EBB00C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4E285-6038-4E35-AA24-93DE345763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D15DC-962D-4644-943D-84A382CEF8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0DE9C538-DDC1-48C5-8D5A-8807D5402793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3244FB41-C9AC-4D26-AFCB-CFC71E7BE0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E08E81ED-21CE-44CF-A8EF-06A08B47A5C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EE36E4C-1C72-4D3E-857D-C50FA456E8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879B8875-9C46-447E-AE47-D33CF53627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addin_grouplist" hidden="1">
            <a:extLst>
              <a:ext uri="{FF2B5EF4-FFF2-40B4-BE49-F238E27FC236}">
                <a16:creationId xmlns:a16="http://schemas.microsoft.com/office/drawing/2014/main" id="{DE421A5B-242F-4987-A4E4-97D981647AE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985F4FD-420C-4F49-AA8A-F408AEF26A1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fillplaceholders" hidden="1">
            <a:extLst>
              <a:ext uri="{FF2B5EF4-FFF2-40B4-BE49-F238E27FC236}">
                <a16:creationId xmlns:a16="http://schemas.microsoft.com/office/drawing/2014/main" id="{5F7C7520-95E1-4F4E-B418-2FE19FCD540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1" name="addin_background" hidden="1">
            <a:extLst>
              <a:ext uri="{FF2B5EF4-FFF2-40B4-BE49-F238E27FC236}">
                <a16:creationId xmlns:a16="http://schemas.microsoft.com/office/drawing/2014/main" id="{241653B0-2067-4F33-844C-6C207770FD39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FDF87C-567D-4D61-B80A-2B0FAB9C5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84C3231-33DF-4ABD-AA6A-B1871500D64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5A26B-A462-46A4-B17F-67CABD1A574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A7F80C-D0EF-4064-8ACA-92B713F9085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19.09.2023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5C8A5-7299-4154-B01A-CDF5B733275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439D-D17B-475A-8193-F8109FACE96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6D50BD7-4B2C-45A9-A4A8-CD09667C2241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ED7AC86C-E0C4-40C1-9970-E4FFA790590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D98AC88F-A26E-4CB1-B344-4D5083606F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B30E7760-9EB2-4824-8490-521CB6A5DC6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19778B3C-AE55-4C1F-96D4-89E77FFEFB4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7689DE6A-399F-4F9E-BE8F-AB75D8AE61D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D7A441A-9434-488E-8E7A-06B2DAD3BCB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fillplaceholders" hidden="1">
            <a:extLst>
              <a:ext uri="{FF2B5EF4-FFF2-40B4-BE49-F238E27FC236}">
                <a16:creationId xmlns:a16="http://schemas.microsoft.com/office/drawing/2014/main" id="{48FD3B42-1D9C-4FB6-9DC4-7E69FC9CF38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254A42F-FF0C-4C4B-97C3-6E091C71ACB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032E34-F0A1-4B98-A1D4-074D7E12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8D3CC65-E828-4E6B-8A5D-06923E4A058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Text Placeholder 10" descr="Logo university of oslo">
            <a:extLst>
              <a:ext uri="{FF2B5EF4-FFF2-40B4-BE49-F238E27FC236}">
                <a16:creationId xmlns:a16="http://schemas.microsoft.com/office/drawing/2014/main" id="{96999028-C41F-4383-938C-0AEE48CAEA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40" name="addin_colorlist" hidden="1">
            <a:extLst>
              <a:ext uri="{FF2B5EF4-FFF2-40B4-BE49-F238E27FC236}">
                <a16:creationId xmlns:a16="http://schemas.microsoft.com/office/drawing/2014/main" id="{0CB79622-130F-4A1A-8EC5-70CBAAC9E9D8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451D2CD-35CD-4A7B-BC9F-BFE7A1DB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D5E4F3D-E45B-4F29-8FB6-9397C493EE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05C047C-D021-4993-8BCA-6B52BE3A40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6D1AE6-D2B5-49B9-8C2A-EE3784123E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C45229-2034-4A47-89E1-3DAB700E96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6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boxes with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59CDE-097F-4AD1-8202-1C8557143B7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B0D35-1F56-48D2-95A5-1514CE438CB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5FD3C014-9E5F-4D52-AFEA-9C349607CFC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027F98E-B41D-4718-9D7F-C82CACC5578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AC47F86E-2E0D-4B6F-B94E-693E0865AE0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EBBD227F-7704-4B8B-992A-E396C5C9BEE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FD65ED66-9D76-463A-9247-452FDF8FE9B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EDA4071-7A3D-45EF-8A0E-0C8B7CBF10E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609DAA4A-7252-4239-8860-0B50473F962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59168833-2E68-428A-8A6E-DA49825F139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D43D6145-200D-4A10-8317-8D44D52A214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459DA60-25AC-4B9F-9907-8F39820B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3DD13DAB-6AD9-4B6F-A8DC-1ACB28B999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11BF262-7351-49AE-A83E-641151EDDA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09E50BAE-F00A-4BCB-85AA-3D786FF0CCC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5AEA75ED-F545-4088-BCA2-805D7040EE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58F7701-C11C-4D9A-9E67-24E9EED80D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BBE916C-1538-4BB4-BBB6-32721527176C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B4FECD9-5E4C-41DF-BF95-E9AEA8165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FC23A3F8-5F5B-4FEE-9D3E-DD23605A760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48DE5AEB-CFBE-4C32-B1AF-59BE54C49A22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3F8EC-435C-4B71-B75E-816E331B740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C78E7-5B5A-4EE3-B029-42635C54C9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3064328-310D-4B60-A376-3CC76BEA476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BE53A34-85F8-4E64-8AED-55FF99769A1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C39B4D58-EABC-4B56-92BC-EE42B94D2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DE6A2B87-5071-42B4-A792-74A28AE96A4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DAB1A706-6027-4218-BA99-DB2D6263AC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24B1BBC-09BF-4EDD-819E-BABBAEB46F4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ACA01BE-C7CC-48BF-ABB4-0C92C5144BC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0A92121-FB1E-456F-B9C5-BACA09F076F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18C4AD3C-8DAE-4C36-A451-B0DC0DDE638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E51AD55-8E29-4CA8-9662-66FF628F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F3BBBE9-00FB-4EB4-BA4B-4AEAFADE296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0147C48-CE7C-4ADC-B303-FF71AF51F4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CA119-676E-4CC0-B327-FD645BCE7FB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5" y="3466046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BF1C4B3-671D-4B0B-9DC8-D7DF19163D4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DC95209-B9BF-4995-AB5C-F9DD50E9C5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2CA4-30E1-4D48-8F75-1F661A37138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19319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85CD4D0C-600A-44FB-B5E2-D61C2E19C7F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F7AD52F7-DF98-4872-9B20-339BCFCA63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7475-031F-4C3C-8037-D9E91900C86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255660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2304F-BB43-4D12-B83D-02C5FD8197F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62047-812A-4356-A8E0-D0CA23D39A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E9A2930-F5F3-416C-9EC0-FD52769E1D1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1E8602A-8D5C-48AA-AA18-68AFE330C38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226E046-A302-48B4-B28C-9CD7E32BBC0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B54B55EC-2D73-44B1-A1DB-E2EBBC5BAF4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8" name="addin_image" hidden="1">
            <a:extLst>
              <a:ext uri="{FF2B5EF4-FFF2-40B4-BE49-F238E27FC236}">
                <a16:creationId xmlns:a16="http://schemas.microsoft.com/office/drawing/2014/main" id="{6A3A5B56-7A3C-4AFA-AAF9-E1AC8EF3092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9" name="addin_grouplist" hidden="1">
            <a:extLst>
              <a:ext uri="{FF2B5EF4-FFF2-40B4-BE49-F238E27FC236}">
                <a16:creationId xmlns:a16="http://schemas.microsoft.com/office/drawing/2014/main" id="{EE57E959-417E-44F7-AFC1-2F2F190A0E3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0" name="addin_logo" hidden="1">
            <a:extLst>
              <a:ext uri="{FF2B5EF4-FFF2-40B4-BE49-F238E27FC236}">
                <a16:creationId xmlns:a16="http://schemas.microsoft.com/office/drawing/2014/main" id="{C76EE1D2-EA46-47F9-B6F4-D148F8E8C5F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fillplaceholders" hidden="1">
            <a:extLst>
              <a:ext uri="{FF2B5EF4-FFF2-40B4-BE49-F238E27FC236}">
                <a16:creationId xmlns:a16="http://schemas.microsoft.com/office/drawing/2014/main" id="{806A214F-E939-4F0F-B574-1E61FA6B218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2" name="addin_background" hidden="1">
            <a:extLst>
              <a:ext uri="{FF2B5EF4-FFF2-40B4-BE49-F238E27FC236}">
                <a16:creationId xmlns:a16="http://schemas.microsoft.com/office/drawing/2014/main" id="{7732CAD8-F361-4B4D-8E20-B548127CBB2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CCF55CC-547D-4387-8DEA-0224CA95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80A3C0F-1FF6-4AA9-9D13-8BC50F7AEB0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0EA39FA-C4EF-4D9F-9F5D-6ED462DC6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7DD4DF5-C61D-4B1A-A800-6A909C0139E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F80DA054-9B3F-47C7-B4F8-B9556EED12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C22F697-45AB-4216-91D4-AA7398A489B6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E268EC8F-07B4-46BD-919B-7D31E2120C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5091368-E7A0-4333-8802-809A3D440785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0263E7-08FD-4560-BD3B-C5D1C739A9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2AB67B8-76C6-48BA-9D05-277FF29D0BE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80474-3338-40C3-87FC-F73889A04CD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11102-D50C-4D40-87C3-107C3022CF1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A4C5798D-61DD-49BE-B726-2DBA0927DC28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9E076A75-E078-4AEB-B115-BB2D26D7443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5AD33A6-E3EC-428F-959C-EF0BF557FC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A1A3D91E-F2F2-4F6A-A44B-01BBB12A5BB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8BCF0FF1-759F-4CAE-BF12-A505B67B4C3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045DAFFC-A617-42D3-803F-9873671E7FCB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4F1C7AB2-FEE3-4AF0-A47C-C7FCC3023B9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3DB4D7B-A021-45CF-8785-009D2691C359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EB8E98F1-16E5-40E7-86DF-2FC4C5A6770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D3436F9-D3EE-48BA-8DF3-69C2FF9C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FD8CF49-0AA3-4291-B6C2-1870C9FD9B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C02D407-5621-40EF-92C8-0B18E559BA3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C3E651D-DB87-4F87-BD30-F61551131089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69951CE8-6BE0-46B7-A197-CE746DC078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24DDBEE-7F9A-4AB6-B190-AE8C11BC57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D3071F5-7810-4E1A-8C97-32551E36FE1C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33332F7-AA1A-4861-973F-29492AA959A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850785E-9E17-43E3-BEAC-4E4A79F7DE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1B474A-19AA-4CC8-8BE0-C96DFB2CF19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A7C980ED-5FB3-4496-A760-8F04D14B7B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92485FC4-776F-4842-9B1B-54EF34BD59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BF9C007C-1EF8-4322-ACF8-6B3FFD3566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/>
              <a:t>Punkt A</a:t>
            </a:r>
          </a:p>
          <a:p>
            <a:pPr lvl="0"/>
            <a:r>
              <a:rPr lang="nb-NO"/>
              <a:t>Punkt B</a:t>
            </a:r>
          </a:p>
          <a:p>
            <a:pPr lvl="0"/>
            <a:r>
              <a:rPr lang="nb-NO"/>
              <a:t>Punkt C</a:t>
            </a:r>
          </a:p>
          <a:p>
            <a:pPr lvl="0"/>
            <a:r>
              <a:rPr lang="nb-NO"/>
              <a:t>Punkt D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2DED8-733B-4015-A7CA-A05638F7AA3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8E388-3742-4614-842F-C221FF66F72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DB0A71-ABBE-4212-8203-0B0EA603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4737768-15D0-4A86-BF76-1E9CC0CBDC3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E4A8320A-E0D5-4F63-AC6D-204A0CC807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D9C903-9404-41AF-92C3-86557E0BE9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2A4B3A1-7BE8-4922-989D-1E1D84453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54D52BE-21A6-4970-B805-9214FE8519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47E2F4C-17D1-4893-96FE-B54EA6D17734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7B8E7794-EE6A-4458-9940-E2D4F2803F41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A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B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C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D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E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F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19.09.2023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5FD81-8099-440B-91E9-2813AE81404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32972-1288-4890-888F-5A648DC46AB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44053FB2-BAC4-4472-A1A8-426A1DAADF3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C2A0472-EAC0-4C16-BD58-9BDF1BD9D27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A44EB5-FE74-45E2-ADDB-62AC6A39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9FF8439-61D0-476B-B464-B7C77500F3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611D51E-61D6-4739-81A1-ABD0609733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59A782C-C3AD-46DF-8016-2F6CABBEE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CEFF368-F3D3-4208-93C5-E76ED06BFE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5C0E5A-BD14-477B-BD8D-DC00216070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76D9D91-30ED-442E-AA61-3F5065C0A6B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Trykk - &gt; Sett inn -&gt; Bilde for å endre eller sette inn bilde</a:t>
            </a:r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4C54C5EF-FA46-4C08-B3D9-B43A5483B345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3E1D8884-C1B5-4005-BC18-B67DAD11909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1890ED-EDFF-4F97-A73E-852CAB10C6F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0F362B01-572E-40F1-A00C-F460165626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3CD586-6E66-4AC8-B5DE-964E9FAF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Trykk - &gt; Sett inn -&gt; Bilde for å endre eller sette inn bilde</a:t>
            </a:r>
            <a:endParaRPr lang="en-US"/>
          </a:p>
          <a:p>
            <a:endParaRPr lang="en-US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3EEEF-D5D4-41E6-81E7-1D9E527B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4316-7482-4098-A234-A83B220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76E5AEC-489F-4AAC-9D27-09C4600603C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7" name="addin_background" hidden="1">
            <a:extLst>
              <a:ext uri="{FF2B5EF4-FFF2-40B4-BE49-F238E27FC236}">
                <a16:creationId xmlns:a16="http://schemas.microsoft.com/office/drawing/2014/main" id="{52F5D15A-B48F-4597-B76A-3B8EB8C1A5A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511213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08.07.2024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90653484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19.09.2023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08.07.2024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408960868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19.09.2023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2CD0FF08-2E00-7EEE-60E0-42DE3FDF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3" name="Text Placeholder 10" descr="Logo university of oslo">
            <a:extLst>
              <a:ext uri="{FF2B5EF4-FFF2-40B4-BE49-F238E27FC236}">
                <a16:creationId xmlns:a16="http://schemas.microsoft.com/office/drawing/2014/main" id="{855DB83D-7815-446A-9472-E7D6F3376D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7" name="addin_colorlist" hidden="1">
            <a:extLst>
              <a:ext uri="{FF2B5EF4-FFF2-40B4-BE49-F238E27FC236}">
                <a16:creationId xmlns:a16="http://schemas.microsoft.com/office/drawing/2014/main" id="{1FCA16A7-EA16-45D3-8A2E-0D6324945E7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87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F14B380-76DE-4173-B7D3-31E7A36654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DB6EDC5-0DC0-49D7-8862-D897F60A38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E568436-D422-4A9F-A35E-6ECC932FC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079B71B-2B27-4E24-9281-48B2C896AC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0DED61E-0C4F-472B-A28B-E496A1EE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22053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08.07.2024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17200787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08.07.2024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77779368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19.09.2023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08.07.2024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4516511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19.09.2023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08.07.2024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965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19.09.2023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08.07.2024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30062616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19.09.2023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08.07.2024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86832769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19.09.2023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08.07.2024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1286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19.09.2023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08.07.2024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545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08.07.2024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08.07.2024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08.07.2024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Content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337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08.07.2024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08.07.2024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08.07.2024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08.07.2024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08.07.2024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748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2" name="Graphic 21" descr="UiO segl">
            <a:extLst>
              <a:ext uri="{FF2B5EF4-FFF2-40B4-BE49-F238E27FC236}">
                <a16:creationId xmlns:a16="http://schemas.microsoft.com/office/drawing/2014/main" id="{EC01DC75-D0B0-4B26-A9E0-4DA4332550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colorlist" hidden="1">
            <a:extLst>
              <a:ext uri="{FF2B5EF4-FFF2-40B4-BE49-F238E27FC236}">
                <a16:creationId xmlns:a16="http://schemas.microsoft.com/office/drawing/2014/main" id="{7F0B4600-01AF-4489-BB06-80DDCB1334FF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2797541-CC8A-4BF9-AD61-F95B5D424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F9F285-7481-495A-B1F0-6CB04E7E3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5D7F869-7DD8-42A9-BFA1-5DF06F572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95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003270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5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1118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006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9091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218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1641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4274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731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colorlist" hidden="1">
            <a:extLst>
              <a:ext uri="{FF2B5EF4-FFF2-40B4-BE49-F238E27FC236}">
                <a16:creationId xmlns:a16="http://schemas.microsoft.com/office/drawing/2014/main" id="{3B6997BB-B94A-40D6-A78C-AD58CB198E0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9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4854239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19.09.2023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3338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0869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82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7A13BE6F-3781-43DF-AA89-B8DEEDEF9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F16A078A-965E-4FF3-B0E0-E928670830B3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7D8FAB-5135-4ED0-ACB7-2739C6B82F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C5E1721-C410-49BE-9F3F-248051097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AF0B331-B584-46FA-B290-ADD1C599DD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579993-FE03-45A3-B1FB-C50D4B5D62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9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colorlist" hidden="1">
            <a:extLst>
              <a:ext uri="{FF2B5EF4-FFF2-40B4-BE49-F238E27FC236}">
                <a16:creationId xmlns:a16="http://schemas.microsoft.com/office/drawing/2014/main" id="{42E83DC4-A084-4DCE-BDE0-EDA5F5F7AB66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199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390.xml"/><Relationship Id="rId21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340.xml"/><Relationship Id="rId42" Type="http://schemas.openxmlformats.org/officeDocument/2006/relationships/oleObject" Target="../embeddings/oleObject10.bin"/><Relationship Id="rId7" Type="http://schemas.openxmlformats.org/officeDocument/2006/relationships/slideLayout" Target="../slideLayouts/slideLayout700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90.xml"/><Relationship Id="rId41" Type="http://schemas.openxmlformats.org/officeDocument/2006/relationships/tags" Target="../tags/tag2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370.xml"/><Relationship Id="rId40" Type="http://schemas.openxmlformats.org/officeDocument/2006/relationships/theme" Target="../theme/theme10.xml"/><Relationship Id="rId5" Type="http://schemas.openxmlformats.org/officeDocument/2006/relationships/slideLayout" Target="../slideLayouts/slideLayout50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310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50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330.xml"/><Relationship Id="rId38" Type="http://schemas.openxmlformats.org/officeDocument/2006/relationships/slideLayout" Target="../slideLayouts/slideLayout38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42" Type="http://schemas.openxmlformats.org/officeDocument/2006/relationships/oleObject" Target="../embeddings/oleObject1.bin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4" Type="http://schemas.openxmlformats.org/officeDocument/2006/relationships/image" Target="../media/image27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image" Target="../media/image26.emf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Graphic 4" descr="Logo university of oslo">
            <a:extLst>
              <a:ext uri="{FF2B5EF4-FFF2-40B4-BE49-F238E27FC236}">
                <a16:creationId xmlns:a16="http://schemas.microsoft.com/office/drawing/2014/main" id="{FC22999A-40AC-4186-8730-BF6B9FCCF0E0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81001" y="6280142"/>
            <a:ext cx="767518" cy="2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722" r:id="rId5"/>
    <p:sldLayoutId id="2147483699" r:id="rId6"/>
    <p:sldLayoutId id="2147483698" r:id="rId7"/>
    <p:sldLayoutId id="2147483700" r:id="rId8"/>
    <p:sldLayoutId id="2147483720" r:id="rId9"/>
    <p:sldLayoutId id="2147483719" r:id="rId10"/>
    <p:sldLayoutId id="2147483721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39" imgH="343" progId="TCLayout.ActiveDocument.1">
                  <p:embed/>
                </p:oleObj>
              </mc:Choice>
              <mc:Fallback>
                <p:oleObj name="think-cell Slide" r:id="rId4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19.09.2023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22" r:id="rId12"/>
    <p:sldLayoutId id="2147483723" r:id="rId13"/>
    <p:sldLayoutId id="2147483724" r:id="rId14"/>
    <p:sldLayoutId id="2147483725" r:id="rId15"/>
    <p:sldLayoutId id="2147483729" r:id="rId16"/>
    <p:sldLayoutId id="2147483726" r:id="rId17"/>
    <p:sldLayoutId id="2147483727" r:id="rId18"/>
    <p:sldLayoutId id="2147483728" r:id="rId19"/>
    <p:sldLayoutId id="2147483721" r:id="rId20"/>
    <p:sldLayoutId id="2147483720" r:id="rId21"/>
    <p:sldLayoutId id="2147483719" r:id="rId22"/>
    <p:sldLayoutId id="2147483701" r:id="rId23"/>
    <p:sldLayoutId id="2147483702" r:id="rId24"/>
    <p:sldLayoutId id="2147483704" r:id="rId25"/>
    <p:sldLayoutId id="2147483706" r:id="rId26"/>
    <p:sldLayoutId id="2147483716" r:id="rId27"/>
    <p:sldLayoutId id="2147483717" r:id="rId28"/>
    <p:sldLayoutId id="2147483713" r:id="rId29"/>
    <p:sldLayoutId id="2147483714" r:id="rId30"/>
    <p:sldLayoutId id="2147483709" r:id="rId31"/>
    <p:sldLayoutId id="2147483710" r:id="rId32"/>
    <p:sldLayoutId id="2147483711" r:id="rId33"/>
    <p:sldLayoutId id="2147483712" r:id="rId34"/>
    <p:sldLayoutId id="2147483707" r:id="rId35"/>
    <p:sldLayoutId id="2147483708" r:id="rId36"/>
    <p:sldLayoutId id="2147483772" r:id="rId37"/>
    <p:sldLayoutId id="2147483715" r:id="rId38"/>
    <p:sldLayoutId id="2147483718" r:id="rId3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39" imgH="343" progId="TCLayout.ActiveDocument.1">
                  <p:embed/>
                </p:oleObj>
              </mc:Choice>
              <mc:Fallback>
                <p:oleObj name="think-cell Slide" r:id="rId4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08.07.2024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743" r:id="rId37"/>
    <p:sldLayoutId id="2147483686" r:id="rId38"/>
    <p:sldLayoutId id="2147483687" r:id="rId3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9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280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0.png"/><Relationship Id="rId5" Type="http://schemas.openxmlformats.org/officeDocument/2006/relationships/slide" Target="slide2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B104CBC0-1FC4-7A3A-7C66-6E50ECD8A0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4641" y="0"/>
            <a:ext cx="597395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lassholder for bilde 13" descr="A person holding a bag with a drawing on it&#10;&#10;Description automatically generated">
            <a:extLst>
              <a:ext uri="{FF2B5EF4-FFF2-40B4-BE49-F238E27FC236}">
                <a16:creationId xmlns:a16="http://schemas.microsoft.com/office/drawing/2014/main" id="{3921555E-C0F3-125C-5252-0D2D27C25C2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r="29621" b="-1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F24390E-2CE9-0194-B431-D95870DE3E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0"/>
            <a:ext cx="4831492" cy="1742304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F06A95F-AC30-B3C3-D41E-F4B61A798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6751" y="5771189"/>
            <a:ext cx="1025436" cy="10254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C060A9-7E48-54FC-14DD-0D764374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 anchor="t">
            <a:normAutofit/>
          </a:bodyPr>
          <a:lstStyle/>
          <a:p>
            <a:r>
              <a:rPr lang="en-US" dirty="0"/>
              <a:t>Faculty of Social Sciences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F81C3383-EADB-8E1F-89A3-CB76AFC42B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9038" y="4237773"/>
            <a:ext cx="5716962" cy="7572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75F45B9B-9513-CBB1-03B5-3CC5F35EB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800" y="5199013"/>
            <a:ext cx="5716962" cy="258079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988A5A8-AC04-AC82-4029-E065C85A6E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800" y="5456305"/>
            <a:ext cx="5716962" cy="22628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7812BDC-9A88-2B59-AC48-A7E2A5A51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800" y="5723036"/>
            <a:ext cx="5716962" cy="22628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6B63A6-24C9-4E0F-976F-EF0A7C16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Interdisciplinarity and sustainability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9817F14-61F7-4F5A-AAA6-C7D5D156113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54682" y="1981756"/>
            <a:ext cx="2851924" cy="494749"/>
          </a:xfrm>
        </p:spPr>
        <p:txBody>
          <a:bodyPr/>
          <a:lstStyle/>
          <a:p>
            <a:r>
              <a:rPr lang="nb-NO" sz="2400" dirty="0">
                <a:cs typeface="Arial"/>
              </a:rPr>
              <a:t>Examples: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03A75C-F41E-4C00-A394-FA7FBA2C1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52" y="3787893"/>
            <a:ext cx="4695566" cy="22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055279-15EA-4E07-A245-1139D98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4"/>
          <a:stretch>
            <a:fillRect/>
          </a:stretch>
        </p:blipFill>
        <p:spPr>
          <a:xfrm>
            <a:off x="3406606" y="1094423"/>
            <a:ext cx="8230712" cy="2269417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0159D03-E5B2-D990-9AF7-559248CE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4" y="3787893"/>
            <a:ext cx="4515315" cy="22694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03906C-8FB9-A110-388A-BBF7C4B442FE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62D30E9-6F74-642D-A954-56499A2951AD}"/>
              </a:ext>
            </a:extLst>
          </p:cNvPr>
          <p:cNvSpPr/>
          <p:nvPr/>
        </p:nvSpPr>
        <p:spPr>
          <a:xfrm>
            <a:off x="3406606" y="3787893"/>
            <a:ext cx="3276600" cy="22694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400" dirty="0">
                <a:cs typeface="Arial"/>
              </a:rPr>
              <a:t>SAMKLIMA: Environment, </a:t>
            </a:r>
            <a:r>
              <a:rPr lang="nb-NO" sz="2400" dirty="0" err="1">
                <a:cs typeface="Arial"/>
              </a:rPr>
              <a:t>society</a:t>
            </a:r>
            <a:r>
              <a:rPr lang="nb-NO" sz="2400" dirty="0">
                <a:cs typeface="Arial"/>
              </a:rPr>
              <a:t> and </a:t>
            </a:r>
            <a:r>
              <a:rPr lang="nb-NO" sz="2400" dirty="0" err="1">
                <a:cs typeface="Arial"/>
              </a:rPr>
              <a:t>sustainability</a:t>
            </a:r>
            <a:r>
              <a:rPr lang="nb-NO" sz="2400" dirty="0">
                <a:cs typeface="Arial"/>
              </a:rPr>
              <a:t> (40 </a:t>
            </a:r>
            <a:r>
              <a:rPr lang="nb-NO" sz="2400" dirty="0" err="1">
                <a:cs typeface="Arial"/>
              </a:rPr>
              <a:t>group</a:t>
            </a:r>
            <a:r>
              <a:rPr lang="nb-NO" sz="2400" dirty="0">
                <a:cs typeface="Arial"/>
              </a:rPr>
              <a:t>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3694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408612"/>
            <a:ext cx="5326381" cy="406216"/>
          </a:xfrm>
        </p:spPr>
        <p:txBody>
          <a:bodyPr/>
          <a:lstStyle/>
          <a:p>
            <a:r>
              <a:rPr lang="nb-NO" dirty="0"/>
              <a:t>Center for Interdiciplinary </a:t>
            </a:r>
            <a:r>
              <a:rPr lang="nb-NO" dirty="0" err="1"/>
              <a:t>Education</a:t>
            </a:r>
            <a:r>
              <a:rPr lang="nb-NO" dirty="0"/>
              <a:t> - INTED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1940731"/>
            <a:ext cx="573595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Brings together students from: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Faculty of Humanities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 Faculty of Social Sciences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Faculty of Mathematics and Natural Sciences at UiO</a:t>
            </a:r>
            <a:br>
              <a:rPr lang="en-US" sz="2400" dirty="0"/>
            </a:br>
            <a:endParaRPr lang="en-US" sz="2400" dirty="0">
              <a:cs typeface="Arial"/>
            </a:endParaRPr>
          </a:p>
          <a:p>
            <a:endParaRPr lang="nb-NO" sz="2400" dirty="0"/>
          </a:p>
          <a:p>
            <a:r>
              <a:rPr lang="nb-NO" sz="2400" dirty="0"/>
              <a:t>Goal: </a:t>
            </a:r>
            <a:r>
              <a:rPr lang="nb-NO" sz="2400" dirty="0" err="1"/>
              <a:t>Develop</a:t>
            </a:r>
            <a:r>
              <a:rPr lang="nb-NO" sz="2400" dirty="0"/>
              <a:t> students’ interdiciplinary competence</a:t>
            </a:r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D7C05-417C-1F9D-7A48-E1A1350C4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9841" r="3882" b="5563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37BFD332-74E3-FEBB-7ACC-CC841B9314C8}"/>
              </a:ext>
            </a:extLst>
          </p:cNvPr>
          <p:cNvSpPr txBox="1"/>
          <p:nvPr/>
        </p:nvSpPr>
        <p:spPr>
          <a:xfrm>
            <a:off x="11126717" y="6608306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6C01DA1-4D3F-AA90-E059-F70F61E13087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Faculty</a:t>
            </a:r>
            <a:r>
              <a:rPr lang="nb-NO" dirty="0"/>
              <a:t> of </a:t>
            </a:r>
            <a:r>
              <a:rPr lang="nb-NO" dirty="0" err="1"/>
              <a:t>Social</a:t>
            </a:r>
            <a:r>
              <a:rPr lang="nb-NO" dirty="0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418391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CE3A35F9-C477-D93A-B6B5-AE07BEAE94C0}"/>
              </a:ext>
            </a:extLst>
          </p:cNvPr>
          <p:cNvSpPr txBox="1">
            <a:spLocks/>
          </p:cNvSpPr>
          <p:nvPr/>
        </p:nvSpPr>
        <p:spPr>
          <a:xfrm>
            <a:off x="360044" y="360045"/>
            <a:ext cx="11471910" cy="54265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500" dirty="0"/>
              <a:t>Exchange </a:t>
            </a:r>
            <a:r>
              <a:rPr lang="nb-NO" sz="3500" dirty="0" err="1"/>
              <a:t>programmes</a:t>
            </a:r>
            <a:endParaRPr lang="nb-NO" sz="35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66DCCFE-9904-C0B0-9DC8-B2C3F162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096000" y="0"/>
            <a:ext cx="6096000" cy="6865416"/>
          </a:xfrm>
          <a:prstGeom prst="rect">
            <a:avLst/>
          </a:prstGeom>
        </p:spPr>
      </p:pic>
      <p:sp>
        <p:nvSpPr>
          <p:cNvPr id="5" name="TekstSylinder 5">
            <a:extLst>
              <a:ext uri="{FF2B5EF4-FFF2-40B4-BE49-F238E27FC236}">
                <a16:creationId xmlns:a16="http://schemas.microsoft.com/office/drawing/2014/main" id="{487041FC-E9D4-3AF5-0509-E9D0FE59D2B3}"/>
              </a:ext>
            </a:extLst>
          </p:cNvPr>
          <p:cNvSpPr txBox="1"/>
          <p:nvPr/>
        </p:nvSpPr>
        <p:spPr>
          <a:xfrm>
            <a:off x="10801804" y="656486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2" name="TekstSylinder 10">
            <a:extLst>
              <a:ext uri="{FF2B5EF4-FFF2-40B4-BE49-F238E27FC236}">
                <a16:creationId xmlns:a16="http://schemas.microsoft.com/office/drawing/2014/main" id="{0DC524F9-813D-063F-10C3-349648FF273A}"/>
              </a:ext>
            </a:extLst>
          </p:cNvPr>
          <p:cNvSpPr txBox="1"/>
          <p:nvPr/>
        </p:nvSpPr>
        <p:spPr>
          <a:xfrm>
            <a:off x="608039" y="1584969"/>
            <a:ext cx="48227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116 student exchange agreements with higher education institutions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Faculty of Social Science offers 331 English-language courses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Arial" charset="0"/>
              <a:ea typeface="ヒラギノ角ゴ Pro W3" charset="-128"/>
              <a:cs typeface="MS PGothic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ヒラギノ角ゴ Pro W3" charset="-128"/>
                <a:cs typeface="MS PGothic" pitchFamily="34" charset="-128"/>
              </a:rPr>
              <a:t>Entries in 2023: 310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ヒラギノ角ゴ Pro W3" charset="-128"/>
                <a:cs typeface="MS PGothic" pitchFamily="34" charset="-128"/>
              </a:rPr>
              <a:t>Departures in 2023: 250</a:t>
            </a:r>
          </a:p>
        </p:txBody>
      </p:sp>
    </p:spTree>
    <p:extLst>
      <p:ext uri="{BB962C8B-B14F-4D97-AF65-F5344CB8AC3E}">
        <p14:creationId xmlns:p14="http://schemas.microsoft.com/office/powerpoint/2010/main" val="424776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461195" y="4123944"/>
            <a:ext cx="3524101" cy="2018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648" y="4123943"/>
            <a:ext cx="3503148" cy="2026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829148" y="4132465"/>
            <a:ext cx="3587693" cy="2018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WORKING LIFE RELEVANCE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15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672305" y="4528565"/>
            <a:ext cx="325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Ensure the relevance of students' competencies for the workforce after completing their education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 &amp; Jordan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7977838" y="4532898"/>
            <a:ext cx="3394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Ensure employers' understanding of and knowledge about students' competencies after completing their education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315996" y="4528565"/>
            <a:ext cx="334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students' own understanding and ability to articulate their competencies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590041" y="32178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0C813E6-1944-61DA-D706-3555F779333F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 samfunnsvitenskapelige fakultet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B121B-5FDF-BFEB-9B8C-F93E734E0312}"/>
              </a:ext>
            </a:extLst>
          </p:cNvPr>
          <p:cNvSpPr txBox="1"/>
          <p:nvPr/>
        </p:nvSpPr>
        <p:spPr>
          <a:xfrm>
            <a:off x="783258" y="1499420"/>
            <a:ext cx="2485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5 focus areas aimed at strengthening the content of education and the student's learning experience and perceived working life relevance</a:t>
            </a:r>
            <a:endParaRPr lang="nb-NO" sz="1800" dirty="0">
              <a:latin typeface="+mj-lt"/>
            </a:endParaRPr>
          </a:p>
        </p:txBody>
      </p:sp>
      <p:sp>
        <p:nvSpPr>
          <p:cNvPr id="20" name="Plassholder for lysbildenummer 2">
            <a:extLst>
              <a:ext uri="{FF2B5EF4-FFF2-40B4-BE49-F238E27FC236}">
                <a16:creationId xmlns:a16="http://schemas.microsoft.com/office/drawing/2014/main" id="{ECD2516C-F215-C6B2-D42A-9C7CF59A58BA}"/>
              </a:ext>
            </a:extLst>
          </p:cNvPr>
          <p:cNvSpPr txBox="1">
            <a:spLocks/>
          </p:cNvSpPr>
          <p:nvPr/>
        </p:nvSpPr>
        <p:spPr>
          <a:xfrm>
            <a:off x="7592030" y="6251172"/>
            <a:ext cx="36743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Arial"/>
              </a:rPr>
              <a:t>Referanse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Sluttrapport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Samfunns</a:t>
            </a:r>
            <a:r>
              <a:rPr lang="en-US" dirty="0">
                <a:solidFill>
                  <a:prstClr val="black"/>
                </a:solidFill>
                <a:latin typeface="Arial"/>
              </a:rPr>
              <a:t>- og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arbeidslivsrelevante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studier, 2021, SV, UIO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EEAD02A-9084-9E57-6596-5B12ED08270E}"/>
              </a:ext>
            </a:extLst>
          </p:cNvPr>
          <p:cNvGraphicFramePr/>
          <p:nvPr/>
        </p:nvGraphicFramePr>
        <p:xfrm>
          <a:off x="3560064" y="1241325"/>
          <a:ext cx="7706303" cy="2588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621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E6CE-0580-84CF-84A0-1C1AD3F3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735956" cy="542658"/>
          </a:xfrm>
        </p:spPr>
        <p:txBody>
          <a:bodyPr/>
          <a:lstStyle/>
          <a:p>
            <a:r>
              <a:rPr lang="en-US" dirty="0"/>
              <a:t>DISCOVER YOUR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EA51E-8479-11EE-B82B-9CEFC65BAC6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3314" y="1082726"/>
            <a:ext cx="5590096" cy="1443658"/>
          </a:xfrm>
        </p:spPr>
        <p:txBody>
          <a:bodyPr anchor="ctr"/>
          <a:lstStyle/>
          <a:p>
            <a:pPr marL="285750" indent="-285750">
              <a:buFontTx/>
              <a:buChar char="-"/>
            </a:pPr>
            <a:r>
              <a:rPr lang="en-US" dirty="0"/>
              <a:t>Integrated career support throughout the study period </a:t>
            </a:r>
          </a:p>
          <a:p>
            <a:pPr marL="285750" indent="-285750">
              <a:buFontTx/>
              <a:buChar char="-"/>
            </a:pPr>
            <a:r>
              <a:rPr lang="en-US" dirty="0"/>
              <a:t>First to offer this in Norway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course per semester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C878F-7C33-907B-26DE-A1A7A2CCE50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03314" y="2526384"/>
            <a:ext cx="5590096" cy="3498959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You will learn more about how you can plan and set goals for yourself, and what you may not be able to plan for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You will gain insight into what may be relevant experiences on the way forward and how you can use your time to explore your options for further education or work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</a:rPr>
              <a:t>You will also get concrete tools along the way that you can use to find your direction</a:t>
            </a:r>
            <a:endParaRPr lang="en-US" dirty="0">
              <a:latin typeface="+mj-lt"/>
            </a:endParaRPr>
          </a:p>
        </p:txBody>
      </p:sp>
      <p:pic>
        <p:nvPicPr>
          <p:cNvPr id="16" name="Picture Placeholder 15" descr="A group of people walking together&#10;&#10;Description automatically generated">
            <a:extLst>
              <a:ext uri="{FF2B5EF4-FFF2-40B4-BE49-F238E27FC236}">
                <a16:creationId xmlns:a16="http://schemas.microsoft.com/office/drawing/2014/main" id="{E7EA7160-6ACC-08C0-91F3-B2F514CAE3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3981"/>
          <a:stretch>
            <a:fillRect/>
          </a:stretch>
        </p:blipFill>
        <p:spPr>
          <a:xfrm>
            <a:off x="6806418" y="-49158"/>
            <a:ext cx="5385582" cy="6907158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69FDF3-674B-FAED-8BEB-0A54B8994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A90263D-D40E-D452-E3AA-48D86881BCFB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err="1">
                <a:solidFill>
                  <a:prstClr val="black"/>
                </a:solidFill>
                <a:latin typeface="Arial"/>
              </a:rPr>
              <a:t>Faculty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dirty="0" err="1">
                <a:solidFill>
                  <a:prstClr val="black"/>
                </a:solidFill>
                <a:latin typeface="Arial"/>
              </a:rPr>
              <a:t>Social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Sciences</a:t>
            </a:r>
            <a:endParaRPr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8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33770" y="3548367"/>
            <a:ext cx="3703955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00536" y="3548368"/>
            <a:ext cx="3725123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EILIN - Network for Learning and Teaching</a:t>
            </a:r>
            <a:endParaRPr lang="nb-NO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42235" y="3747953"/>
            <a:ext cx="3533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Digital Tools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Student active learning methods  </a:t>
            </a:r>
            <a:endParaRPr lang="en-GB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Varied assessment methods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017238" y="3747955"/>
            <a:ext cx="3660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Subject-specific services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Sharing of experiences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Competence development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Pedagogical development work</a:t>
            </a:r>
            <a:endParaRPr lang="nb-NO" sz="2000" dirty="0"/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314347" y="3747954"/>
            <a:ext cx="334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Teaching support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Development </a:t>
            </a:r>
            <a:r>
              <a:rPr lang="nb-NO" sz="2000" dirty="0" err="1"/>
              <a:t>projects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Support and </a:t>
            </a:r>
            <a:r>
              <a:rPr lang="nb-NO" sz="2000" dirty="0" err="1"/>
              <a:t>assistance</a:t>
            </a:r>
            <a:r>
              <a:rPr lang="nb-NO" sz="2000" dirty="0"/>
              <a:t> for IT in </a:t>
            </a:r>
            <a:r>
              <a:rPr lang="nb-NO" sz="2000" dirty="0" err="1"/>
              <a:t>education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First-line support</a:t>
            </a:r>
          </a:p>
        </p:txBody>
      </p:sp>
      <p:pic>
        <p:nvPicPr>
          <p:cNvPr id="32" name="Picture 31" descr="person peker på noe på en pc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44" y="1097328"/>
            <a:ext cx="3696706" cy="2309011"/>
          </a:xfrm>
          <a:prstGeom prst="rect">
            <a:avLst/>
          </a:prstGeom>
        </p:spPr>
      </p:pic>
      <p:pic>
        <p:nvPicPr>
          <p:cNvPr id="36" name="Picture 35" descr="pc skjerm som viser teams-møte med mange deltakere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9139"/>
          <a:stretch/>
        </p:blipFill>
        <p:spPr>
          <a:xfrm>
            <a:off x="4133770" y="1089698"/>
            <a:ext cx="3703955" cy="2316640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45" y="1089698"/>
            <a:ext cx="3710914" cy="2324270"/>
          </a:xfrm>
          <a:prstGeom prst="rect">
            <a:avLst/>
          </a:prstGeom>
        </p:spPr>
      </p:pic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387145" y="3116824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0E7EE382-6372-D07D-CD4A-776C46ACB8B8}"/>
              </a:ext>
            </a:extLst>
          </p:cNvPr>
          <p:cNvSpPr txBox="1"/>
          <p:nvPr/>
        </p:nvSpPr>
        <p:spPr>
          <a:xfrm>
            <a:off x="3079243" y="3139975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Pj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D3335ED7-99C5-597C-11E8-4D0ECD986916}"/>
              </a:ext>
            </a:extLst>
          </p:cNvPr>
          <p:cNvSpPr txBox="1"/>
          <p:nvPr/>
        </p:nvSpPr>
        <p:spPr>
          <a:xfrm>
            <a:off x="6861490" y="3139975"/>
            <a:ext cx="1004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B2C31FA-00B1-B3DF-AC76-A1DE75C40DF8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356061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F372D-D2E2-49FD-AA00-49E96CE2CA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BA5CA-D857-4261-A94C-C721768F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r>
              <a:rPr lang="en-US" dirty="0"/>
              <a:t>Focus on teaching quality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2A7BF-08CA-45C9-9037-B89A2AFAB398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2074586"/>
            <a:ext cx="5051711" cy="3414713"/>
          </a:xfrm>
        </p:spPr>
        <p:txBody>
          <a:bodyPr>
            <a:noAutofit/>
          </a:bodyPr>
          <a:lstStyle/>
          <a:p>
            <a:r>
              <a:rPr lang="en-US" dirty="0"/>
              <a:t>Positive trend</a:t>
            </a:r>
          </a:p>
          <a:p>
            <a:r>
              <a:rPr lang="en-US" dirty="0"/>
              <a:t>Good results – even with a large scope</a:t>
            </a:r>
          </a:p>
          <a:p>
            <a:r>
              <a:rPr lang="en-US" dirty="0"/>
              <a:t>600 high-quality courses</a:t>
            </a: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Preventive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measures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against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dropout</a:t>
            </a:r>
            <a:endParaRPr lang="nb-NO" b="0" i="0" dirty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High student-to-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teacher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ratio: </a:t>
            </a:r>
            <a:r>
              <a:rPr lang="en-US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8</a:t>
            </a:r>
            <a:r>
              <a:rPr lang="en-US" dirty="0"/>
              <a:t>,6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B74F8F-0233-610B-A03B-50A294C5DB4B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5" name="Picture 4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7BDE3B31-59CA-3BA7-1A54-68AC5A51A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1" b="1645"/>
          <a:stretch/>
        </p:blipFill>
        <p:spPr>
          <a:xfrm>
            <a:off x="5701455" y="2195805"/>
            <a:ext cx="6130499" cy="31722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11E9340-D937-3FD2-720E-EB933464A4EC}"/>
              </a:ext>
            </a:extLst>
          </p:cNvPr>
          <p:cNvSpPr txBox="1">
            <a:spLocks/>
          </p:cNvSpPr>
          <p:nvPr/>
        </p:nvSpPr>
        <p:spPr>
          <a:xfrm>
            <a:off x="6095999" y="1653147"/>
            <a:ext cx="5888354" cy="5426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Study credits per student (DBH)</a:t>
            </a:r>
            <a:endParaRPr lang="nb-NO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360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F7523C-0587-0F15-A108-B50E5D2B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A6950B-2828-75FB-90A8-41B7EB6D4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6280142"/>
            <a:ext cx="767518" cy="20298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E3BAA62-CB74-E18B-C958-B6FAA0474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638"/>
            <a:ext cx="9144000" cy="2733991"/>
          </a:xfrm>
        </p:spPr>
        <p:txBody>
          <a:bodyPr/>
          <a:lstStyle/>
          <a:p>
            <a:r>
              <a:rPr lang="en-US" dirty="0"/>
              <a:t>Research</a:t>
            </a:r>
            <a:br>
              <a:rPr lang="en-US" dirty="0"/>
            </a:br>
            <a:r>
              <a:rPr lang="en-US" dirty="0"/>
              <a:t>at the 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858177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93473"/>
            <a:ext cx="3710914" cy="2263709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 descr="bilde av hovedkontoret til banktilsynsmyndigheten EBA i London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 descr="Person med mange ledninger festet til hode og en forsker som fester dem">
            <a:extLst>
              <a:ext uri="{FF2B5EF4-FFF2-40B4-BE49-F238E27FC236}">
                <a16:creationId xmlns:a16="http://schemas.microsoft.com/office/drawing/2014/main" id="{2FEC3F5B-0C93-0750-CA0A-DCF6A18EDF2A}"/>
              </a:ext>
            </a:extLst>
          </p:cNvPr>
          <p:cNvSpPr/>
          <p:nvPr/>
        </p:nvSpPr>
        <p:spPr>
          <a:xfrm>
            <a:off x="4155431" y="1193474"/>
            <a:ext cx="3710914" cy="22637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0D2B9BC-79C9-C201-8ED8-D4FE8D8D4A41}"/>
              </a:ext>
            </a:extLst>
          </p:cNvPr>
          <p:cNvSpPr/>
          <p:nvPr/>
        </p:nvSpPr>
        <p:spPr>
          <a:xfrm>
            <a:off x="7950817" y="1193474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 descr="illustrasjonsfoto av bøker og lekeklosser i stabel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11984357" cy="542658"/>
          </a:xfrm>
        </p:spPr>
        <p:txBody>
          <a:bodyPr/>
          <a:lstStyle/>
          <a:p>
            <a:r>
              <a:rPr lang="en-US" sz="28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Funding allocations from the Research Council of Norway 2015 - 2023</a:t>
            </a:r>
            <a:endParaRPr lang="en-US" sz="2800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38FD66C-8F8F-B093-A527-683553BABC35}"/>
              </a:ext>
            </a:extLst>
          </p:cNvPr>
          <p:cNvSpPr txBox="1"/>
          <p:nvPr/>
        </p:nvSpPr>
        <p:spPr>
          <a:xfrm>
            <a:off x="360043" y="1523865"/>
            <a:ext cx="3123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19 FRIPRO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projects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18 FRIPRO </a:t>
            </a:r>
            <a:r>
              <a:rPr lang="nb-NO" sz="2000" dirty="0" err="1">
                <a:solidFill>
                  <a:schemeClr val="bg1"/>
                </a:solidFill>
              </a:rPr>
              <a:t>young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talents</a:t>
            </a:r>
          </a:p>
          <a:p>
            <a:r>
              <a:rPr lang="nb-NO" sz="20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48B5E79-AB1F-A7CB-64D4-37C3911F7C6A}"/>
              </a:ext>
            </a:extLst>
          </p:cNvPr>
          <p:cNvSpPr txBox="1"/>
          <p:nvPr/>
        </p:nvSpPr>
        <p:spPr>
          <a:xfrm>
            <a:off x="7950817" y="1525193"/>
            <a:ext cx="3710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2 </a:t>
            </a:r>
            <a:r>
              <a:rPr lang="nb-NO" sz="2000" dirty="0" err="1">
                <a:solidFill>
                  <a:schemeClr val="bg1"/>
                </a:solidFill>
              </a:rPr>
              <a:t>big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interdisciplinary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projects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26 </a:t>
            </a:r>
            <a:r>
              <a:rPr lang="nb-NO" sz="2000" dirty="0" err="1">
                <a:solidFill>
                  <a:srgbClr val="FFFFFF"/>
                </a:solidFill>
              </a:rPr>
              <a:t>researcher</a:t>
            </a:r>
            <a:r>
              <a:rPr lang="nb-NO" sz="2000" dirty="0">
                <a:solidFill>
                  <a:srgbClr val="FFFFFF"/>
                </a:solidFill>
              </a:rPr>
              <a:t>/</a:t>
            </a:r>
            <a:r>
              <a:rPr lang="nb-NO" sz="2000" dirty="0" err="1">
                <a:solidFill>
                  <a:srgbClr val="FFFFFF"/>
                </a:solidFill>
              </a:rPr>
              <a:t>collaborative</a:t>
            </a:r>
            <a:r>
              <a:rPr lang="nb-NO" sz="2000" dirty="0">
                <a:solidFill>
                  <a:srgbClr val="FFFFFF"/>
                </a:solidFill>
              </a:rPr>
              <a:t> </a:t>
            </a:r>
            <a:r>
              <a:rPr lang="nb-NO" sz="2000" dirty="0" err="1">
                <a:solidFill>
                  <a:srgbClr val="FFFFFF"/>
                </a:solidFill>
              </a:rPr>
              <a:t>projects</a:t>
            </a: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445046" y="4172391"/>
            <a:ext cx="3301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4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centres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Center of </a:t>
            </a:r>
            <a:r>
              <a:rPr lang="nb-NO" sz="2000" dirty="0" err="1">
                <a:solidFill>
                  <a:schemeClr val="bg1"/>
                </a:solidFill>
              </a:rPr>
              <a:t>Excellence</a:t>
            </a:r>
            <a:r>
              <a:rPr lang="nb-NO" sz="2000" dirty="0">
                <a:solidFill>
                  <a:schemeClr val="bg1"/>
                </a:solidFill>
              </a:rPr>
              <a:t> (SFF)</a:t>
            </a:r>
          </a:p>
        </p:txBody>
      </p:sp>
      <p:sp>
        <p:nvSpPr>
          <p:cNvPr id="3" name="TekstSylinder 8">
            <a:extLst>
              <a:ext uri="{FF2B5EF4-FFF2-40B4-BE49-F238E27FC236}">
                <a16:creationId xmlns:a16="http://schemas.microsoft.com/office/drawing/2014/main" id="{77229A5B-7D04-7165-AA4E-8DEF0CC1DD9C}"/>
              </a:ext>
            </a:extLst>
          </p:cNvPr>
          <p:cNvSpPr txBox="1"/>
          <p:nvPr/>
        </p:nvSpPr>
        <p:spPr>
          <a:xfrm>
            <a:off x="6787203" y="3217123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AB22C89B-D949-4133-F93C-E3F86F433139}"/>
              </a:ext>
            </a:extLst>
          </p:cNvPr>
          <p:cNvSpPr txBox="1"/>
          <p:nvPr/>
        </p:nvSpPr>
        <p:spPr>
          <a:xfrm>
            <a:off x="3022511" y="556339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78577DDE-7C98-7A45-2773-769CD8A10214}"/>
              </a:ext>
            </a:extLst>
          </p:cNvPr>
          <p:cNvSpPr txBox="1"/>
          <p:nvPr/>
        </p:nvSpPr>
        <p:spPr>
          <a:xfrm>
            <a:off x="10632424" y="556339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50A39B9-7C7D-F713-5432-0B9896738D02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077545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3" y="376878"/>
            <a:ext cx="5321518" cy="938715"/>
          </a:xfrm>
        </p:spPr>
        <p:txBody>
          <a:bodyPr anchor="t">
            <a:normAutofit fontScale="90000"/>
          </a:bodyPr>
          <a:lstStyle/>
          <a:p>
            <a:r>
              <a:rPr lang="en-US" sz="3500" dirty="0"/>
              <a:t>EUs Framework </a:t>
            </a:r>
            <a:r>
              <a:rPr lang="en-US" sz="3500" dirty="0" err="1"/>
              <a:t>Programme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166842"/>
            <a:ext cx="5716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ERC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8 Advanced Grants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Consolidator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dirty="0"/>
              <a:t> Starting Grants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(H2020 and HE)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18 partner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b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Marie </a:t>
            </a:r>
            <a:r>
              <a:rPr lang="en-US" sz="2400" dirty="0" err="1"/>
              <a:t>Skłodowska</a:t>
            </a:r>
            <a:r>
              <a:rPr lang="en-US" sz="2400" dirty="0"/>
              <a:t>-Curie Actions</a:t>
            </a:r>
            <a:endParaRPr lang="nb-NO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doctoral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postdoctoral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European Union flagg- Wikipedia">
            <a:extLst>
              <a:ext uri="{FF2B5EF4-FFF2-40B4-BE49-F238E27FC236}">
                <a16:creationId xmlns:a16="http://schemas.microsoft.com/office/drawing/2014/main" id="{4CCC8F83-A8D0-45AF-04EF-16870E67EA4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>
            <a:fillRect/>
          </a:stretch>
        </p:blipFill>
        <p:spPr bwMode="auto">
          <a:xfrm>
            <a:off x="6210300" y="0"/>
            <a:ext cx="5981700" cy="68580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8">
            <a:extLst>
              <a:ext uri="{FF2B5EF4-FFF2-40B4-BE49-F238E27FC236}">
                <a16:creationId xmlns:a16="http://schemas.microsoft.com/office/drawing/2014/main" id="{96860DF7-CEA0-DC74-C810-A30413F5BF7A}"/>
              </a:ext>
            </a:extLst>
          </p:cNvPr>
          <p:cNvSpPr txBox="1"/>
          <p:nvPr/>
        </p:nvSpPr>
        <p:spPr>
          <a:xfrm>
            <a:off x="11125972" y="6543132"/>
            <a:ext cx="958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Wikipedia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D94AB-9AA3-DF3A-464A-D1CF93428283}"/>
              </a:ext>
            </a:extLst>
          </p:cNvPr>
          <p:cNvSpPr txBox="1"/>
          <p:nvPr/>
        </p:nvSpPr>
        <p:spPr>
          <a:xfrm>
            <a:off x="110340" y="6081011"/>
            <a:ext cx="5819224" cy="40011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l"/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2014-2022: 43,9 millions euros</a:t>
            </a:r>
          </a:p>
        </p:txBody>
      </p:sp>
    </p:spTree>
    <p:extLst>
      <p:ext uri="{BB962C8B-B14F-4D97-AF65-F5344CB8AC3E}">
        <p14:creationId xmlns:p14="http://schemas.microsoft.com/office/powerpoint/2010/main" val="115689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Illustrasjon fra det nye Vikingtidsmuseet med et belyst vikingskip i midten">
            <a:extLst>
              <a:ext uri="{FF2B5EF4-FFF2-40B4-BE49-F238E27FC236}">
                <a16:creationId xmlns:a16="http://schemas.microsoft.com/office/drawing/2014/main" id="{E7929762-6715-9807-DCC6-DF94D02D9B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10" y="1180946"/>
            <a:ext cx="2862000" cy="2378808"/>
          </a:xfrm>
          <a:prstGeom prst="rect">
            <a:avLst/>
          </a:prstGeom>
          <a:ln>
            <a:noFill/>
          </a:ln>
        </p:spPr>
      </p:pic>
      <p:pic>
        <p:nvPicPr>
          <p:cNvPr id="3082" name="Picture 10" descr="Interør fra Fysikkbygningen på Blindern med Focaults pendel fra taket og fargerik freske på veggen.">
            <a:extLst>
              <a:ext uri="{FF2B5EF4-FFF2-40B4-BE49-F238E27FC236}">
                <a16:creationId xmlns:a16="http://schemas.microsoft.com/office/drawing/2014/main" id="{5BD73227-87A6-38B7-B7B0-C2F75CC481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850" y="1180946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e forskere studerer gamelt manuskript i glassmonter.">
            <a:extLst>
              <a:ext uri="{FF2B5EF4-FFF2-40B4-BE49-F238E27FC236}">
                <a16:creationId xmlns:a16="http://schemas.microsoft.com/office/drawing/2014/main" id="{A969712B-967F-42CC-4494-F2D39FE8BE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457" y="354384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2F60CFF-7FC9-EB23-91F3-72164E3D0626}"/>
              </a:ext>
            </a:extLst>
          </p:cNvPr>
          <p:cNvSpPr/>
          <p:nvPr/>
        </p:nvSpPr>
        <p:spPr>
          <a:xfrm>
            <a:off x="608985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8362F-98CA-532B-7A23-8FEEB22E193C}"/>
              </a:ext>
            </a:extLst>
          </p:cNvPr>
          <p:cNvSpPr/>
          <p:nvPr/>
        </p:nvSpPr>
        <p:spPr>
          <a:xfrm>
            <a:off x="37411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University</a:t>
            </a:r>
            <a:r>
              <a:rPr lang="nb-NO" dirty="0"/>
              <a:t> of Oslo </a:t>
            </a:r>
            <a:r>
              <a:rPr lang="nb-NO" dirty="0" err="1"/>
              <a:t>today</a:t>
            </a:r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4E104F-A083-F6D9-468E-DB1459E1F578}"/>
              </a:ext>
            </a:extLst>
          </p:cNvPr>
          <p:cNvSpPr/>
          <p:nvPr/>
        </p:nvSpPr>
        <p:spPr>
          <a:xfrm>
            <a:off x="3229774" y="1181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A628F62-DA64-9532-C44D-EC0EE9D591F2}"/>
              </a:ext>
            </a:extLst>
          </p:cNvPr>
          <p:cNvSpPr/>
          <p:nvPr/>
        </p:nvSpPr>
        <p:spPr>
          <a:xfrm>
            <a:off x="8947457" y="1180946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6A22CA1-19ED-08F1-2EBE-429D2EC8966A}"/>
              </a:ext>
            </a:extLst>
          </p:cNvPr>
          <p:cNvSpPr txBox="1"/>
          <p:nvPr/>
        </p:nvSpPr>
        <p:spPr>
          <a:xfrm>
            <a:off x="3517231" y="1834208"/>
            <a:ext cx="242263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faculties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museums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593795" y="4165723"/>
            <a:ext cx="242263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7 000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26 070 students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239322" y="1586063"/>
            <a:ext cx="2765563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World’s 73rd best research university (Shanghai Ranking)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b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Nobel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Prize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winners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236755" y="3855086"/>
            <a:ext cx="2733926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Centres of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xcellence</a:t>
            </a: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 ERC-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funded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</a:t>
            </a:r>
            <a:endParaRPr lang="nb-NO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e 16" descr="Studenter sitter i rød sofa i fellesområdet på biblioteket i Georg Sverdups hus.">
            <a:extLst>
              <a:ext uri="{FF2B5EF4-FFF2-40B4-BE49-F238E27FC236}">
                <a16:creationId xmlns:a16="http://schemas.microsoft.com/office/drawing/2014/main" id="{BE400B73-5252-3426-3F23-A659ACD2CB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792"/>
          <a:stretch/>
        </p:blipFill>
        <p:spPr>
          <a:xfrm>
            <a:off x="3230263" y="3543848"/>
            <a:ext cx="2862000" cy="23796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10A0C82-7DEE-2975-0598-166B5C2BF621}"/>
              </a:ext>
            </a:extLst>
          </p:cNvPr>
          <p:cNvSpPr txBox="1"/>
          <p:nvPr/>
        </p:nvSpPr>
        <p:spPr>
          <a:xfrm>
            <a:off x="5014328" y="5702295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Jarli</a:t>
            </a:r>
            <a:r>
              <a:rPr lang="nb-NO" sz="800" dirty="0">
                <a:solidFill>
                  <a:schemeClr val="bg1"/>
                </a:solidFill>
              </a:rPr>
              <a:t>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D3B700A-AFA6-58B8-D20C-A4F2465A500C}"/>
              </a:ext>
            </a:extLst>
          </p:cNvPr>
          <p:cNvSpPr txBox="1"/>
          <p:nvPr/>
        </p:nvSpPr>
        <p:spPr>
          <a:xfrm>
            <a:off x="10622104" y="5702400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48B57ED-CD48-5661-DB5F-35AD93AA4BFE}"/>
              </a:ext>
            </a:extLst>
          </p:cNvPr>
          <p:cNvSpPr txBox="1"/>
          <p:nvPr/>
        </p:nvSpPr>
        <p:spPr>
          <a:xfrm>
            <a:off x="7875098" y="3336484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734659E-FBEE-81A3-94E6-786FB38983CC}"/>
              </a:ext>
            </a:extLst>
          </p:cNvPr>
          <p:cNvSpPr txBox="1"/>
          <p:nvPr/>
        </p:nvSpPr>
        <p:spPr>
          <a:xfrm>
            <a:off x="2026087" y="3325422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AART Architects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6DBA060-DEC6-3DBB-4F88-E2C127EAB14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759644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4" y="625641"/>
            <a:ext cx="5602705" cy="1010653"/>
          </a:xfrm>
        </p:spPr>
        <p:txBody>
          <a:bodyPr anchor="t">
            <a:normAutofit/>
          </a:bodyPr>
          <a:lstStyle/>
          <a:p>
            <a:r>
              <a:rPr lang="en-US" sz="3500" dirty="0"/>
              <a:t>Targeted initiative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415566"/>
            <a:ext cx="571658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ERC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first two in 2012, a total of 30 approved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400" b="0" i="0" dirty="0">
                <a:solidFill>
                  <a:srgbClr val="222222"/>
                </a:solidFill>
                <a:effectLst/>
              </a:rPr>
              <a:t>One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researcher</a:t>
            </a:r>
            <a:r>
              <a:rPr lang="nb-NO" sz="2400" b="0" i="0" dirty="0">
                <a:solidFill>
                  <a:srgbClr val="222222"/>
                </a:solidFill>
                <a:effectLst/>
              </a:rPr>
              <a:t> -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three</a:t>
            </a:r>
            <a:r>
              <a:rPr lang="nb-NO" sz="2400" b="0" i="0" dirty="0">
                <a:solidFill>
                  <a:srgbClr val="222222"/>
                </a:solidFill>
                <a:effectLst/>
              </a:rPr>
              <a:t>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projects</a:t>
            </a:r>
            <a:endParaRPr lang="nb-NO" sz="2400" b="0" i="0" dirty="0">
              <a:solidFill>
                <a:srgbClr val="222222"/>
              </a:solidFill>
              <a:effectLst/>
            </a:endParaRPr>
          </a:p>
          <a:p>
            <a:pPr lvl="1"/>
            <a:endParaRPr lang="en-US" sz="2400" dirty="0"/>
          </a:p>
          <a:p>
            <a:r>
              <a:rPr lang="en-US" sz="2400" dirty="0"/>
              <a:t>Marie </a:t>
            </a:r>
            <a:r>
              <a:rPr lang="en-US" sz="2400" dirty="0" err="1"/>
              <a:t>Skłodowska</a:t>
            </a:r>
            <a:r>
              <a:rPr lang="en-US" sz="2400" dirty="0"/>
              <a:t>-Curie Actions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Recruit young, excellent researchers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7 awards since 2018</a:t>
            </a:r>
          </a:p>
          <a:p>
            <a:endParaRPr lang="en-US" sz="2400" dirty="0"/>
          </a:p>
          <a:p>
            <a:r>
              <a:rPr lang="en-US" sz="2400" dirty="0"/>
              <a:t>Thematic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Great potential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Aiming at Horizon Europa</a:t>
            </a:r>
          </a:p>
          <a:p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/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algn="l"/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Placeholder 9" descr="A white arrow on a blue surface">
            <a:extLst>
              <a:ext uri="{FF2B5EF4-FFF2-40B4-BE49-F238E27FC236}">
                <a16:creationId xmlns:a16="http://schemas.microsoft.com/office/drawing/2014/main" id="{2B96BC23-862B-E109-6295-8D50A7FBF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11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5036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26C301-C617-EB71-5B30-8F08F96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207691"/>
            <a:ext cx="2532446" cy="542658"/>
          </a:xfrm>
        </p:spPr>
        <p:txBody>
          <a:bodyPr anchor="b">
            <a:normAutofit/>
          </a:bodyPr>
          <a:lstStyle/>
          <a:p>
            <a:r>
              <a:rPr lang="nb-NO"/>
              <a:t>Circle U.</a:t>
            </a:r>
          </a:p>
        </p:txBody>
      </p:sp>
      <p:sp>
        <p:nvSpPr>
          <p:cNvPr id="4102" name="Subtitle 2">
            <a:extLst>
              <a:ext uri="{FF2B5EF4-FFF2-40B4-BE49-F238E27FC236}">
                <a16:creationId xmlns:a16="http://schemas.microsoft.com/office/drawing/2014/main" id="{1D339A47-E39C-BCFE-03A3-CE2D39D9825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871021"/>
            <a:ext cx="11471910" cy="49474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European university alliance consisting of 9 universities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Will facilitate students and staff to study and collaborate across borders</a:t>
            </a:r>
            <a:endParaRPr lang="nb-NO" sz="2000" dirty="0"/>
          </a:p>
        </p:txBody>
      </p:sp>
      <p:pic>
        <p:nvPicPr>
          <p:cNvPr id="4098" name="Picture 2" descr="Nærbilde av to studenter som er på café utendørs i Paris.">
            <a:extLst>
              <a:ext uri="{FF2B5EF4-FFF2-40B4-BE49-F238E27FC236}">
                <a16:creationId xmlns:a16="http://schemas.microsoft.com/office/drawing/2014/main" id="{96B67745-DAD7-9C35-8870-1ACB6E703C5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 bwMode="auto">
          <a:xfrm>
            <a:off x="360044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Student med kaffekopp i hånda fotografert foran det skjeve tårnet i Pisa. ">
            <a:extLst>
              <a:ext uri="{FF2B5EF4-FFF2-40B4-BE49-F238E27FC236}">
                <a16:creationId xmlns:a16="http://schemas.microsoft.com/office/drawing/2014/main" id="{8C3B39DB-42AC-71A6-0DD4-328FE9F53EB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220199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C9E16DF-8BC2-A7DA-F701-8878CD57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58B1844-A910-8E06-CAB8-00824E9F11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2" y="5798228"/>
          <a:ext cx="81280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8990240" imgH="2044440" progId="">
                  <p:embed/>
                </p:oleObj>
              </mc:Choice>
              <mc:Fallback>
                <p:oleObj r:id="rId5" imgW="48990240" imgH="204444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58B1844-A910-8E06-CAB8-00824E9F1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2" y="5798228"/>
                        <a:ext cx="812800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2C1E58C-92EE-E554-29F0-81350E2EA66C}"/>
              </a:ext>
            </a:extLst>
          </p:cNvPr>
          <p:cNvSpPr txBox="1"/>
          <p:nvPr/>
        </p:nvSpPr>
        <p:spPr>
          <a:xfrm>
            <a:off x="5129908" y="546068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Circle</a:t>
            </a:r>
            <a:r>
              <a:rPr lang="nb-NO" sz="800" dirty="0">
                <a:solidFill>
                  <a:schemeClr val="bg1"/>
                </a:solidFill>
              </a:rPr>
              <a:t> U.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175A92-6839-E74F-2B0D-DABE57CC0CD8}"/>
              </a:ext>
            </a:extLst>
          </p:cNvPr>
          <p:cNvSpPr txBox="1"/>
          <p:nvPr/>
        </p:nvSpPr>
        <p:spPr>
          <a:xfrm>
            <a:off x="10990057" y="546068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Photo: </a:t>
            </a:r>
            <a:r>
              <a:rPr lang="nb-NO" sz="800" dirty="0" err="1"/>
              <a:t>Circle</a:t>
            </a:r>
            <a:r>
              <a:rPr lang="nb-NO" sz="800" dirty="0"/>
              <a:t> U.</a:t>
            </a:r>
            <a:endParaRPr lang="en-GB" sz="800" dirty="0"/>
          </a:p>
        </p:txBody>
      </p:sp>
      <p:pic>
        <p:nvPicPr>
          <p:cNvPr id="8" name="Picture 2" descr="Circle U. logo ">
            <a:extLst>
              <a:ext uri="{FF2B5EF4-FFF2-40B4-BE49-F238E27FC236}">
                <a16:creationId xmlns:a16="http://schemas.microsoft.com/office/drawing/2014/main" id="{FBBFCD7E-D885-3366-67CD-00E64545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818" y="204232"/>
            <a:ext cx="1060374" cy="10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B5B7FD8-3178-7AE3-FFEB-45CBB6E5118A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280936422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6552" y="42454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4190075"/>
            <a:ext cx="3689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Utdanning, forskning, </a:t>
            </a:r>
            <a:br>
              <a:rPr lang="nb-NO" sz="2400" dirty="0"/>
            </a:br>
            <a:r>
              <a:rPr lang="nb-NO" sz="2400" dirty="0"/>
              <a:t>formidling og innovasjon</a:t>
            </a:r>
          </a:p>
          <a:p>
            <a:r>
              <a:rPr lang="nb-NO" sz="2400" dirty="0"/>
              <a:t>siden 1811</a:t>
            </a:r>
          </a:p>
          <a:p>
            <a:endParaRPr lang="nb-NO" sz="2400" dirty="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UiO - Norges eldste institusjon for forskning og høyere utdanning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pic>
        <p:nvPicPr>
          <p:cNvPr id="1026" name="Picture 2" descr="Inngangspartiet på Universitetets aula med blomster i forgrunnen.">
            <a:extLst>
              <a:ext uri="{FF2B5EF4-FFF2-40B4-BE49-F238E27FC236}">
                <a16:creationId xmlns:a16="http://schemas.microsoft.com/office/drawing/2014/main" id="{F26450BA-FF08-E4FB-9189-33FCBC95DF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211493" y="0"/>
            <a:ext cx="5973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</a:t>
            </a:r>
            <a:r>
              <a:rPr lang="en-GB" b="0" i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>
                <a:solidFill>
                  <a:schemeClr val="bg1"/>
                </a:solidFill>
                <a:effectLst/>
              </a:rPr>
              <a:t> Byrknes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AA916BC-2AEE-D812-6CA8-558BCA370472}"/>
              </a:ext>
            </a:extLst>
          </p:cNvPr>
          <p:cNvSpPr txBox="1">
            <a:spLocks/>
          </p:cNvSpPr>
          <p:nvPr/>
        </p:nvSpPr>
        <p:spPr>
          <a:xfrm>
            <a:off x="1971037" y="6267200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1554550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0011" cy="1550358"/>
          </a:xfrm>
        </p:spPr>
        <p:txBody>
          <a:bodyPr/>
          <a:lstStyle/>
          <a:p>
            <a:r>
              <a:rPr lang="en-GB"/>
              <a:t>The Guild of European Research-Intensive Universities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4265" y="2055600"/>
            <a:ext cx="495552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21 research-intensive universities from 16 European countries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Working on research and education policies, as well as contributions to EU </a:t>
            </a:r>
            <a:r>
              <a:rPr lang="en-US" sz="2400" dirty="0" err="1"/>
              <a:t>programmes</a:t>
            </a:r>
            <a:endParaRPr lang="en-GB" sz="1800" dirty="0"/>
          </a:p>
        </p:txBody>
      </p:sp>
      <p:pic>
        <p:nvPicPr>
          <p:cNvPr id="5" name="Bilde 4" descr="EU-flagg foran Berlaymont-bygningen, hovedkvarteret til Europakommisjonen.">
            <a:extLst>
              <a:ext uri="{FF2B5EF4-FFF2-40B4-BE49-F238E27FC236}">
                <a16:creationId xmlns:a16="http://schemas.microsoft.com/office/drawing/2014/main" id="{8A94FA72-90E8-7F7F-7424-C2EB7F568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6" y="0"/>
            <a:ext cx="5890054" cy="68737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662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imageBROKER</a:t>
            </a:r>
            <a:r>
              <a:rPr lang="nb-NO" sz="800" dirty="0">
                <a:solidFill>
                  <a:schemeClr val="bg1"/>
                </a:solidFill>
              </a:rPr>
              <a:t>/</a:t>
            </a:r>
            <a:r>
              <a:rPr lang="nb-NO" sz="800" dirty="0" err="1">
                <a:solidFill>
                  <a:schemeClr val="bg1"/>
                </a:solidFill>
              </a:rPr>
              <a:t>Wilfried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  <a:r>
              <a:rPr lang="nb-NO" sz="800" dirty="0" err="1">
                <a:solidFill>
                  <a:schemeClr val="bg1"/>
                </a:solidFill>
              </a:rPr>
              <a:t>Wirth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50934F-6A4A-7F76-C48A-F8D9FF09262B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4064300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8EE22EF-3E3E-EB12-DEC0-A087527B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249694"/>
            <a:ext cx="11471910" cy="542658"/>
          </a:xfrm>
        </p:spPr>
        <p:txBody>
          <a:bodyPr/>
          <a:lstStyle/>
          <a:p>
            <a:r>
              <a:rPr lang="en-US" dirty="0"/>
              <a:t>Social Science at </a:t>
            </a:r>
            <a:r>
              <a:rPr lang="en-US" dirty="0" err="1"/>
              <a:t>UiO</a:t>
            </a:r>
            <a:r>
              <a:rPr lang="en-US" dirty="0"/>
              <a:t>: Ranking</a:t>
            </a:r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6FF6882-7BAA-4C9F-D084-E42FCB3DA7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58881" y="3017494"/>
            <a:ext cx="2736980" cy="318644"/>
          </a:xfrm>
          <a:noFill/>
        </p:spPr>
        <p:txBody>
          <a:bodyPr/>
          <a:lstStyle/>
          <a:p>
            <a:pPr algn="ctr"/>
            <a:r>
              <a:rPr lang="en-US" sz="2400" dirty="0"/>
              <a:t>Shanghai ranking</a:t>
            </a:r>
            <a:endParaRPr lang="en-GB" sz="2400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CD71694-D420-05B4-29E3-74D1A7836B3D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748546"/>
            <a:ext cx="2736980" cy="2243177"/>
          </a:xfrm>
          <a:solidFill>
            <a:srgbClr val="E6ECFF"/>
          </a:solidFill>
        </p:spPr>
        <p:txBody>
          <a:bodyPr/>
          <a:lstStyle/>
          <a:p>
            <a:pPr marL="0" indent="0" algn="ctr">
              <a:buNone/>
            </a:pPr>
            <a:endParaRPr lang="nb-NO" sz="2000" dirty="0"/>
          </a:p>
          <a:p>
            <a:pPr marL="0" indent="0" algn="ctr">
              <a:buNone/>
            </a:pPr>
            <a:r>
              <a:rPr lang="nb-NO" sz="2000" dirty="0" err="1"/>
              <a:t>Political</a:t>
            </a:r>
            <a:r>
              <a:rPr lang="nb-NO" sz="2000" dirty="0"/>
              <a:t> </a:t>
            </a:r>
            <a:r>
              <a:rPr lang="nb-NO" sz="2000" dirty="0" err="1"/>
              <a:t>sciences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29</a:t>
            </a:r>
            <a:r>
              <a:rPr lang="en-US" sz="2000" baseline="30000" dirty="0" err="1"/>
              <a:t>th</a:t>
            </a:r>
            <a:r>
              <a:rPr lang="nb-NO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 err="1"/>
              <a:t>Sociology</a:t>
            </a:r>
            <a:r>
              <a:rPr lang="nb-NO" sz="2000" dirty="0"/>
              <a:t> 29</a:t>
            </a:r>
            <a:r>
              <a:rPr lang="en-US" sz="2000" baseline="30000" dirty="0" err="1"/>
              <a:t>th</a:t>
            </a:r>
            <a:r>
              <a:rPr lang="en-US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58CEDA-6879-D3C5-6A90-A557E832D4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5995" y="3017494"/>
            <a:ext cx="2736980" cy="318644"/>
          </a:xfrm>
        </p:spPr>
        <p:txBody>
          <a:bodyPr/>
          <a:lstStyle/>
          <a:p>
            <a:pPr algn="ctr"/>
            <a:r>
              <a:rPr lang="en-US" sz="2000" dirty="0"/>
              <a:t>	</a:t>
            </a:r>
            <a:r>
              <a:rPr lang="en-US" sz="2400" dirty="0"/>
              <a:t>Leiden 2023</a:t>
            </a:r>
            <a:endParaRPr lang="en-GB" sz="24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F2B02DA-D6B1-518A-C05A-BC2780FB80A5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748545"/>
            <a:ext cx="2736980" cy="2243179"/>
          </a:xfrm>
          <a:solidFill>
            <a:srgbClr val="E6ECFF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000" dirty="0"/>
              <a:t>42</a:t>
            </a:r>
            <a:r>
              <a:rPr lang="en-US" sz="2000" baseline="30000" dirty="0"/>
              <a:t>nd</a:t>
            </a:r>
            <a:r>
              <a:rPr lang="en-US" sz="2000" dirty="0"/>
              <a:t> place</a:t>
            </a:r>
          </a:p>
          <a:p>
            <a:pPr marL="0" indent="0" algn="ctr">
              <a:buNone/>
            </a:pPr>
            <a:r>
              <a:rPr lang="en-US" sz="2000" dirty="0"/>
              <a:t>(#1 in Norway and the Northern countries)</a:t>
            </a:r>
            <a:endParaRPr lang="nb-NO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E61E120-2621-BB0F-22C3-484F4258DA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3109" y="3017494"/>
            <a:ext cx="2736980" cy="318644"/>
          </a:xfrm>
        </p:spPr>
        <p:txBody>
          <a:bodyPr anchor="ctr"/>
          <a:lstStyle/>
          <a:p>
            <a:pPr algn="ctr"/>
            <a:r>
              <a:rPr lang="en-US" sz="2000" dirty="0"/>
              <a:t>QS 2023	</a:t>
            </a:r>
            <a:endParaRPr lang="en-GB" sz="20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5EAAA16-E51C-FD98-031C-0E6853AB62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748544"/>
            <a:ext cx="2736980" cy="2243179"/>
          </a:xfrm>
          <a:solidFill>
            <a:srgbClr val="E6ECFF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000" dirty="0"/>
              <a:t>Anthropology 44</a:t>
            </a:r>
            <a:r>
              <a:rPr lang="en-US" sz="2000" baseline="30000" dirty="0"/>
              <a:t>th</a:t>
            </a:r>
            <a:r>
              <a:rPr lang="en-US" sz="2000" dirty="0"/>
              <a:t> place</a:t>
            </a:r>
          </a:p>
          <a:p>
            <a:pPr marL="0" indent="0" algn="ctr">
              <a:buNone/>
            </a:pPr>
            <a:r>
              <a:rPr lang="en-US" sz="2000" dirty="0"/>
              <a:t>Sociology 45</a:t>
            </a:r>
            <a:r>
              <a:rPr lang="en-US" sz="2000" baseline="30000" dirty="0"/>
              <a:t>th</a:t>
            </a:r>
            <a:r>
              <a:rPr lang="en-US" sz="2000" dirty="0"/>
              <a:t> place </a:t>
            </a:r>
          </a:p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AEBF1B7-94B5-6928-1015-2A11A85D2E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788" y="2746473"/>
            <a:ext cx="2736663" cy="725963"/>
          </a:xfrm>
        </p:spPr>
        <p:txBody>
          <a:bodyPr/>
          <a:lstStyle/>
          <a:p>
            <a:pPr algn="ctr"/>
            <a:r>
              <a:rPr lang="en-US" sz="2400" dirty="0"/>
              <a:t>Times Higher Education</a:t>
            </a:r>
            <a:endParaRPr lang="nb-NO" sz="2400" dirty="0"/>
          </a:p>
          <a:p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469D5A-512C-C859-1610-46AD4AEC06F8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748543"/>
            <a:ext cx="2736980" cy="2243180"/>
          </a:xfrm>
          <a:solidFill>
            <a:srgbClr val="E6ECFF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000" dirty="0"/>
              <a:t>61</a:t>
            </a:r>
            <a:r>
              <a:rPr lang="en-US" sz="2000" baseline="30000" dirty="0"/>
              <a:t>st</a:t>
            </a:r>
            <a:r>
              <a:rPr lang="en-US" sz="2000" dirty="0"/>
              <a:t> place</a:t>
            </a:r>
          </a:p>
          <a:p>
            <a:pPr marL="0" indent="0" algn="ctr">
              <a:buNone/>
            </a:pPr>
            <a:r>
              <a:rPr lang="en-US" sz="2000" dirty="0"/>
              <a:t>(#1 in Norway)</a:t>
            </a:r>
            <a:endParaRPr lang="nb-NO" sz="2000" dirty="0"/>
          </a:p>
          <a:p>
            <a:endParaRPr lang="en-GB" dirty="0"/>
          </a:p>
        </p:txBody>
      </p:sp>
      <p:pic>
        <p:nvPicPr>
          <p:cNvPr id="25" name="Picture 2" descr="2022 Shanghai Rankings: Sorbonne University in the Top 10 Worldwide by  Academic Subject | Sorbonne Université">
            <a:extLst>
              <a:ext uri="{FF2B5EF4-FFF2-40B4-BE49-F238E27FC236}">
                <a16:creationId xmlns:a16="http://schemas.microsoft.com/office/drawing/2014/main" id="{D22F6430-2E7B-A486-6645-72BB33CAA004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807"/>
          <a:stretch>
            <a:fillRect/>
          </a:stretch>
        </p:blipFill>
        <p:spPr bwMode="auto">
          <a:xfrm>
            <a:off x="360363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9EFDEE7-0531-D570-6147-FC8095754C4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t="6137" b="6137"/>
          <a:stretch>
            <a:fillRect/>
          </a:stretch>
        </p:blipFill>
        <p:spPr>
          <a:xfrm>
            <a:off x="3286125" y="1081088"/>
            <a:ext cx="2736850" cy="1524000"/>
          </a:xfrm>
          <a:prstGeom prst="rect">
            <a:avLst/>
          </a:prstGeom>
        </p:spPr>
      </p:pic>
      <p:pic>
        <p:nvPicPr>
          <p:cNvPr id="27" name="Picture Placeholder 18">
            <a:extLst>
              <a:ext uri="{FF2B5EF4-FFF2-40B4-BE49-F238E27FC236}">
                <a16:creationId xmlns:a16="http://schemas.microsoft.com/office/drawing/2014/main" id="{8CF5511A-3DDB-B5F0-28C6-3DF82BF26D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20829" r="20829"/>
          <a:stretch>
            <a:fillRect/>
          </a:stretch>
        </p:blipFill>
        <p:spPr>
          <a:xfrm>
            <a:off x="6192838" y="1081088"/>
            <a:ext cx="2736850" cy="1524000"/>
          </a:xfrm>
          <a:prstGeom prst="rect">
            <a:avLst/>
          </a:prstGeom>
        </p:spPr>
      </p:pic>
      <p:pic>
        <p:nvPicPr>
          <p:cNvPr id="28" name="Picture 4" descr="Times Higher Education – Wikipedia">
            <a:extLst>
              <a:ext uri="{FF2B5EF4-FFF2-40B4-BE49-F238E27FC236}">
                <a16:creationId xmlns:a16="http://schemas.microsoft.com/office/drawing/2014/main" id="{1D38D5AB-32BB-A6A9-AFAA-B8F8400270A2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8115"/>
          <a:stretch>
            <a:fillRect/>
          </a:stretch>
        </p:blipFill>
        <p:spPr bwMode="auto">
          <a:xfrm>
            <a:off x="9094788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EB504E4-4829-180D-145A-91BAC3A34283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83460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80847"/>
            <a:ext cx="11471910" cy="542658"/>
          </a:xfrm>
        </p:spPr>
        <p:txBody>
          <a:bodyPr anchor="b">
            <a:normAutofit/>
          </a:bodyPr>
          <a:lstStyle/>
          <a:p>
            <a:r>
              <a:rPr lang="en-US" dirty="0"/>
              <a:t>Financing</a:t>
            </a:r>
            <a:endParaRPr lang="nb-NO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AB294EA-6EED-DF1E-A806-C73DE5893BF3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5" name="Undertittel 13">
            <a:extLst>
              <a:ext uri="{FF2B5EF4-FFF2-40B4-BE49-F238E27FC236}">
                <a16:creationId xmlns:a16="http://schemas.microsoft.com/office/drawing/2014/main" id="{399185F0-F69E-C67B-6B03-FAF6B8E74E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725" y="1262614"/>
            <a:ext cx="5489213" cy="494749"/>
          </a:xfrm>
        </p:spPr>
        <p:txBody>
          <a:bodyPr/>
          <a:lstStyle/>
          <a:p>
            <a:r>
              <a:rPr lang="nb-NO" dirty="0" err="1"/>
              <a:t>Percentage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external</a:t>
            </a:r>
            <a:r>
              <a:rPr lang="nb-NO" dirty="0"/>
              <a:t> </a:t>
            </a:r>
            <a:r>
              <a:rPr lang="nb-NO" dirty="0" err="1"/>
              <a:t>funding</a:t>
            </a:r>
            <a:r>
              <a:rPr lang="nb-NO" dirty="0"/>
              <a:t> in 2023</a:t>
            </a:r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F88622B6-3FE7-E2F7-1042-A2C499336D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453628"/>
              </p:ext>
            </p:extLst>
          </p:nvPr>
        </p:nvGraphicFramePr>
        <p:xfrm>
          <a:off x="359682" y="1765296"/>
          <a:ext cx="5489575" cy="430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Undertittel 13">
            <a:extLst>
              <a:ext uri="{FF2B5EF4-FFF2-40B4-BE49-F238E27FC236}">
                <a16:creationId xmlns:a16="http://schemas.microsoft.com/office/drawing/2014/main" id="{4FBBAACF-7CDF-E614-2440-ECA4B0146A4C}"/>
              </a:ext>
            </a:extLst>
          </p:cNvPr>
          <p:cNvSpPr txBox="1">
            <a:spLocks/>
          </p:cNvSpPr>
          <p:nvPr/>
        </p:nvSpPr>
        <p:spPr>
          <a:xfrm>
            <a:off x="4240390" y="5100638"/>
            <a:ext cx="1853430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4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400" dirty="0" err="1"/>
              <a:t>Others</a:t>
            </a:r>
            <a:endParaRPr lang="nb-NO" sz="1400" dirty="0"/>
          </a:p>
        </p:txBody>
      </p:sp>
      <p:sp>
        <p:nvSpPr>
          <p:cNvPr id="16" name="Undertittel 13">
            <a:extLst>
              <a:ext uri="{FF2B5EF4-FFF2-40B4-BE49-F238E27FC236}">
                <a16:creationId xmlns:a16="http://schemas.microsoft.com/office/drawing/2014/main" id="{3B0F77F4-9F5A-7267-DB50-1B17672B46A5}"/>
              </a:ext>
            </a:extLst>
          </p:cNvPr>
          <p:cNvSpPr txBox="1">
            <a:spLocks/>
          </p:cNvSpPr>
          <p:nvPr/>
        </p:nvSpPr>
        <p:spPr>
          <a:xfrm>
            <a:off x="4240390" y="5445807"/>
            <a:ext cx="1853430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5"/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400" dirty="0"/>
              <a:t>EU</a:t>
            </a:r>
          </a:p>
        </p:txBody>
      </p:sp>
      <p:sp>
        <p:nvSpPr>
          <p:cNvPr id="17" name="Undertittel 13">
            <a:extLst>
              <a:ext uri="{FF2B5EF4-FFF2-40B4-BE49-F238E27FC236}">
                <a16:creationId xmlns:a16="http://schemas.microsoft.com/office/drawing/2014/main" id="{89E1191D-DF12-1143-F5DE-9505525DB09B}"/>
              </a:ext>
            </a:extLst>
          </p:cNvPr>
          <p:cNvSpPr txBox="1">
            <a:spLocks/>
          </p:cNvSpPr>
          <p:nvPr/>
        </p:nvSpPr>
        <p:spPr>
          <a:xfrm>
            <a:off x="4242570" y="5790977"/>
            <a:ext cx="1853430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3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400" dirty="0"/>
              <a:t>RCN</a:t>
            </a:r>
          </a:p>
        </p:txBody>
      </p:sp>
      <p:sp>
        <p:nvSpPr>
          <p:cNvPr id="18" name="Plassholder for tekst 16">
            <a:extLst>
              <a:ext uri="{FF2B5EF4-FFF2-40B4-BE49-F238E27FC236}">
                <a16:creationId xmlns:a16="http://schemas.microsoft.com/office/drawing/2014/main" id="{1F5A6706-2BE8-A5CE-6BA4-87447D0DC6B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183" y="1276796"/>
            <a:ext cx="5489213" cy="480567"/>
          </a:xfrm>
        </p:spPr>
        <p:txBody>
          <a:bodyPr/>
          <a:lstStyle/>
          <a:p>
            <a:r>
              <a:rPr lang="nb-NO" dirty="0"/>
              <a:t>Development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funding</a:t>
            </a:r>
            <a:r>
              <a:rPr lang="nb-NO" dirty="0"/>
              <a:t> 2018 - 2023</a:t>
            </a:r>
          </a:p>
        </p:txBody>
      </p:sp>
      <p:graphicFrame>
        <p:nvGraphicFramePr>
          <p:cNvPr id="21" name="Plassholder for innhold 18">
            <a:extLst>
              <a:ext uri="{FF2B5EF4-FFF2-40B4-BE49-F238E27FC236}">
                <a16:creationId xmlns:a16="http://schemas.microsoft.com/office/drawing/2014/main" id="{EA0191C3-6A03-F82F-2242-CD70A6C71D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248821"/>
              </p:ext>
            </p:extLst>
          </p:nvPr>
        </p:nvGraphicFramePr>
        <p:xfrm>
          <a:off x="6096000" y="2186386"/>
          <a:ext cx="5489575" cy="386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Undertittel 13">
            <a:extLst>
              <a:ext uri="{FF2B5EF4-FFF2-40B4-BE49-F238E27FC236}">
                <a16:creationId xmlns:a16="http://schemas.microsoft.com/office/drawing/2014/main" id="{1F849DE6-10D4-7521-1AFC-BB85A58155D5}"/>
              </a:ext>
            </a:extLst>
          </p:cNvPr>
          <p:cNvSpPr txBox="1">
            <a:spLocks/>
          </p:cNvSpPr>
          <p:nvPr/>
        </p:nvSpPr>
        <p:spPr>
          <a:xfrm>
            <a:off x="9476332" y="1924124"/>
            <a:ext cx="758917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4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200" dirty="0" err="1"/>
              <a:t>Others</a:t>
            </a:r>
            <a:endParaRPr lang="nb-NO" sz="1200" dirty="0"/>
          </a:p>
        </p:txBody>
      </p:sp>
      <p:sp>
        <p:nvSpPr>
          <p:cNvPr id="23" name="Undertittel 13">
            <a:extLst>
              <a:ext uri="{FF2B5EF4-FFF2-40B4-BE49-F238E27FC236}">
                <a16:creationId xmlns:a16="http://schemas.microsoft.com/office/drawing/2014/main" id="{7615233F-7921-18F5-B50B-EB9A14F4BB0D}"/>
              </a:ext>
            </a:extLst>
          </p:cNvPr>
          <p:cNvSpPr txBox="1">
            <a:spLocks/>
          </p:cNvSpPr>
          <p:nvPr/>
        </p:nvSpPr>
        <p:spPr>
          <a:xfrm>
            <a:off x="8717415" y="1924124"/>
            <a:ext cx="758917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5"/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200" dirty="0"/>
              <a:t>EU</a:t>
            </a:r>
          </a:p>
        </p:txBody>
      </p:sp>
      <p:sp>
        <p:nvSpPr>
          <p:cNvPr id="24" name="Undertittel 13">
            <a:extLst>
              <a:ext uri="{FF2B5EF4-FFF2-40B4-BE49-F238E27FC236}">
                <a16:creationId xmlns:a16="http://schemas.microsoft.com/office/drawing/2014/main" id="{A22B0C68-418F-A631-ADF0-2C0C00AB52F3}"/>
              </a:ext>
            </a:extLst>
          </p:cNvPr>
          <p:cNvSpPr txBox="1">
            <a:spLocks/>
          </p:cNvSpPr>
          <p:nvPr/>
        </p:nvSpPr>
        <p:spPr>
          <a:xfrm>
            <a:off x="7958498" y="1924124"/>
            <a:ext cx="758917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3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200" dirty="0"/>
              <a:t>RCN</a:t>
            </a:r>
          </a:p>
        </p:txBody>
      </p:sp>
      <p:sp>
        <p:nvSpPr>
          <p:cNvPr id="25" name="Undertittel 13">
            <a:extLst>
              <a:ext uri="{FF2B5EF4-FFF2-40B4-BE49-F238E27FC236}">
                <a16:creationId xmlns:a16="http://schemas.microsoft.com/office/drawing/2014/main" id="{DB2F0CA4-4436-E8E2-6992-B9FBF44A71AC}"/>
              </a:ext>
            </a:extLst>
          </p:cNvPr>
          <p:cNvSpPr txBox="1">
            <a:spLocks/>
          </p:cNvSpPr>
          <p:nvPr/>
        </p:nvSpPr>
        <p:spPr>
          <a:xfrm>
            <a:off x="7199581" y="1924124"/>
            <a:ext cx="758917" cy="262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Arial" panose="020B0604020202020204" pitchFamily="34" charset="0"/>
              <a:buChar char="■"/>
            </a:pPr>
            <a:r>
              <a:rPr lang="nb-NO" sz="1200" dirty="0"/>
              <a:t>KD</a:t>
            </a:r>
          </a:p>
        </p:txBody>
      </p:sp>
    </p:spTree>
    <p:extLst>
      <p:ext uri="{BB962C8B-B14F-4D97-AF65-F5344CB8AC3E}">
        <p14:creationId xmlns:p14="http://schemas.microsoft.com/office/powerpoint/2010/main" val="5177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6847" cy="567100"/>
          </a:xfrm>
        </p:spPr>
        <p:txBody>
          <a:bodyPr/>
          <a:lstStyle/>
          <a:p>
            <a:r>
              <a:rPr lang="en-GB" dirty="0"/>
              <a:t>Research support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662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imageBROKER</a:t>
            </a:r>
            <a:r>
              <a:rPr lang="nb-NO" sz="800" dirty="0">
                <a:solidFill>
                  <a:schemeClr val="bg1"/>
                </a:solidFill>
              </a:rPr>
              <a:t>/</a:t>
            </a:r>
            <a:r>
              <a:rPr lang="nb-NO" sz="800" dirty="0" err="1">
                <a:solidFill>
                  <a:schemeClr val="bg1"/>
                </a:solidFill>
              </a:rPr>
              <a:t>Wilfried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  <a:r>
              <a:rPr lang="nb-NO" sz="800" dirty="0" err="1">
                <a:solidFill>
                  <a:schemeClr val="bg1"/>
                </a:solidFill>
              </a:rPr>
              <a:t>Wirth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50934F-6A4A-7F76-C48A-F8D9FF09262B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8" name="Picture 7" descr="Et bilde som inneholder person, kontorforsyninger, datamaskin, Kontorutstyr&#10;&#10;Automatisk generert beskrivelse">
            <a:extLst>
              <a:ext uri="{FF2B5EF4-FFF2-40B4-BE49-F238E27FC236}">
                <a16:creationId xmlns:a16="http://schemas.microsoft.com/office/drawing/2014/main" id="{DD2D494B-CD60-05E6-FC4A-92C124CC6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40" r="21340"/>
          <a:stretch/>
        </p:blipFill>
        <p:spPr>
          <a:xfrm>
            <a:off x="6096000" y="17125"/>
            <a:ext cx="6089208" cy="6858000"/>
          </a:xfrm>
          <a:prstGeom prst="rect">
            <a:avLst/>
          </a:prstGeom>
        </p:spPr>
      </p:pic>
      <p:sp>
        <p:nvSpPr>
          <p:cNvPr id="10" name="TekstSylinder 12">
            <a:extLst>
              <a:ext uri="{FF2B5EF4-FFF2-40B4-BE49-F238E27FC236}">
                <a16:creationId xmlns:a16="http://schemas.microsoft.com/office/drawing/2014/main" id="{72057507-0FEF-0A8D-79CF-C089414FA5C8}"/>
              </a:ext>
            </a:extLst>
          </p:cNvPr>
          <p:cNvSpPr txBox="1"/>
          <p:nvPr/>
        </p:nvSpPr>
        <p:spPr>
          <a:xfrm>
            <a:off x="360000" y="1581800"/>
            <a:ext cx="5116692" cy="37286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 err="1"/>
              <a:t>Strategies</a:t>
            </a:r>
            <a:r>
              <a:rPr lang="nb-NO" sz="2000" dirty="0"/>
              <a:t>, </a:t>
            </a:r>
            <a:r>
              <a:rPr lang="nb-NO" sz="2000" dirty="0" err="1"/>
              <a:t>consultations</a:t>
            </a:r>
            <a:r>
              <a:rPr lang="nb-NO" sz="2000" dirty="0"/>
              <a:t>, </a:t>
            </a:r>
            <a:r>
              <a:rPr lang="nb-NO" sz="2000" dirty="0" err="1"/>
              <a:t>processes</a:t>
            </a:r>
            <a:endParaRPr lang="nb-NO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Information and guidance on the Research Council of Norway and Horizon Europe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 err="1"/>
              <a:t>Guidance</a:t>
            </a:r>
            <a:r>
              <a:rPr lang="nb-NO" sz="2000" dirty="0"/>
              <a:t> in grant </a:t>
            </a:r>
            <a:r>
              <a:rPr lang="nb-NO" sz="2000" dirty="0" err="1"/>
              <a:t>writing</a:t>
            </a:r>
            <a:endParaRPr lang="nb-NO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</a:t>
            </a:r>
            <a:r>
              <a:rPr lang="nb-NO" sz="2000" dirty="0" err="1"/>
              <a:t>infrastructure</a:t>
            </a:r>
            <a:r>
              <a:rPr lang="nb-NO" sz="2000" dirty="0"/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</a:t>
            </a:r>
            <a:r>
              <a:rPr lang="nb-NO" sz="2000" dirty="0" err="1"/>
              <a:t>ethics</a:t>
            </a:r>
            <a:r>
              <a:rPr lang="nb-NO" sz="2000" dirty="0"/>
              <a:t> and GDPR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support</a:t>
            </a:r>
            <a:endParaRPr lang="nb-NO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134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Ph.D.</a:t>
            </a:r>
            <a:r>
              <a:rPr lang="nb-NO" dirty="0"/>
              <a:t> </a:t>
            </a:r>
            <a:r>
              <a:rPr lang="nb-NO" dirty="0" err="1"/>
              <a:t>programme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2369870"/>
            <a:ext cx="51166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50 doctoral dissertations in 2023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29 got their first job at a research or educational institutions. 7 of these abroad.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Increased admissions as a result of success in external funding.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8" name="Picture 7" descr="En person sykler med VR bilder - illustrerer et forskningseksperiment">
            <a:extLst>
              <a:ext uri="{FF2B5EF4-FFF2-40B4-BE49-F238E27FC236}">
                <a16:creationId xmlns:a16="http://schemas.microsoft.com/office/drawing/2014/main" id="{A1CD7C05-417C-1F9D-7A48-E1A1350C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r="21379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3954DB2-8431-D1A0-47C8-59FDA3DEE1CE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830402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-26336" y="0"/>
            <a:ext cx="5890054" cy="68580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6832030" y="1997515"/>
            <a:ext cx="503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Strategic objectives</a:t>
            </a:r>
          </a:p>
          <a:p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Development in gender balance</a:t>
            </a:r>
          </a:p>
          <a:p>
            <a:pPr lvl="1"/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endParaRPr lang="en-GB" sz="1800" dirty="0"/>
          </a:p>
        </p:txBody>
      </p:sp>
      <p:sp>
        <p:nvSpPr>
          <p:cNvPr id="7" name="TekstSylinder 17">
            <a:extLst>
              <a:ext uri="{FF2B5EF4-FFF2-40B4-BE49-F238E27FC236}">
                <a16:creationId xmlns:a16="http://schemas.microsoft.com/office/drawing/2014/main" id="{30424123-E75E-01E0-E3FD-D14B7C794362}"/>
              </a:ext>
            </a:extLst>
          </p:cNvPr>
          <p:cNvSpPr txBox="1"/>
          <p:nvPr/>
        </p:nvSpPr>
        <p:spPr>
          <a:xfrm>
            <a:off x="601579" y="2372104"/>
            <a:ext cx="4716379" cy="7641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nb-NO" sz="4400" dirty="0">
                <a:solidFill>
                  <a:srgbClr val="010000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EQUALITY</a:t>
            </a:r>
          </a:p>
        </p:txBody>
      </p:sp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2E42D058-2B87-DC81-5AE5-FA0D5BB5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5" y="3136288"/>
            <a:ext cx="3028550" cy="30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78" y="360045"/>
            <a:ext cx="11338076" cy="542658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innovation</a:t>
            </a:r>
            <a:r>
              <a:rPr lang="nb-NO" dirty="0"/>
              <a:t> – </a:t>
            </a:r>
            <a:r>
              <a:rPr lang="nb-NO" dirty="0" err="1"/>
              <a:t>applied</a:t>
            </a:r>
            <a:r>
              <a:rPr lang="nb-NO" dirty="0"/>
              <a:t> </a:t>
            </a:r>
            <a:r>
              <a:rPr lang="nb-NO" dirty="0" err="1"/>
              <a:t>knowledge</a:t>
            </a:r>
            <a:endParaRPr lang="nb-NO" dirty="0"/>
          </a:p>
        </p:txBody>
      </p:sp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97C1074B-0AAA-2493-1328-270EE073A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AAC08DB-A819-0941-B704-815309E452FB}" type="datetime1">
              <a:rPr lang="nb-NO" smtClean="0"/>
              <a:pPr>
                <a:spcAft>
                  <a:spcPts val="600"/>
                </a:spcAft>
              </a:pPr>
              <a:t>08.07.2024</a:t>
            </a:fld>
            <a:endParaRPr lang="en-US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Side </a:t>
            </a:r>
            <a:fld id="{5251F420-7306-4E7C-A79E-F31A38F7D392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35" name="TekstSylinder 17">
            <a:extLst>
              <a:ext uri="{FF2B5EF4-FFF2-40B4-BE49-F238E27FC236}">
                <a16:creationId xmlns:a16="http://schemas.microsoft.com/office/drawing/2014/main" id="{A0667DC8-54F8-3E32-6F72-0B7FB9173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067326"/>
              </p:ext>
            </p:extLst>
          </p:nvPr>
        </p:nvGraphicFramePr>
        <p:xfrm>
          <a:off x="493878" y="1514591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TekstSylinder 17">
            <a:extLst>
              <a:ext uri="{FF2B5EF4-FFF2-40B4-BE49-F238E27FC236}">
                <a16:creationId xmlns:a16="http://schemas.microsoft.com/office/drawing/2014/main" id="{8B55D118-A39D-5C7A-0757-921D1FBEF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652539"/>
              </p:ext>
            </p:extLst>
          </p:nvPr>
        </p:nvGraphicFramePr>
        <p:xfrm>
          <a:off x="6208909" y="1514591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80BEA51-D8B4-8C4E-0B54-603D5F23B735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509127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B540F-E425-4479-A014-E4472528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30CB29-F24A-42D3-9A7C-8C31DE4F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1" y="121560"/>
            <a:ext cx="11471910" cy="542658"/>
          </a:xfrm>
        </p:spPr>
        <p:txBody>
          <a:bodyPr/>
          <a:lstStyle/>
          <a:p>
            <a:r>
              <a:rPr lang="en-US" dirty="0"/>
              <a:t>We contribute to a knowledge-based public debate</a:t>
            </a:r>
            <a:endParaRPr lang="nb-NO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D2FBB36-8F73-49AB-A489-656EB4C59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0" y="2967586"/>
            <a:ext cx="4067105" cy="303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51B69-B512-4BFD-AE76-52BDED426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3" t="12784" r="13077" b="25000"/>
          <a:stretch/>
        </p:blipFill>
        <p:spPr>
          <a:xfrm>
            <a:off x="487771" y="911619"/>
            <a:ext cx="3457506" cy="2175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272C-6F7B-4AC8-8FC1-52CF7B6B0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53" y="911619"/>
            <a:ext cx="3236360" cy="10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DE1EF-90D8-4069-82D5-0B1F1A4C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550" y="2163227"/>
            <a:ext cx="3966146" cy="224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506B9E-55E3-43AB-B28F-42B885BCA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451" y="4150740"/>
            <a:ext cx="5236396" cy="187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E16AEB3-C254-4F6A-9565-C079AEA74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79" y="911619"/>
            <a:ext cx="3005101" cy="225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93B5864-A3A9-4645-B583-96E3DD316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47" y="3740635"/>
            <a:ext cx="3290834" cy="219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4122EB1-3234-4220-B0EF-7F74614263E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10"/>
          <a:stretch>
            <a:fillRect/>
          </a:stretch>
        </p:blipFill>
        <p:spPr>
          <a:xfrm>
            <a:off x="8558213" y="5400324"/>
            <a:ext cx="3484366" cy="1020872"/>
          </a:xfr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AE1E8BA-0CBA-0AF8-1126-72529DA1DEF4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14417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Faculty of Social Science– </a:t>
            </a:r>
            <a:r>
              <a:rPr lang="nb-NO" dirty="0" err="1"/>
              <a:t>numbers</a:t>
            </a:r>
            <a:r>
              <a:rPr lang="nb-NO" dirty="0"/>
              <a:t> and </a:t>
            </a:r>
            <a:r>
              <a:rPr lang="nb-NO" dirty="0" err="1"/>
              <a:t>facts</a:t>
            </a:r>
            <a:endParaRPr lang="nb-NO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1047428" y="3901843"/>
            <a:ext cx="3710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Students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000" dirty="0"/>
              <a:t>4676 students</a:t>
            </a:r>
          </a:p>
          <a:p>
            <a:r>
              <a:rPr lang="nb-NO" sz="2000" dirty="0"/>
              <a:t>500 </a:t>
            </a:r>
            <a:r>
              <a:rPr lang="nb-NO" sz="2000" dirty="0" err="1"/>
              <a:t>Ph.D.</a:t>
            </a:r>
            <a:r>
              <a:rPr lang="nb-NO" sz="2000" dirty="0"/>
              <a:t> </a:t>
            </a:r>
            <a:r>
              <a:rPr lang="nb-NO" sz="2000" dirty="0" err="1"/>
              <a:t>candidates</a:t>
            </a:r>
            <a:endParaRPr lang="nb-NO" sz="2000" dirty="0"/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437401" y="3901843"/>
            <a:ext cx="3394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schemeClr val="accent6"/>
                </a:solidFill>
              </a:rPr>
              <a:t>Employees</a:t>
            </a:r>
            <a:endParaRPr lang="nb-NO" sz="2400" dirty="0">
              <a:solidFill>
                <a:schemeClr val="accent6"/>
              </a:solidFill>
            </a:endParaRPr>
          </a:p>
          <a:p>
            <a:br>
              <a:rPr lang="nb-NO" sz="2400" dirty="0">
                <a:solidFill>
                  <a:schemeClr val="accent6"/>
                </a:solidFill>
              </a:rPr>
            </a:br>
            <a:r>
              <a:rPr lang="nb-NO" sz="2000" dirty="0" err="1"/>
              <a:t>Academic</a:t>
            </a:r>
            <a:r>
              <a:rPr lang="nb-NO" sz="2000" dirty="0"/>
              <a:t> staff: 616 </a:t>
            </a:r>
          </a:p>
          <a:p>
            <a:r>
              <a:rPr lang="nb-NO" sz="2000" dirty="0"/>
              <a:t>Technical-administrative staff: 157</a:t>
            </a: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339201" y="3814221"/>
            <a:ext cx="334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Studies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000" dirty="0"/>
              <a:t>1 Professional program </a:t>
            </a:r>
          </a:p>
          <a:p>
            <a:r>
              <a:rPr lang="nb-NO" sz="2000" dirty="0"/>
              <a:t>12 Master </a:t>
            </a:r>
            <a:r>
              <a:rPr lang="nb-NO" sz="2000" dirty="0" err="1"/>
              <a:t>programmes</a:t>
            </a:r>
            <a:endParaRPr lang="nb-NO" sz="2000" dirty="0"/>
          </a:p>
          <a:p>
            <a:r>
              <a:rPr lang="nb-NO" sz="2000" dirty="0"/>
              <a:t>12 Bachelor </a:t>
            </a:r>
            <a:r>
              <a:rPr lang="nb-NO" sz="2000" dirty="0" err="1"/>
              <a:t>programmes</a:t>
            </a:r>
            <a:endParaRPr lang="nb-NO" sz="2000" dirty="0"/>
          </a:p>
          <a:p>
            <a:r>
              <a:rPr lang="nb-NO" sz="2000" dirty="0"/>
              <a:t>5 Foundation </a:t>
            </a:r>
            <a:r>
              <a:rPr lang="nb-NO" sz="2000" dirty="0" err="1"/>
              <a:t>years</a:t>
            </a:r>
            <a:endParaRPr lang="nb-NO" sz="2000" dirty="0"/>
          </a:p>
        </p:txBody>
      </p:sp>
      <p:pic>
        <p:nvPicPr>
          <p:cNvPr id="32" name="Picture 31" descr="4 smilende studenter kommer gående utenfor Harriet Holters hus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3" y="1097328"/>
            <a:ext cx="3638770" cy="2309011"/>
          </a:xfrm>
          <a:prstGeom prst="rect">
            <a:avLst/>
          </a:prstGeom>
        </p:spPr>
      </p:pic>
      <p:pic>
        <p:nvPicPr>
          <p:cNvPr id="36" name="Picture 35" descr="Et nærbilde av en person som skriver på pc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44" y="1074740"/>
            <a:ext cx="3710915" cy="2339228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21" y="1089698"/>
            <a:ext cx="3662038" cy="232427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C0212FA-986A-6D4F-E855-3C090AFB2AA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0DE72D08-0559-83FF-2A90-A90D8EEEF35A}"/>
              </a:ext>
            </a:extLst>
          </p:cNvPr>
          <p:cNvSpPr txBox="1"/>
          <p:nvPr/>
        </p:nvSpPr>
        <p:spPr>
          <a:xfrm>
            <a:off x="2764028" y="312735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2" name="TekstSylinder 5">
            <a:extLst>
              <a:ext uri="{FF2B5EF4-FFF2-40B4-BE49-F238E27FC236}">
                <a16:creationId xmlns:a16="http://schemas.microsoft.com/office/drawing/2014/main" id="{4E280019-5C48-D290-00A2-BD6EB760523E}"/>
              </a:ext>
            </a:extLst>
          </p:cNvPr>
          <p:cNvSpPr txBox="1"/>
          <p:nvPr/>
        </p:nvSpPr>
        <p:spPr>
          <a:xfrm>
            <a:off x="6590535" y="312735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4" name="TekstSylinder 5">
            <a:extLst>
              <a:ext uri="{FF2B5EF4-FFF2-40B4-BE49-F238E27FC236}">
                <a16:creationId xmlns:a16="http://schemas.microsoft.com/office/drawing/2014/main" id="{104597F1-5655-7C9D-3670-046ABB9621CF}"/>
              </a:ext>
            </a:extLst>
          </p:cNvPr>
          <p:cNvSpPr txBox="1"/>
          <p:nvPr/>
        </p:nvSpPr>
        <p:spPr>
          <a:xfrm>
            <a:off x="10381161" y="3127356"/>
            <a:ext cx="1173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Erik Engblad</a:t>
            </a:r>
          </a:p>
        </p:txBody>
      </p:sp>
    </p:spTree>
    <p:extLst>
      <p:ext uri="{BB962C8B-B14F-4D97-AF65-F5344CB8AC3E}">
        <p14:creationId xmlns:p14="http://schemas.microsoft.com/office/powerpoint/2010/main" val="3077848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17291"/>
            <a:ext cx="5326381" cy="406216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ahead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569733" y="1396754"/>
            <a:ext cx="51166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Continued focus on excellent research and education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Equality and diversity among students and staff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Social innovation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Investing in research infrastructure and research ethics.</a:t>
            </a:r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3954DB2-8431-D1A0-47C8-59FDA3DEE1CE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E747A4-CB0C-4FC8-030D-47416985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46" y="0"/>
            <a:ext cx="5980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1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4827192"/>
            <a:ext cx="3637219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210853" y="4827192"/>
            <a:ext cx="3591045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8015487" y="4827192"/>
            <a:ext cx="364624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82" y="360045"/>
            <a:ext cx="11435071" cy="542658"/>
          </a:xfrm>
        </p:spPr>
        <p:txBody>
          <a:bodyPr/>
          <a:lstStyle/>
          <a:p>
            <a:r>
              <a:rPr lang="nb-NO" dirty="0" err="1"/>
              <a:t>Faculty</a:t>
            </a:r>
            <a:r>
              <a:rPr lang="nb-NO" dirty="0"/>
              <a:t> Management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69815" y="4949510"/>
            <a:ext cx="3268253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Vice Dean (Research)  </a:t>
            </a:r>
          </a:p>
          <a:p>
            <a:r>
              <a:rPr lang="nb-NO" sz="2000" dirty="0"/>
              <a:t>Lars Tjelta Westlye</a:t>
            </a:r>
          </a:p>
          <a:p>
            <a:endParaRPr lang="nb-NO" sz="1800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86875" y="4949510"/>
            <a:ext cx="341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Dean </a:t>
            </a:r>
            <a:r>
              <a:rPr lang="nb-NO" sz="2000" dirty="0" err="1">
                <a:solidFill>
                  <a:schemeClr val="accent6"/>
                </a:solidFill>
              </a:rPr>
              <a:t>of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the</a:t>
            </a:r>
            <a:r>
              <a:rPr lang="nb-NO" sz="2000" dirty="0">
                <a:solidFill>
                  <a:schemeClr val="accent6"/>
                </a:solidFill>
              </a:rPr>
              <a:t> </a:t>
            </a:r>
            <a:r>
              <a:rPr lang="nb-NO" sz="2000" dirty="0" err="1">
                <a:solidFill>
                  <a:schemeClr val="accent6"/>
                </a:solidFill>
              </a:rPr>
              <a:t>Faculty</a:t>
            </a:r>
            <a:endParaRPr lang="nb-NO" sz="2000" dirty="0">
              <a:solidFill>
                <a:schemeClr val="accent6"/>
              </a:solidFill>
            </a:endParaRPr>
          </a:p>
          <a:p>
            <a:r>
              <a:rPr lang="nb-NO" sz="2000" dirty="0"/>
              <a:t>Anne Julie Semb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6293B-6AC3-1006-0817-44132B0AF93A}"/>
              </a:ext>
            </a:extLst>
          </p:cNvPr>
          <p:cNvSpPr txBox="1"/>
          <p:nvPr/>
        </p:nvSpPr>
        <p:spPr>
          <a:xfrm>
            <a:off x="8072142" y="4949510"/>
            <a:ext cx="346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Vice Dean (Studies)</a:t>
            </a:r>
          </a:p>
          <a:p>
            <a:r>
              <a:rPr lang="nb-NO" sz="2000" dirty="0"/>
              <a:t>Tora Skodvin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783494-8402-D41F-67D2-E7BB52338E18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911B76-6657-3916-6758-4844B26FA992}"/>
              </a:ext>
            </a:extLst>
          </p:cNvPr>
          <p:cNvSpPr txBox="1"/>
          <p:nvPr/>
        </p:nvSpPr>
        <p:spPr>
          <a:xfrm>
            <a:off x="6174855" y="3332924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Nicholas Doherty/Unsplash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F24FC1E-B621-3B4A-C971-EDED4EAF9A8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Science</a:t>
            </a: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C2C5A078-3FAA-0889-69D1-F922394ED8B3}"/>
              </a:ext>
            </a:extLst>
          </p:cNvPr>
          <p:cNvSpPr txBox="1"/>
          <p:nvPr/>
        </p:nvSpPr>
        <p:spPr>
          <a:xfrm>
            <a:off x="3258115" y="4450922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C26CC436-8480-4BE2-833F-EAC527BC1023}"/>
              </a:ext>
            </a:extLst>
          </p:cNvPr>
          <p:cNvSpPr txBox="1"/>
          <p:nvPr/>
        </p:nvSpPr>
        <p:spPr>
          <a:xfrm>
            <a:off x="7012577" y="4401965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kstSylinder 8">
            <a:extLst>
              <a:ext uri="{FF2B5EF4-FFF2-40B4-BE49-F238E27FC236}">
                <a16:creationId xmlns:a16="http://schemas.microsoft.com/office/drawing/2014/main" id="{50EC756C-4D77-842E-6341-E6B98D735BD2}"/>
              </a:ext>
            </a:extLst>
          </p:cNvPr>
          <p:cNvSpPr txBox="1"/>
          <p:nvPr/>
        </p:nvSpPr>
        <p:spPr>
          <a:xfrm>
            <a:off x="10884189" y="4348461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Bilde 24" descr="Et bilde som inneholder Menneskeansikt, person, smil, klær">
            <a:extLst>
              <a:ext uri="{FF2B5EF4-FFF2-40B4-BE49-F238E27FC236}">
                <a16:creationId xmlns:a16="http://schemas.microsoft.com/office/drawing/2014/main" id="{FC8C8234-75B8-AB11-215C-3AEB5764C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48" y="1095627"/>
            <a:ext cx="3600450" cy="3613601"/>
          </a:xfrm>
          <a:prstGeom prst="rect">
            <a:avLst/>
          </a:prstGeom>
        </p:spPr>
      </p:pic>
      <p:pic>
        <p:nvPicPr>
          <p:cNvPr id="27" name="Bilde 26" descr="Et bilde som inneholder Menneskeansikt, klær, person, smil">
            <a:extLst>
              <a:ext uri="{FF2B5EF4-FFF2-40B4-BE49-F238E27FC236}">
                <a16:creationId xmlns:a16="http://schemas.microsoft.com/office/drawing/2014/main" id="{0636B895-D5AD-EC09-1561-29C1B3CE9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3" y="1095627"/>
            <a:ext cx="3600381" cy="3600381"/>
          </a:xfrm>
          <a:prstGeom prst="rect">
            <a:avLst/>
          </a:prstGeom>
        </p:spPr>
      </p:pic>
      <p:pic>
        <p:nvPicPr>
          <p:cNvPr id="30" name="Bilde 29" descr="Et bilde som inneholder Menneskeansikt, person, smil, klær">
            <a:extLst>
              <a:ext uri="{FF2B5EF4-FFF2-40B4-BE49-F238E27FC236}">
                <a16:creationId xmlns:a16="http://schemas.microsoft.com/office/drawing/2014/main" id="{6D550853-B53B-1CBF-EDC8-70270FFB1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2" y="1095595"/>
            <a:ext cx="3600381" cy="3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0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Rett pilkobling 38">
            <a:extLst>
              <a:ext uri="{FF2B5EF4-FFF2-40B4-BE49-F238E27FC236}">
                <a16:creationId xmlns:a16="http://schemas.microsoft.com/office/drawing/2014/main" id="{EF209EC6-5318-C221-1BE7-29936F8897F6}"/>
              </a:ext>
            </a:extLst>
          </p:cNvPr>
          <p:cNvCxnSpPr>
            <a:cxnSpLocks/>
          </p:cNvCxnSpPr>
          <p:nvPr/>
        </p:nvCxnSpPr>
        <p:spPr>
          <a:xfrm flipV="1">
            <a:off x="9307333" y="4730911"/>
            <a:ext cx="0" cy="499166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Rett pilkobling 40">
            <a:extLst>
              <a:ext uri="{FF2B5EF4-FFF2-40B4-BE49-F238E27FC236}">
                <a16:creationId xmlns:a16="http://schemas.microsoft.com/office/drawing/2014/main" id="{8BB4FFB5-FF37-EE20-CCB9-73BC365BDCAD}"/>
              </a:ext>
            </a:extLst>
          </p:cNvPr>
          <p:cNvCxnSpPr>
            <a:cxnSpLocks/>
          </p:cNvCxnSpPr>
          <p:nvPr/>
        </p:nvCxnSpPr>
        <p:spPr>
          <a:xfrm flipV="1">
            <a:off x="4512311" y="4730911"/>
            <a:ext cx="0" cy="499166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8312EE4C-886E-9854-38CE-A986BF5B99D3}"/>
              </a:ext>
            </a:extLst>
          </p:cNvPr>
          <p:cNvCxnSpPr>
            <a:cxnSpLocks/>
          </p:cNvCxnSpPr>
          <p:nvPr/>
        </p:nvCxnSpPr>
        <p:spPr>
          <a:xfrm flipV="1">
            <a:off x="6157723" y="4730911"/>
            <a:ext cx="0" cy="499166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Rett pilkobling 43">
            <a:extLst>
              <a:ext uri="{FF2B5EF4-FFF2-40B4-BE49-F238E27FC236}">
                <a16:creationId xmlns:a16="http://schemas.microsoft.com/office/drawing/2014/main" id="{68DC8468-A320-D333-81F1-48967BEC0290}"/>
              </a:ext>
            </a:extLst>
          </p:cNvPr>
          <p:cNvCxnSpPr>
            <a:cxnSpLocks/>
          </p:cNvCxnSpPr>
          <p:nvPr/>
        </p:nvCxnSpPr>
        <p:spPr>
          <a:xfrm flipV="1">
            <a:off x="1290533" y="4730102"/>
            <a:ext cx="0" cy="499166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Rett pilkobling 42">
            <a:extLst>
              <a:ext uri="{FF2B5EF4-FFF2-40B4-BE49-F238E27FC236}">
                <a16:creationId xmlns:a16="http://schemas.microsoft.com/office/drawing/2014/main" id="{E9EEA9BA-BFDD-A124-02F6-D27997A52350}"/>
              </a:ext>
            </a:extLst>
          </p:cNvPr>
          <p:cNvCxnSpPr>
            <a:cxnSpLocks/>
          </p:cNvCxnSpPr>
          <p:nvPr/>
        </p:nvCxnSpPr>
        <p:spPr>
          <a:xfrm flipV="1">
            <a:off x="2904163" y="4730911"/>
            <a:ext cx="0" cy="499166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099A094B-64F4-1506-B202-A46DE796710B}"/>
              </a:ext>
            </a:extLst>
          </p:cNvPr>
          <p:cNvGrpSpPr/>
          <p:nvPr/>
        </p:nvGrpSpPr>
        <p:grpSpPr>
          <a:xfrm>
            <a:off x="539189" y="727227"/>
            <a:ext cx="11115145" cy="5359702"/>
            <a:chOff x="459657" y="552705"/>
            <a:chExt cx="11115145" cy="5359702"/>
          </a:xfrm>
        </p:grpSpPr>
        <p:cxnSp>
          <p:nvCxnSpPr>
            <p:cNvPr id="12" name="Rett pilkobling 11">
              <a:extLst>
                <a:ext uri="{FF2B5EF4-FFF2-40B4-BE49-F238E27FC236}">
                  <a16:creationId xmlns:a16="http://schemas.microsoft.com/office/drawing/2014/main" id="{493EE0C3-F7B6-7798-0F86-FF62162A4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61668" y="4556389"/>
              <a:ext cx="0" cy="499166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Rett pilkobling 4">
              <a:extLst>
                <a:ext uri="{FF2B5EF4-FFF2-40B4-BE49-F238E27FC236}">
                  <a16:creationId xmlns:a16="http://schemas.microsoft.com/office/drawing/2014/main" id="{CA294CE5-8B6A-BB51-4A34-5049EFC9B3F3}"/>
                </a:ext>
              </a:extLst>
            </p:cNvPr>
            <p:cNvCxnSpPr>
              <a:cxnSpLocks/>
            </p:cNvCxnSpPr>
            <p:nvPr/>
          </p:nvCxnSpPr>
          <p:spPr>
            <a:xfrm>
              <a:off x="4684304" y="2839743"/>
              <a:ext cx="822645" cy="1372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7B9BA5E5-E666-47E2-2B2E-50B291A6B81A}"/>
                </a:ext>
              </a:extLst>
            </p:cNvPr>
            <p:cNvSpPr/>
            <p:nvPr/>
          </p:nvSpPr>
          <p:spPr>
            <a:xfrm>
              <a:off x="7045696" y="1445806"/>
              <a:ext cx="1393568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Faculty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management</a:t>
              </a:r>
              <a:endParaRPr lang="nb-NO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D1255779-F57A-B88F-5F5A-2BBEFFE4F58A}"/>
                </a:ext>
              </a:extLst>
            </p:cNvPr>
            <p:cNvSpPr/>
            <p:nvPr/>
          </p:nvSpPr>
          <p:spPr>
            <a:xfrm>
              <a:off x="7039501" y="552705"/>
              <a:ext cx="1393567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Faculty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Board</a:t>
              </a:r>
            </a:p>
          </p:txBody>
        </p:sp>
        <p:cxnSp>
          <p:nvCxnSpPr>
            <p:cNvPr id="16" name="Rett pilkobling 15">
              <a:extLst>
                <a:ext uri="{FF2B5EF4-FFF2-40B4-BE49-F238E27FC236}">
                  <a16:creationId xmlns:a16="http://schemas.microsoft.com/office/drawing/2014/main" id="{16EE6DC8-BF69-1D0D-3098-6D3D4FB113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4312" y="1176808"/>
              <a:ext cx="1370" cy="273218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Rett pilkobling 16">
              <a:extLst>
                <a:ext uri="{FF2B5EF4-FFF2-40B4-BE49-F238E27FC236}">
                  <a16:creationId xmlns:a16="http://schemas.microsoft.com/office/drawing/2014/main" id="{FAE6E596-1657-8965-D13A-E9C522DBD6FA}"/>
                </a:ext>
              </a:extLst>
            </p:cNvPr>
            <p:cNvCxnSpPr>
              <a:cxnSpLocks/>
            </p:cNvCxnSpPr>
            <p:nvPr/>
          </p:nvCxnSpPr>
          <p:spPr>
            <a:xfrm>
              <a:off x="5798420" y="1724622"/>
              <a:ext cx="1243912" cy="1372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C72FAEE1-8A9F-672E-59E5-3543F68E1AA5}"/>
                </a:ext>
              </a:extLst>
            </p:cNvPr>
            <p:cNvSpPr/>
            <p:nvPr/>
          </p:nvSpPr>
          <p:spPr>
            <a:xfrm>
              <a:off x="4366718" y="1452001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Faculty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administration</a:t>
              </a:r>
              <a:endParaRPr lang="nb-NO" dirty="0">
                <a:solidFill>
                  <a:schemeClr val="tx1"/>
                </a:solidFill>
                <a:cs typeface="Arial"/>
              </a:endParaRPr>
            </a:p>
          </p:txBody>
        </p:sp>
        <p:cxnSp>
          <p:nvCxnSpPr>
            <p:cNvPr id="19" name="Rett pilkobling 18">
              <a:extLst>
                <a:ext uri="{FF2B5EF4-FFF2-40B4-BE49-F238E27FC236}">
                  <a16:creationId xmlns:a16="http://schemas.microsoft.com/office/drawing/2014/main" id="{B23E4947-71D9-9986-841D-6872FF724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4050" y="2069910"/>
              <a:ext cx="0" cy="2486479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8C8787E9-C5DB-C673-4F97-0E25EB1B00E3}"/>
                </a:ext>
              </a:extLst>
            </p:cNvPr>
            <p:cNvSpPr/>
            <p:nvPr/>
          </p:nvSpPr>
          <p:spPr>
            <a:xfrm>
              <a:off x="5517723" y="3538237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Section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for studies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F68D661-D230-A832-A6EA-59530F48273C}"/>
                </a:ext>
              </a:extLst>
            </p:cNvPr>
            <p:cNvSpPr/>
            <p:nvPr/>
          </p:nvSpPr>
          <p:spPr>
            <a:xfrm>
              <a:off x="3216944" y="2526604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Finance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section</a:t>
              </a:r>
              <a:endParaRPr lang="nb-NO" sz="1200" b="1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D80681A4-9FF9-E8A3-09CA-83588EFD0566}"/>
                </a:ext>
              </a:extLst>
            </p:cNvPr>
            <p:cNvSpPr/>
            <p:nvPr/>
          </p:nvSpPr>
          <p:spPr>
            <a:xfrm>
              <a:off x="3216944" y="3552442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HR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section</a:t>
              </a:r>
              <a:endParaRPr lang="nb-NO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B8D8C8E8-1850-6616-66C5-24DBDD4E37C9}"/>
                </a:ext>
              </a:extLst>
            </p:cNvPr>
            <p:cNvSpPr/>
            <p:nvPr/>
          </p:nvSpPr>
          <p:spPr>
            <a:xfrm>
              <a:off x="5511440" y="2532880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Section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for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research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and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communications</a:t>
              </a:r>
              <a:endParaRPr lang="nb-NO" dirty="0">
                <a:solidFill>
                  <a:schemeClr val="tx1"/>
                </a:solidFill>
                <a:cs typeface="Arial"/>
              </a:endParaRPr>
            </a:p>
          </p:txBody>
        </p:sp>
        <p:cxnSp>
          <p:nvCxnSpPr>
            <p:cNvPr id="25" name="Rett pilkobling 24">
              <a:extLst>
                <a:ext uri="{FF2B5EF4-FFF2-40B4-BE49-F238E27FC236}">
                  <a16:creationId xmlns:a16="http://schemas.microsoft.com/office/drawing/2014/main" id="{07E58B20-F4BA-DF15-6A39-562AD990A7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2807" y="2044460"/>
              <a:ext cx="12420" cy="3026195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Rett pilkobling 26">
              <a:extLst>
                <a:ext uri="{FF2B5EF4-FFF2-40B4-BE49-F238E27FC236}">
                  <a16:creationId xmlns:a16="http://schemas.microsoft.com/office/drawing/2014/main" id="{897145EF-34A2-6DD7-0409-B5A35169E8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1147" y="4558423"/>
              <a:ext cx="9642759" cy="1970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653CEB29-4839-1278-7FF8-2F230909D099}"/>
                </a:ext>
              </a:extLst>
            </p:cNvPr>
            <p:cNvSpPr/>
            <p:nvPr/>
          </p:nvSpPr>
          <p:spPr>
            <a:xfrm>
              <a:off x="459657" y="4997308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Department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of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Psychology</a:t>
              </a:r>
              <a:endParaRPr lang="nb-NO" sz="1200" b="1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F7437078-0E79-0BB2-DA77-DA16FA7FCE45}"/>
                </a:ext>
              </a:extLst>
            </p:cNvPr>
            <p:cNvSpPr/>
            <p:nvPr/>
          </p:nvSpPr>
          <p:spPr>
            <a:xfrm>
              <a:off x="2068342" y="4997308"/>
              <a:ext cx="1462216" cy="90900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Department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of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sociology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and human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geography</a:t>
              </a:r>
              <a:endParaRPr lang="nb-NO" sz="1200" b="1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B5AC1375-FD24-42EC-466D-7901A3D9DF16}"/>
                </a:ext>
              </a:extLst>
            </p:cNvPr>
            <p:cNvSpPr/>
            <p:nvPr/>
          </p:nvSpPr>
          <p:spPr>
            <a:xfrm>
              <a:off x="3701670" y="5003400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Department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of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economics</a:t>
              </a:r>
              <a:endParaRPr lang="nb-NO" sz="1200" b="1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E2936423-7CD0-A090-6668-3340FF49F85C}"/>
                </a:ext>
              </a:extLst>
            </p:cNvPr>
            <p:cNvSpPr/>
            <p:nvPr/>
          </p:nvSpPr>
          <p:spPr>
            <a:xfrm>
              <a:off x="5334169" y="5020842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Department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of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social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anthropology</a:t>
              </a:r>
              <a:endParaRPr lang="nb-NO" sz="1200" b="1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4EE74FE5-EC46-0F7B-E7B7-9574CFBB4E04}"/>
                </a:ext>
              </a:extLst>
            </p:cNvPr>
            <p:cNvSpPr/>
            <p:nvPr/>
          </p:nvSpPr>
          <p:spPr>
            <a:xfrm>
              <a:off x="6913568" y="5010542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Department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of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political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science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994F50FB-F0FD-8D3E-4656-24321FEAC256}"/>
                </a:ext>
              </a:extLst>
            </p:cNvPr>
            <p:cNvSpPr/>
            <p:nvPr/>
          </p:nvSpPr>
          <p:spPr>
            <a:xfrm>
              <a:off x="8494309" y="5003400"/>
              <a:ext cx="1462216" cy="90900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TIK Centre for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technology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,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innovation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and 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culture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 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6A9509FE-C903-9341-EB4D-61A2872F6126}"/>
                </a:ext>
              </a:extLst>
            </p:cNvPr>
            <p:cNvSpPr/>
            <p:nvPr/>
          </p:nvSpPr>
          <p:spPr>
            <a:xfrm>
              <a:off x="10112586" y="5005607"/>
              <a:ext cx="1462216" cy="617837"/>
            </a:xfrm>
            <a:prstGeom prst="rect">
              <a:avLst/>
            </a:prstGeom>
            <a:solidFill>
              <a:srgbClr val="E6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ARENA Centre for </a:t>
              </a:r>
              <a:r>
                <a:rPr lang="nb-NO" sz="1200" b="1" dirty="0" err="1">
                  <a:solidFill>
                    <a:schemeClr val="tx1"/>
                  </a:solidFill>
                  <a:cs typeface="Arial"/>
                </a:rPr>
                <a:t>european</a:t>
              </a:r>
              <a:r>
                <a:rPr lang="nb-NO" sz="1200" b="1" dirty="0">
                  <a:solidFill>
                    <a:schemeClr val="tx1"/>
                  </a:solidFill>
                  <a:cs typeface="Arial"/>
                </a:rPr>
                <a:t> studies</a:t>
              </a:r>
            </a:p>
          </p:txBody>
        </p:sp>
      </p:grpSp>
      <p:sp>
        <p:nvSpPr>
          <p:cNvPr id="24" name="Title 4">
            <a:extLst>
              <a:ext uri="{FF2B5EF4-FFF2-40B4-BE49-F238E27FC236}">
                <a16:creationId xmlns:a16="http://schemas.microsoft.com/office/drawing/2014/main" id="{11AED670-5857-6757-EECC-92B51459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0" y="727227"/>
            <a:ext cx="11196307" cy="452963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Organization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9553411-0C9D-3294-8156-71EE30BA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D9C995-3813-DD4F-BD93-A084B2B802BC}" type="datetime1">
              <a:rPr lang="nb-NO" smtClean="0"/>
              <a:pPr>
                <a:spcAft>
                  <a:spcPts val="600"/>
                </a:spcAft>
              </a:pPr>
              <a:t>08.07.2024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93EBC6-875C-9E65-C175-8CD17FF53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15B7ECC1-A245-D5A7-0100-F944C67ACC1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326756" y="6243181"/>
            <a:ext cx="741694" cy="365125"/>
          </a:xfrm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D245B39F-840D-A148-9922-F2D02AE5EA38}" type="datetime1">
              <a:rPr lang="nb-NO" smtClean="0"/>
              <a:pPr>
                <a:spcAft>
                  <a:spcPts val="600"/>
                </a:spcAft>
              </a:pPr>
              <a:t>08.07.2024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8AC31E-F543-9969-8DD7-5F5BB8380DA0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cxnSp>
        <p:nvCxnSpPr>
          <p:cNvPr id="35" name="Rett pilkobling 34">
            <a:extLst>
              <a:ext uri="{FF2B5EF4-FFF2-40B4-BE49-F238E27FC236}">
                <a16:creationId xmlns:a16="http://schemas.microsoft.com/office/drawing/2014/main" id="{F8601296-4735-2633-9CBF-0834470CCBB2}"/>
              </a:ext>
            </a:extLst>
          </p:cNvPr>
          <p:cNvCxnSpPr>
            <a:cxnSpLocks/>
          </p:cNvCxnSpPr>
          <p:nvPr/>
        </p:nvCxnSpPr>
        <p:spPr>
          <a:xfrm>
            <a:off x="4754449" y="4035882"/>
            <a:ext cx="838563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97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62938D-5344-6158-38CC-57D11DC09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blipFill>
            <a:blip r:embed="rId2"/>
            <a:stretch>
              <a:fillRect/>
            </a:stretch>
          </a:blipFill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57D52E-227C-343D-5094-189368CF6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</a:t>
            </a:r>
            <a:r>
              <a:rPr lang="en-US" dirty="0" err="1"/>
              <a:t>programmes</a:t>
            </a:r>
            <a:r>
              <a:rPr lang="en-US" dirty="0"/>
              <a:t> and courses at the Faculty of Social Science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24" y="288119"/>
            <a:ext cx="11394389" cy="542658"/>
          </a:xfrm>
        </p:spPr>
        <p:txBody>
          <a:bodyPr/>
          <a:lstStyle/>
          <a:p>
            <a:r>
              <a:rPr lang="nb-NO" dirty="0"/>
              <a:t>Bachelor </a:t>
            </a:r>
            <a:r>
              <a:rPr lang="nb-NO" dirty="0" err="1"/>
              <a:t>programme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28219" y="1221509"/>
            <a:ext cx="3007116" cy="2364795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42525" y="1221507"/>
            <a:ext cx="2875989" cy="2364894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64795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442743" y="1946554"/>
            <a:ext cx="2720888" cy="727059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Economics</a:t>
            </a:r>
            <a:endParaRPr lang="en-US" dirty="0"/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Political Science</a:t>
            </a:r>
            <a:endParaRPr lang="nb-NO" sz="20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9114490" y="4026979"/>
            <a:ext cx="2885538" cy="17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Technology, Innovation and Culture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Interdisciplinary courses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118647" y="1946554"/>
            <a:ext cx="2699835" cy="7270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Sociology</a:t>
            </a: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h</a:t>
            </a: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uman </a:t>
            </a:r>
            <a:r>
              <a:rPr lang="nb-NO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nb-NO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eography</a:t>
            </a:r>
            <a:endParaRPr lang="nb-NO" sz="20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2" name="Picture 11" descr="Illustrasjonsfoto av studenter på et grupperom">
            <a:extLst>
              <a:ext uri="{FF2B5EF4-FFF2-40B4-BE49-F238E27FC236}">
                <a16:creationId xmlns:a16="http://schemas.microsoft.com/office/drawing/2014/main" id="{566594BB-FA22-C59B-C277-FE812E19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0" y="3586400"/>
            <a:ext cx="2882591" cy="2357249"/>
          </a:xfrm>
          <a:prstGeom prst="rect">
            <a:avLst/>
          </a:prstGeom>
        </p:spPr>
      </p:pic>
      <p:pic>
        <p:nvPicPr>
          <p:cNvPr id="23" name="Picture 22" descr="En kollokviegruppe">
            <a:extLst>
              <a:ext uri="{FF2B5EF4-FFF2-40B4-BE49-F238E27FC236}">
                <a16:creationId xmlns:a16="http://schemas.microsoft.com/office/drawing/2014/main" id="{A98FE063-C667-840E-CC96-109BB75F6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8" y="3586305"/>
            <a:ext cx="2861623" cy="2364794"/>
          </a:xfrm>
          <a:prstGeom prst="rect">
            <a:avLst/>
          </a:prstGeom>
        </p:spPr>
      </p:pic>
      <p:sp>
        <p:nvSpPr>
          <p:cNvPr id="24" name="Rektangel 13">
            <a:extLst>
              <a:ext uri="{FF2B5EF4-FFF2-40B4-BE49-F238E27FC236}">
                <a16:creationId xmlns:a16="http://schemas.microsoft.com/office/drawing/2014/main" id="{2DDD5FDB-EEEB-5A66-4B61-F9B419D40E51}"/>
              </a:ext>
            </a:extLst>
          </p:cNvPr>
          <p:cNvSpPr/>
          <p:nvPr/>
        </p:nvSpPr>
        <p:spPr>
          <a:xfrm>
            <a:off x="3197429" y="3559690"/>
            <a:ext cx="2897939" cy="23914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">
            <a:extLst>
              <a:ext uri="{FF2B5EF4-FFF2-40B4-BE49-F238E27FC236}">
                <a16:creationId xmlns:a16="http://schemas.microsoft.com/office/drawing/2014/main" id="{BC1D12C6-5FF1-3E04-102F-D4A76227494E}"/>
              </a:ext>
            </a:extLst>
          </p:cNvPr>
          <p:cNvSpPr txBox="1"/>
          <p:nvPr/>
        </p:nvSpPr>
        <p:spPr>
          <a:xfrm>
            <a:off x="3374615" y="4233108"/>
            <a:ext cx="2663271" cy="10563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Psychology</a:t>
            </a:r>
          </a:p>
          <a:p>
            <a:pPr marL="342900" indent="-342900">
              <a:lnSpc>
                <a:spcPct val="107000"/>
              </a:lnSpc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Social Anthropology</a:t>
            </a:r>
          </a:p>
        </p:txBody>
      </p:sp>
      <p:pic>
        <p:nvPicPr>
          <p:cNvPr id="27" name="Picture 26" descr="En smilende kvinnelig student står utenfor SV-info">
            <a:extLst>
              <a:ext uri="{FF2B5EF4-FFF2-40B4-BE49-F238E27FC236}">
                <a16:creationId xmlns:a16="http://schemas.microsoft.com/office/drawing/2014/main" id="{B7943E7A-40C4-C0F4-CA37-DEA9316BD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21508"/>
            <a:ext cx="2881478" cy="2361800"/>
          </a:xfrm>
          <a:prstGeom prst="rect">
            <a:avLst/>
          </a:prstGeom>
        </p:spPr>
      </p:pic>
      <p:pic>
        <p:nvPicPr>
          <p:cNvPr id="29" name="Picture 28" descr="To studenter smiler og ser tankefulle ut utenfor Eilert Sundts hus">
            <a:extLst>
              <a:ext uri="{FF2B5EF4-FFF2-40B4-BE49-F238E27FC236}">
                <a16:creationId xmlns:a16="http://schemas.microsoft.com/office/drawing/2014/main" id="{9BBEF520-6354-61BC-E5DF-5120C3C36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5" y="1214156"/>
            <a:ext cx="2848497" cy="2379600"/>
          </a:xfrm>
          <a:prstGeom prst="rect">
            <a:avLst/>
          </a:prstGeom>
        </p:spPr>
      </p:pic>
      <p:sp>
        <p:nvSpPr>
          <p:cNvPr id="8" name="TekstSylinder 5">
            <a:extLst>
              <a:ext uri="{FF2B5EF4-FFF2-40B4-BE49-F238E27FC236}">
                <a16:creationId xmlns:a16="http://schemas.microsoft.com/office/drawing/2014/main" id="{9FCF38E8-BFB7-1282-4D56-CC6374FC474A}"/>
              </a:ext>
            </a:extLst>
          </p:cNvPr>
          <p:cNvSpPr txBox="1"/>
          <p:nvPr/>
        </p:nvSpPr>
        <p:spPr>
          <a:xfrm>
            <a:off x="7695636" y="5720267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3B3FBC40-85E8-B6C6-3025-7D29BC7B3B47}"/>
              </a:ext>
            </a:extLst>
          </p:cNvPr>
          <p:cNvSpPr txBox="1"/>
          <p:nvPr/>
        </p:nvSpPr>
        <p:spPr>
          <a:xfrm>
            <a:off x="1889623" y="566428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78695320-C48E-9034-1368-C5CFBAA3FB38}"/>
              </a:ext>
            </a:extLst>
          </p:cNvPr>
          <p:cNvSpPr txBox="1"/>
          <p:nvPr/>
        </p:nvSpPr>
        <p:spPr>
          <a:xfrm>
            <a:off x="4858977" y="331358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6" name="TekstSylinder 5">
            <a:extLst>
              <a:ext uri="{FF2B5EF4-FFF2-40B4-BE49-F238E27FC236}">
                <a16:creationId xmlns:a16="http://schemas.microsoft.com/office/drawing/2014/main" id="{569890A6-DA0E-61B6-C510-5BB8454873EB}"/>
              </a:ext>
            </a:extLst>
          </p:cNvPr>
          <p:cNvSpPr txBox="1"/>
          <p:nvPr/>
        </p:nvSpPr>
        <p:spPr>
          <a:xfrm>
            <a:off x="10372839" y="331358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356D9DB-C27B-3D34-F358-E30D43464AF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4290489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Master's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degree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programmes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offered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in English</a:t>
            </a:r>
            <a:b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42909" y="1206801"/>
            <a:ext cx="293677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185523" y="3574145"/>
            <a:ext cx="2904548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/>
            <a:endParaRPr lang="nb-NO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2" name="Picture 11" descr="To kvinnelige studenter sitter på en benk og diskuterer">
            <a:extLst>
              <a:ext uri="{FF2B5EF4-FFF2-40B4-BE49-F238E27FC236}">
                <a16:creationId xmlns:a16="http://schemas.microsoft.com/office/drawing/2014/main" id="{61EA560F-67D2-BEA0-F407-4143EC43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1" y="3580452"/>
            <a:ext cx="2856684" cy="2375493"/>
          </a:xfrm>
          <a:prstGeom prst="rect">
            <a:avLst/>
          </a:prstGeom>
        </p:spPr>
      </p:pic>
      <p:pic>
        <p:nvPicPr>
          <p:cNvPr id="21" name="Picture 20" descr="En student sitter på trappa og leser i en bok">
            <a:extLst>
              <a:ext uri="{FF2B5EF4-FFF2-40B4-BE49-F238E27FC236}">
                <a16:creationId xmlns:a16="http://schemas.microsoft.com/office/drawing/2014/main" id="{713A5903-AFB0-B22B-0430-9B9DEDDE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13" y="3577844"/>
            <a:ext cx="2895738" cy="2379291"/>
          </a:xfrm>
          <a:prstGeom prst="rect">
            <a:avLst/>
          </a:prstGeom>
        </p:spPr>
      </p:pic>
      <p:pic>
        <p:nvPicPr>
          <p:cNvPr id="23" name="Picture 22" descr="3 glade studenter på Fredikkeplass">
            <a:extLst>
              <a:ext uri="{FF2B5EF4-FFF2-40B4-BE49-F238E27FC236}">
                <a16:creationId xmlns:a16="http://schemas.microsoft.com/office/drawing/2014/main" id="{F8987E46-9974-C1AB-385B-9032CE4DE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0" y="1198553"/>
            <a:ext cx="2861251" cy="2379291"/>
          </a:xfrm>
          <a:prstGeom prst="rect">
            <a:avLst/>
          </a:prstGeom>
        </p:spPr>
      </p:pic>
      <p:pic>
        <p:nvPicPr>
          <p:cNvPr id="25" name="Picture 24" descr="Underviser hjelper student">
            <a:extLst>
              <a:ext uri="{FF2B5EF4-FFF2-40B4-BE49-F238E27FC236}">
                <a16:creationId xmlns:a16="http://schemas.microsoft.com/office/drawing/2014/main" id="{9FE9D34E-BBDD-615F-2A3E-420A25122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13" y="1222153"/>
            <a:ext cx="2839682" cy="2361355"/>
          </a:xfrm>
          <a:prstGeom prst="rect">
            <a:avLst/>
          </a:prstGeom>
        </p:spPr>
      </p:pic>
      <p:sp>
        <p:nvSpPr>
          <p:cNvPr id="8" name="TekstSylinder 5">
            <a:extLst>
              <a:ext uri="{FF2B5EF4-FFF2-40B4-BE49-F238E27FC236}">
                <a16:creationId xmlns:a16="http://schemas.microsoft.com/office/drawing/2014/main" id="{DC63234F-282C-A569-7A05-4C2CFA133DC9}"/>
              </a:ext>
            </a:extLst>
          </p:cNvPr>
          <p:cNvSpPr txBox="1"/>
          <p:nvPr/>
        </p:nvSpPr>
        <p:spPr>
          <a:xfrm>
            <a:off x="1794323" y="5660318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4E462CDF-E5E3-9080-D381-FB20A7AD4245}"/>
              </a:ext>
            </a:extLst>
          </p:cNvPr>
          <p:cNvSpPr txBox="1"/>
          <p:nvPr/>
        </p:nvSpPr>
        <p:spPr>
          <a:xfrm>
            <a:off x="7749391" y="5660615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43A2C576-9704-1A6C-5215-2EC389444164}"/>
              </a:ext>
            </a:extLst>
          </p:cNvPr>
          <p:cNvSpPr txBox="1"/>
          <p:nvPr/>
        </p:nvSpPr>
        <p:spPr>
          <a:xfrm>
            <a:off x="10589901" y="325764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20" name="TekstSylinder 5">
            <a:extLst>
              <a:ext uri="{FF2B5EF4-FFF2-40B4-BE49-F238E27FC236}">
                <a16:creationId xmlns:a16="http://schemas.microsoft.com/office/drawing/2014/main" id="{28EAD867-C76E-F696-7387-B32ED840563E}"/>
              </a:ext>
            </a:extLst>
          </p:cNvPr>
          <p:cNvSpPr txBox="1"/>
          <p:nvPr/>
        </p:nvSpPr>
        <p:spPr>
          <a:xfrm>
            <a:off x="4790895" y="333222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8E433AC-59F7-7238-DB86-2681A12013BD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334BC-F955-A3E3-F38B-85E94262FA89}"/>
              </a:ext>
            </a:extLst>
          </p:cNvPr>
          <p:cNvSpPr txBox="1"/>
          <p:nvPr/>
        </p:nvSpPr>
        <p:spPr>
          <a:xfrm>
            <a:off x="553803" y="1996490"/>
            <a:ext cx="232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Economics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F43AB-5EEA-24CB-D7B4-1E7B3E3D963B}"/>
              </a:ext>
            </a:extLst>
          </p:cNvPr>
          <p:cNvSpPr txBox="1"/>
          <p:nvPr/>
        </p:nvSpPr>
        <p:spPr>
          <a:xfrm>
            <a:off x="9211035" y="4074018"/>
            <a:ext cx="232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bg1"/>
                </a:solidFill>
              </a:rPr>
              <a:t>Psychology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82E80-2218-4DD9-8B86-2B4FA45D89DC}"/>
              </a:ext>
            </a:extLst>
          </p:cNvPr>
          <p:cNvSpPr txBox="1"/>
          <p:nvPr/>
        </p:nvSpPr>
        <p:spPr>
          <a:xfrm>
            <a:off x="6251534" y="1940572"/>
            <a:ext cx="251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Human </a:t>
            </a:r>
            <a:r>
              <a:rPr lang="nb-NO" sz="2000" dirty="0" err="1">
                <a:solidFill>
                  <a:schemeClr val="bg1"/>
                </a:solidFill>
              </a:rPr>
              <a:t>Geography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D9C5A8-CB51-2AB0-4786-486FC0DF5EEF}"/>
              </a:ext>
            </a:extLst>
          </p:cNvPr>
          <p:cNvSpPr txBox="1"/>
          <p:nvPr/>
        </p:nvSpPr>
        <p:spPr>
          <a:xfrm>
            <a:off x="3388850" y="4074018"/>
            <a:ext cx="2324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Peace and </a:t>
            </a:r>
            <a:r>
              <a:rPr lang="nb-NO" sz="2000" dirty="0" err="1">
                <a:solidFill>
                  <a:schemeClr val="bg1"/>
                </a:solidFill>
              </a:rPr>
              <a:t>Conflict</a:t>
            </a:r>
            <a:r>
              <a:rPr lang="nb-NO" sz="2000" dirty="0">
                <a:solidFill>
                  <a:schemeClr val="bg1"/>
                </a:solidFill>
              </a:rPr>
              <a:t> Studies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93D552-521B-D1C5-4DA9-EFB89A483CFA}"/>
              </a:ext>
            </a:extLst>
          </p:cNvPr>
          <p:cNvSpPr txBox="1"/>
          <p:nvPr/>
        </p:nvSpPr>
        <p:spPr>
          <a:xfrm>
            <a:off x="9182739" y="4616126"/>
            <a:ext cx="2649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bg1"/>
                </a:solidFill>
              </a:rPr>
              <a:t>Social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Anthropology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539003" y="2364754"/>
            <a:ext cx="482271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b-NO" sz="2400" dirty="0" err="1">
                <a:cs typeface="Arial"/>
              </a:rPr>
              <a:t>Psychology</a:t>
            </a:r>
            <a:endParaRPr lang="nb-NO" dirty="0">
              <a:cs typeface="Arial"/>
            </a:endParaRPr>
          </a:p>
          <a:p>
            <a:pPr marL="5715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Provides the student with the competence to work as an authorized psychologist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6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years</a:t>
            </a:r>
            <a:r>
              <a:rPr lang="nb-NO" sz="2000" dirty="0">
                <a:latin typeface="Arial"/>
                <a:ea typeface="ヒラギノ角ゴ Pro W3"/>
                <a:cs typeface="Times New Roman"/>
              </a:rPr>
              <a:t> of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education</a:t>
            </a:r>
            <a:endParaRPr lang="nb-NO" sz="2000" dirty="0">
              <a:latin typeface="Arial"/>
              <a:ea typeface="ヒラギノ角ゴ Pro W3" charset="-128"/>
              <a:cs typeface="Times New Roman"/>
            </a:endParaRPr>
          </a:p>
          <a:p>
            <a:pPr marL="5715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360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credits</a:t>
            </a:r>
            <a:endParaRPr lang="nb-NO" sz="2400" dirty="0">
              <a:latin typeface="Arial"/>
              <a:ea typeface="ヒラギノ角ゴ Pro W3" charset="-128"/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400" dirty="0" err="1">
                <a:latin typeface="Arial"/>
                <a:ea typeface="ヒラギノ角ゴ Pro W3"/>
                <a:cs typeface="MS PGothic" pitchFamily="34" charset="-128"/>
              </a:rPr>
              <a:t>Economics</a:t>
            </a:r>
            <a:endParaRPr lang="nb-NO" sz="2400" dirty="0">
              <a:latin typeface="Arial"/>
              <a:ea typeface="ヒラギノ角ゴ Pro W3"/>
              <a:cs typeface="MS PGothic" pitchFamily="34" charset="-128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Socioeconomic</a:t>
            </a: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analysis</a:t>
            </a:r>
            <a:endParaRPr lang="nb-NO" sz="2000" dirty="0">
              <a:latin typeface="Arial"/>
              <a:ea typeface="ヒラギノ角ゴ Pro W3"/>
              <a:cs typeface="MS PGothic" pitchFamily="34" charset="-128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5-year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master's</a:t>
            </a: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 program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300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credits</a:t>
            </a:r>
            <a:endParaRPr lang="nb-NO" sz="2000" dirty="0">
              <a:latin typeface="Arial"/>
              <a:ea typeface="ヒラギノ角ゴ Pro W3"/>
              <a:cs typeface="MS PGothic" pitchFamily="34" charset="-128"/>
            </a:endParaRP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539002" y="830705"/>
            <a:ext cx="5058985" cy="8559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Professional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</a:t>
            </a:r>
            <a:r>
              <a:rPr lang="en-GB" b="0" i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>
                <a:solidFill>
                  <a:schemeClr val="bg1"/>
                </a:solidFill>
                <a:effectLst/>
              </a:rPr>
              <a:t> Byrknes</a:t>
            </a:r>
            <a:endParaRPr lang="en-GB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31042" y="5927965"/>
              <a:ext cx="3048000" cy="1714500"/>
            </p:xfrm>
            <a:graphic>
              <a:graphicData uri="http://schemas.microsoft.com/office/powerpoint/2016/slidezoom">
                <pslz:sldZm>
                  <pslz:sldZmObj sldId="282" cId="1554550418">
                    <pslz:zmPr id="{A3AC6C60-AFD7-4C67-AF43-8FD912FDA3E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Lysbilde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31042" y="59279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Content Placeholder 6" descr="Et bilde som inneholder klær, person, utendørs, plante&#10;&#10;Automatisk generert beskrivelse">
            <a:extLst>
              <a:ext uri="{FF2B5EF4-FFF2-40B4-BE49-F238E27FC236}">
                <a16:creationId xmlns:a16="http://schemas.microsoft.com/office/drawing/2014/main" id="{ACCF0EDD-512E-FAA2-71F6-621768871B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7"/>
          <a:srcRect l="21089" r="21089"/>
          <a:stretch/>
        </p:blipFill>
        <p:spPr>
          <a:xfrm>
            <a:off x="6096001" y="0"/>
            <a:ext cx="6096000" cy="6858000"/>
          </a:xfrm>
        </p:spPr>
      </p:pic>
      <p:sp>
        <p:nvSpPr>
          <p:cNvPr id="3" name="TekstSylinder 5">
            <a:extLst>
              <a:ext uri="{FF2B5EF4-FFF2-40B4-BE49-F238E27FC236}">
                <a16:creationId xmlns:a16="http://schemas.microsoft.com/office/drawing/2014/main" id="{6649D493-65C7-5458-35BB-F91B86053666}"/>
              </a:ext>
            </a:extLst>
          </p:cNvPr>
          <p:cNvSpPr txBox="1"/>
          <p:nvPr/>
        </p:nvSpPr>
        <p:spPr>
          <a:xfrm>
            <a:off x="10753780" y="6540709"/>
            <a:ext cx="11608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Jarli&amp;Jordan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210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ENG.potx" id="{FB09ADC4-3057-4E26-8533-BBC40523459B}" vid="{D0B67E93-B9A7-473B-984C-B9A6983A28DF}"/>
    </a:ext>
  </a:extLst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JAJEJYK5CVUX-448798232-28</_dlc_DocId>
    <_dlc_DocIdUrl xmlns="e5e35b8c-bb2a-40e7-acd7-beed1d1f14b8">
      <Url>https://uio.sharepoint.com/sites/GrafiskUttrykk/_layouts/15/DocIdRedir.aspx?ID=JAJEJYK5CVUX-448798232-28</Url>
      <Description>JAJEJYK5CVUX-448798232-28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e5e35b8c-bb2a-40e7-acd7-beed1d1f14b8"/>
  </ds:schemaRefs>
</ds:datastoreItem>
</file>

<file path=customXml/itemProps2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7A00CE-1615-4FA0-B36A-03A6C5E76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1015C72-0F86-493A-8B08-4D693B2B2479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UiO English</Template>
  <TotalTime>910</TotalTime>
  <Words>1706</Words>
  <Application>Microsoft Office PowerPoint</Application>
  <PresentationFormat>Widescreen</PresentationFormat>
  <Paragraphs>392</Paragraphs>
  <Slides>30</Slides>
  <Notes>25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40" baseType="lpstr">
      <vt:lpstr>Arial</vt:lpstr>
      <vt:lpstr>Arial</vt:lpstr>
      <vt:lpstr>Arial, sans-serif</vt:lpstr>
      <vt:lpstr>Arial,Sans-Serif</vt:lpstr>
      <vt:lpstr>Calibri</vt:lpstr>
      <vt:lpstr>Helvetica</vt:lpstr>
      <vt:lpstr>Wingdings</vt:lpstr>
      <vt:lpstr>Office Theme</vt:lpstr>
      <vt:lpstr>1_Office Theme</vt:lpstr>
      <vt:lpstr>think-cell Slide</vt:lpstr>
      <vt:lpstr>Faculty of Social Sciences</vt:lpstr>
      <vt:lpstr>University of Oslo today</vt:lpstr>
      <vt:lpstr>Faculty of Social Science– numbers and facts</vt:lpstr>
      <vt:lpstr>Faculty Management</vt:lpstr>
      <vt:lpstr>Organization</vt:lpstr>
      <vt:lpstr>Study programmes and courses at the Faculty of Social Science</vt:lpstr>
      <vt:lpstr>Bachelor programme</vt:lpstr>
      <vt:lpstr>Master's degree programmes offered in English </vt:lpstr>
      <vt:lpstr>PowerPoint-presentasjon</vt:lpstr>
      <vt:lpstr>Interdisciplinarity and sustainability</vt:lpstr>
      <vt:lpstr>Center for Interdiciplinary Education - INTED</vt:lpstr>
      <vt:lpstr>PowerPoint-presentasjon</vt:lpstr>
      <vt:lpstr>WORKING LIFE RELEVANCE</vt:lpstr>
      <vt:lpstr>DISCOVER YOUR FUTURE</vt:lpstr>
      <vt:lpstr>EILIN - Network for Learning and Teaching</vt:lpstr>
      <vt:lpstr>Focus on teaching quality</vt:lpstr>
      <vt:lpstr>Research at the Faculty of Social Science</vt:lpstr>
      <vt:lpstr>Funding allocations from the Research Council of Norway 2015 - 2023</vt:lpstr>
      <vt:lpstr>EUs Framework Programme</vt:lpstr>
      <vt:lpstr>Targeted initiative</vt:lpstr>
      <vt:lpstr>Circle U.</vt:lpstr>
      <vt:lpstr>The Guild of European Research-Intensive Universities</vt:lpstr>
      <vt:lpstr>Social Science at UiO: Ranking</vt:lpstr>
      <vt:lpstr>Financing</vt:lpstr>
      <vt:lpstr>Research support</vt:lpstr>
      <vt:lpstr>The Ph.D. programme</vt:lpstr>
      <vt:lpstr>PowerPoint-presentasjon</vt:lpstr>
      <vt:lpstr>Social innovation – applied knowledge</vt:lpstr>
      <vt:lpstr>We contribute to a knowledge-based public debate</vt:lpstr>
      <vt:lpstr>The way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Social Sciences</dc:title>
  <dc:creator>Therese Marthinsen</dc:creator>
  <cp:lastModifiedBy>Svein Harald Milde</cp:lastModifiedBy>
  <cp:revision>49</cp:revision>
  <dcterms:created xsi:type="dcterms:W3CDTF">2023-09-19T13:14:41Z</dcterms:created>
  <dcterms:modified xsi:type="dcterms:W3CDTF">2024-07-08T13:33:18Z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b393e4af-21e2-4a00-becb-93bf6477c2c6</vt:lpwstr>
  </property>
</Properties>
</file>