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301" r:id="rId3"/>
    <p:sldId id="271" r:id="rId4"/>
    <p:sldId id="273" r:id="rId5"/>
    <p:sldId id="340" r:id="rId6"/>
    <p:sldId id="341" r:id="rId7"/>
    <p:sldId id="342" r:id="rId8"/>
    <p:sldId id="265" r:id="rId9"/>
    <p:sldId id="321" r:id="rId10"/>
    <p:sldId id="343" r:id="rId11"/>
    <p:sldId id="346" r:id="rId12"/>
    <p:sldId id="344" r:id="rId13"/>
    <p:sldId id="345" r:id="rId14"/>
    <p:sldId id="324" r:id="rId15"/>
    <p:sldId id="347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8" autoAdjust="0"/>
    <p:restoredTop sz="72718" autoAdjust="0"/>
  </p:normalViewPr>
  <p:slideViewPr>
    <p:cSldViewPr snapToGrid="0">
      <p:cViewPr>
        <p:scale>
          <a:sx n="75" d="100"/>
          <a:sy n="75" d="100"/>
        </p:scale>
        <p:origin x="3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Pie</c:v>
                </c:pt>
              </c:strCache>
            </c:strRef>
          </c:tx>
          <c:dPt>
            <c:idx val="0"/>
            <c:bubble3D val="0"/>
            <c:spPr>
              <a:solidFill>
                <a:srgbClr val="9BBB58"/>
              </a:solidFill>
              <a:ln>
                <a:solidFill>
                  <a:srgbClr val="9BBB58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310-417B-8F89-D574333599B6}"/>
              </c:ext>
            </c:extLst>
          </c:dPt>
          <c:dPt>
            <c:idx val="1"/>
            <c:bubble3D val="0"/>
            <c:spPr>
              <a:solidFill>
                <a:srgbClr val="C0504E"/>
              </a:solidFill>
              <a:ln>
                <a:solidFill>
                  <a:srgbClr val="C0504E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310-417B-8F89-D574333599B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/>
                    </a:pPr>
                    <a:fld id="{66FBD0CC-26FA-4CB2-B598-A3AD5A1E7970}" type="VALUE">
                      <a:rPr lang="en-US" sz="1425">
                        <a:solidFill>
                          <a:srgbClr val="DED9C3"/>
                        </a:solidFill>
                        <a:latin typeface="arial,helvetica,sans-serif"/>
                      </a:rPr>
                      <a:pPr>
                        <a:defRPr/>
                      </a:pPr>
                      <a:t>[VALUE]</a:t>
                    </a:fld>
                    <a:endParaRPr lang="en-GB"/>
                  </a:p>
                </c:rich>
              </c:tx>
              <c:spPr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310-417B-8F89-D574333599B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/>
                    </a:pPr>
                    <a:fld id="{12E96562-99E5-4F7E-B1A1-9362D4FBBB63}" type="VALUE">
                      <a:rPr lang="en-US" sz="1425">
                        <a:solidFill>
                          <a:srgbClr val="DED9C3"/>
                        </a:solidFill>
                        <a:latin typeface="arial,helvetica,sans-serif"/>
                      </a:rPr>
                      <a:pPr>
                        <a:defRPr/>
                      </a:pPr>
                      <a:t>[VALUE]</a:t>
                    </a:fld>
                    <a:endParaRPr lang="en-GB"/>
                  </a:p>
                </c:rich>
              </c:tx>
              <c:spPr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310-417B-8F89-D574333599B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Ja</c:v>
                </c:pt>
                <c:pt idx="1">
                  <c:v>Nei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96.682863837355598</c:v>
                </c:pt>
                <c:pt idx="1">
                  <c:v>3.2670211399085001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10-417B-8F89-D57433359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solidFill>
          <a:srgbClr val="FFFFFF"/>
        </a:solidFill>
      </c:spPr>
    </c:plotArea>
    <c:legend>
      <c:legendPos val="t"/>
      <c:overlay val="0"/>
      <c:txPr>
        <a:bodyPr/>
        <a:lstStyle/>
        <a:p>
          <a:pPr>
            <a:defRPr sz="900" b="0" smtId="4294967295">
              <a:solidFill>
                <a:srgbClr val="3F3F3F"/>
              </a:solidFill>
              <a:latin typeface="arial,helvetica,sans-serif"/>
            </a:defRPr>
          </a:pPr>
          <a:endParaRPr lang="en-US"/>
        </a:p>
      </c:txPr>
    </c:legend>
    <c:plotVisOnly val="1"/>
    <c:dispBlanksAs val="gap"/>
    <c:showDLblsOverMax val="1"/>
  </c:chart>
  <c:spPr>
    <a:solidFill>
      <a:srgbClr val="FFFFFF"/>
    </a:solidFill>
  </c:spPr>
  <c:txPr>
    <a:bodyPr/>
    <a:lstStyle/>
    <a:p>
      <a:pPr>
        <a:defRPr smtId="4294967295">
          <a:latin typeface="arial,helvetica,sans-serif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D3BC4-340B-4E9A-BD04-33F685C3F6CD}" type="datetimeFigureOut">
              <a:rPr lang="nb-NO" smtClean="0"/>
              <a:t>31.10.2023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7BD37-66B4-4495-B551-1DF68031CE5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50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6100" y="744538"/>
            <a:ext cx="2919413" cy="1643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31871" y="2570678"/>
            <a:ext cx="5821850" cy="674961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AC51-8ACF-45CB-828A-7F1D05EA17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11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5F2B6-93A2-4CCA-A568-3ED2B8965B8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9735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7BD37-66B4-4495-B551-1DF68031CE5A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9674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765242" cy="4431951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5F2B6-93A2-4CCA-A568-3ED2B8965B8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1470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51B7C-1D7E-48F4-B899-1E83ED3AD9F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7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943600" cy="44577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C846E-DF7D-4783-861A-AD8CB86556A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20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4F427-04A8-4CF2-B280-795C51E6603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9853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872F0-7366-4671-BB77-B240B23D70B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9723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4400550"/>
            <a:ext cx="5926015" cy="4522386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5F2B6-93A2-4CCA-A568-3ED2B8965B8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5004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5F2B6-93A2-4CCA-A568-3ED2B8965B8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8207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5F2B6-93A2-4CCA-A568-3ED2B8965B8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3363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5138" y="552450"/>
            <a:ext cx="3935412" cy="221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28599" y="2993780"/>
            <a:ext cx="6627813" cy="5517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CD3B4-0C50-406B-9BDA-3F015ECD81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99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725048" cy="4572628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C4B12-AA08-480D-AECA-ABD257E0E4F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138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0"/>
            <a:ext cx="12192000" cy="4803268"/>
          </a:xfrm>
          <a:prstGeom prst="rect">
            <a:avLst/>
          </a:prstGeom>
        </p:spPr>
      </p:pic>
      <p:sp>
        <p:nvSpPr>
          <p:cNvPr id="3074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1727200" y="2405608"/>
            <a:ext cx="9245600" cy="1143000"/>
          </a:xfrm>
        </p:spPr>
        <p:txBody>
          <a:bodyPr anchor="b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548608"/>
            <a:ext cx="9753600" cy="1752600"/>
          </a:xfrm>
        </p:spPr>
        <p:txBody>
          <a:bodyPr/>
          <a:lstStyle>
            <a:lvl1pPr marL="0" indent="0">
              <a:buFontTx/>
              <a:buNone/>
              <a:defRPr sz="3200" b="1" i="0" baseline="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1684563"/>
            <a:ext cx="10100231" cy="582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82" y="5373216"/>
            <a:ext cx="1356012" cy="10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4037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7000" y="838200"/>
            <a:ext cx="25654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800" y="838200"/>
            <a:ext cx="74930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861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6DB65B-BBC7-1A4E-813E-4EA20324B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44304" cy="71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6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702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25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1981200"/>
            <a:ext cx="5029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5029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616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783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914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43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5240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843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84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320800" y="838200"/>
            <a:ext cx="1026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981200"/>
            <a:ext cx="10261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44025F-D603-AC4D-B6DA-A30D2B2B0178}" type="slidenum">
              <a:rPr lang="nb-NO">
                <a:solidFill>
                  <a:srgbClr val="000000">
                    <a:tint val="75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2AC03E9-B026-484B-A7AF-0130B71F0F75}" type="datetime1">
              <a:rPr lang="nb-NO">
                <a:solidFill>
                  <a:srgbClr val="000000">
                    <a:tint val="75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31.10.2023</a:t>
            </a:fld>
            <a:endParaRPr lang="nb-NO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28600"/>
            <a:ext cx="6361675" cy="119940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 flipH="1" flipV="1">
            <a:off x="648363" y="908720"/>
            <a:ext cx="743115" cy="5475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4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meatigation.no/" TargetMode="Externa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Arve.Hansen@sum.uio.no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Psychology for Climate seminar 31.10.23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071664" y="3933056"/>
            <a:ext cx="7819256" cy="1752600"/>
          </a:xfrm>
        </p:spPr>
        <p:txBody>
          <a:bodyPr/>
          <a:lstStyle/>
          <a:p>
            <a:r>
              <a:rPr lang="en-US" dirty="0"/>
              <a:t>The stubbornness of meaty routines: Meat consumption and reduction in Norway</a:t>
            </a:r>
          </a:p>
          <a:p>
            <a:endParaRPr lang="en-GB" sz="1600" dirty="0"/>
          </a:p>
          <a:p>
            <a:r>
              <a:rPr lang="en-GB" sz="1600" dirty="0"/>
              <a:t>Arve Hansen</a:t>
            </a:r>
          </a:p>
          <a:p>
            <a:r>
              <a:rPr lang="en-GB" sz="1600" dirty="0"/>
              <a:t>SUM</a:t>
            </a:r>
          </a:p>
        </p:txBody>
      </p:sp>
    </p:spTree>
    <p:extLst>
      <p:ext uri="{BB962C8B-B14F-4D97-AF65-F5344CB8AC3E}">
        <p14:creationId xmlns:p14="http://schemas.microsoft.com/office/powerpoint/2010/main" val="2247717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E4C46-932B-4F8C-B81E-45E13B303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Meat</a:t>
            </a:r>
            <a:r>
              <a:rPr lang="nb-NO" dirty="0"/>
              <a:t> intensive </a:t>
            </a:r>
            <a:r>
              <a:rPr lang="nb-NO" dirty="0" err="1"/>
              <a:t>food</a:t>
            </a:r>
            <a:r>
              <a:rPr lang="nb-NO" dirty="0"/>
              <a:t> </a:t>
            </a:r>
            <a:r>
              <a:rPr lang="nb-NO" dirty="0" err="1"/>
              <a:t>environments</a:t>
            </a:r>
            <a:endParaRPr lang="nb-NO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9350E0-11CD-47EF-9C25-06A32D17F1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1361" y="2620042"/>
            <a:ext cx="4296580" cy="3223357"/>
          </a:xfrm>
        </p:spPr>
      </p:pic>
      <p:pic>
        <p:nvPicPr>
          <p:cNvPr id="1027" name="B042BCB7-6091-4078-8337-51B2AC10541B" descr="IMG_0505.jpg">
            <a:extLst>
              <a:ext uri="{FF2B5EF4-FFF2-40B4-BE49-F238E27FC236}">
                <a16:creationId xmlns:a16="http://schemas.microsoft.com/office/drawing/2014/main" id="{6DE16B7D-5E5C-4C38-AF4B-D4545FCA8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335" y="2620657"/>
            <a:ext cx="4297810" cy="32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06D05B-4F07-4D1E-BC65-B520DFD3A4A1}"/>
              </a:ext>
            </a:extLst>
          </p:cNvPr>
          <p:cNvSpPr txBox="1"/>
          <p:nvPr/>
        </p:nvSpPr>
        <p:spPr>
          <a:xfrm>
            <a:off x="8650365" y="6518037"/>
            <a:ext cx="2220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/>
              <a:t>Screenshot</a:t>
            </a:r>
            <a:r>
              <a:rPr lang="nb-NO" sz="1200" dirty="0"/>
              <a:t> from Rema 1000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FED95F-52AE-4806-8F64-28272728E72C}"/>
              </a:ext>
            </a:extLst>
          </p:cNvPr>
          <p:cNvSpPr txBox="1"/>
          <p:nvPr/>
        </p:nvSpPr>
        <p:spPr>
          <a:xfrm>
            <a:off x="1827124" y="6518038"/>
            <a:ext cx="4624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/>
              <a:t>Foto: Arve Hansen</a:t>
            </a:r>
            <a:endParaRPr lang="en-US" sz="1200" dirty="0"/>
          </a:p>
        </p:txBody>
      </p:sp>
      <p:pic>
        <p:nvPicPr>
          <p:cNvPr id="3" name="Content Placeholder 8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B55F9497-989E-7867-CAB3-A650E181F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60515" y="3556046"/>
            <a:ext cx="2090551" cy="279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FD8B36-0620-BBED-A6CB-C103914994AF}"/>
              </a:ext>
            </a:extLst>
          </p:cNvPr>
          <p:cNvSpPr txBox="1"/>
          <p:nvPr/>
        </p:nvSpPr>
        <p:spPr>
          <a:xfrm>
            <a:off x="8504059" y="162633"/>
            <a:ext cx="35729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13131"/>
                </a:solidFill>
                <a:effectLst/>
                <a:latin typeface="Open Sans" panose="020B0606030504020204" pitchFamily="34" charset="0"/>
              </a:rPr>
              <a:t>‘If I buy meat, it is usually as take-away [referring to eating on-the-go], not dinner but for lunch or a snack. For me that’s the most difficult situation to get hold of something meat-free. When I stop by 7-Eleven for a baguette, or I’m at an airport, I feel that all options include meat.’ (</a:t>
            </a:r>
            <a:r>
              <a:rPr lang="en-GB" b="0" i="0" dirty="0" err="1">
                <a:solidFill>
                  <a:srgbClr val="313131"/>
                </a:solidFill>
                <a:effectLst/>
                <a:latin typeface="Open Sans" panose="020B0606030504020204" pitchFamily="34" charset="0"/>
              </a:rPr>
              <a:t>Ylva</a:t>
            </a:r>
            <a:r>
              <a:rPr lang="en-GB" b="0" i="0" dirty="0">
                <a:solidFill>
                  <a:srgbClr val="313131"/>
                </a:solidFill>
                <a:effectLst/>
                <a:latin typeface="Open Sans" panose="020B0606030504020204" pitchFamily="34" charset="0"/>
              </a:rPr>
              <a:t>, 29, Drammen)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48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4C36A-1AD5-B3A2-71DA-86B3C8F6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Negotiating meat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393D0-0CD7-2F62-EF1F-DF767E7398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133" y="1981199"/>
            <a:ext cx="5367867" cy="4182533"/>
          </a:xfrm>
        </p:spPr>
        <p:txBody>
          <a:bodyPr/>
          <a:lstStyle/>
          <a:p>
            <a:pPr marL="0" indent="0">
              <a:buNone/>
            </a:pPr>
            <a:r>
              <a:rPr lang="en-GB" sz="2200" i="1" dirty="0"/>
              <a:t>[E]</a:t>
            </a:r>
            <a:r>
              <a:rPr lang="en-GB" sz="2200" i="1" dirty="0" err="1"/>
              <a:t>arly</a:t>
            </a:r>
            <a:r>
              <a:rPr lang="en-GB" sz="2200" i="1" dirty="0"/>
              <a:t> in our relationship … I really wanted him to consider vegetarianism, in my mind I wasn’t willing to settle with someone who wasn’t vegetarian … I felt quite strongly about it back then … [now] </a:t>
            </a:r>
            <a:r>
              <a:rPr lang="en-GB" sz="2200" b="1" i="1" dirty="0"/>
              <a:t>we make compromises</a:t>
            </a:r>
            <a:r>
              <a:rPr lang="en-GB" sz="2200" i="1" dirty="0"/>
              <a:t>, he will only buy ethically produced meat</a:t>
            </a:r>
          </a:p>
          <a:p>
            <a:pPr marL="0" indent="0">
              <a:buNone/>
            </a:pPr>
            <a:r>
              <a:rPr lang="en-GB" sz="2200" i="1" dirty="0"/>
              <a:t>(Yvonne, 33, Trondheim).</a:t>
            </a:r>
            <a:endParaRPr lang="en-US" sz="2200" i="1" dirty="0"/>
          </a:p>
          <a:p>
            <a:pPr marL="0" indent="0">
              <a:buNone/>
            </a:pPr>
            <a:endParaRPr lang="en-US" sz="2200" i="1" dirty="0"/>
          </a:p>
          <a:p>
            <a:pPr marL="0" indent="0">
              <a:buNone/>
            </a:pPr>
            <a:r>
              <a:rPr lang="en-US" sz="2200" i="1" dirty="0"/>
              <a:t>…</a:t>
            </a:r>
            <a:r>
              <a:rPr lang="en-US" sz="2200" b="1" i="1" dirty="0"/>
              <a:t>you just want your children to eat</a:t>
            </a:r>
            <a:r>
              <a:rPr lang="en-US" sz="2200" i="1" dirty="0"/>
              <a:t>… </a:t>
            </a:r>
          </a:p>
          <a:p>
            <a:pPr marL="0" indent="0">
              <a:buNone/>
            </a:pPr>
            <a:r>
              <a:rPr lang="en-US" sz="2200" i="1" dirty="0"/>
              <a:t>(Sigrid, 39, family of four, Oslo)</a:t>
            </a:r>
          </a:p>
          <a:p>
            <a:pPr marL="0" indent="0">
              <a:buNone/>
            </a:pPr>
            <a:endParaRPr lang="nb-NO" sz="2200" i="1" dirty="0"/>
          </a:p>
          <a:p>
            <a:endParaRPr lang="en-GB" sz="2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E6B7E9-1CED-61CD-E7A6-9230AE41657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553200" y="1981200"/>
            <a:ext cx="5029200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200" i="1" dirty="0">
                <a:latin typeface="Arial" panose="020B0604020202020204" pitchFamily="34" charset="0"/>
                <a:cs typeface="Arial" panose="020B0604020202020204" pitchFamily="34" charset="0"/>
              </a:rPr>
              <a:t>I kind of feel that </a:t>
            </a:r>
            <a:r>
              <a:rPr lang="en-GB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pølse</a:t>
            </a:r>
            <a:r>
              <a:rPr lang="en-GB" sz="2200" i="1" dirty="0">
                <a:latin typeface="Arial" panose="020B0604020202020204" pitchFamily="34" charset="0"/>
                <a:cs typeface="Arial" panose="020B0604020202020204" pitchFamily="34" charset="0"/>
              </a:rPr>
              <a:t> is so ‘default’ at a condominium party. Had I brought some kind of fancy… some fancy vegetable dish I would have felt it was more like that; ‘I have made something, look what I have made’, I don’t know, </a:t>
            </a:r>
            <a:r>
              <a:rPr lang="en-GB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pølse</a:t>
            </a:r>
            <a:r>
              <a:rPr lang="en-GB" sz="2200" i="1" dirty="0">
                <a:latin typeface="Arial" panose="020B0604020202020204" pitchFamily="34" charset="0"/>
                <a:cs typeface="Arial" panose="020B0604020202020204" pitchFamily="34" charset="0"/>
              </a:rPr>
              <a:t> are somehow completely neutral, it is completely neutral, it says nothing about us, </a:t>
            </a:r>
            <a:r>
              <a:rPr lang="en-GB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it’s just </a:t>
            </a:r>
            <a:r>
              <a:rPr lang="en-GB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pølse</a:t>
            </a:r>
            <a:endParaRPr lang="en-GB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200" dirty="0"/>
              <a:t>   </a:t>
            </a:r>
            <a:r>
              <a:rPr lang="nb-NO" sz="2200" dirty="0"/>
              <a:t>(Anna, 28, family of </a:t>
            </a:r>
            <a:r>
              <a:rPr lang="nb-NO" sz="2200" dirty="0" err="1"/>
              <a:t>four</a:t>
            </a:r>
            <a:r>
              <a:rPr lang="nb-NO" sz="2200" dirty="0"/>
              <a:t>, Oslo)</a:t>
            </a:r>
            <a:endParaRPr lang="nb-NO" sz="2200" b="1" dirty="0"/>
          </a:p>
        </p:txBody>
      </p:sp>
    </p:spTree>
    <p:extLst>
      <p:ext uri="{BB962C8B-B14F-4D97-AF65-F5344CB8AC3E}">
        <p14:creationId xmlns:p14="http://schemas.microsoft.com/office/powerpoint/2010/main" val="3565688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C550E-02BC-4C50-BE34-7CCE40D2A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838200"/>
            <a:ext cx="10261600" cy="1143000"/>
          </a:xfrm>
        </p:spPr>
        <p:txBody>
          <a:bodyPr wrap="square" anchor="ctr">
            <a:normAutofit/>
          </a:bodyPr>
          <a:lstStyle/>
          <a:p>
            <a:r>
              <a:rPr lang="nb-NO" dirty="0" err="1"/>
              <a:t>Scripted</a:t>
            </a:r>
            <a:r>
              <a:rPr lang="nb-NO" dirty="0"/>
              <a:t> </a:t>
            </a:r>
            <a:r>
              <a:rPr lang="nb-NO" dirty="0" err="1"/>
              <a:t>food</a:t>
            </a:r>
            <a:r>
              <a:rPr lang="nb-NO" dirty="0"/>
              <a:t> </a:t>
            </a:r>
            <a:r>
              <a:rPr lang="nb-NO" dirty="0" err="1"/>
              <a:t>practices</a:t>
            </a:r>
            <a:r>
              <a:rPr lang="nb-NO" dirty="0"/>
              <a:t> and ‘</a:t>
            </a:r>
            <a:r>
              <a:rPr lang="nb-NO" dirty="0" err="1"/>
              <a:t>bounded</a:t>
            </a:r>
            <a:r>
              <a:rPr lang="nb-NO" dirty="0"/>
              <a:t> </a:t>
            </a:r>
            <a:r>
              <a:rPr lang="nb-NO" dirty="0" err="1"/>
              <a:t>creativity</a:t>
            </a:r>
            <a:r>
              <a:rPr lang="nb-NO" dirty="0"/>
              <a:t>’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6263334-3B2C-4250-A7C9-EB1E34A3F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11" b="5272"/>
          <a:stretch/>
        </p:blipFill>
        <p:spPr>
          <a:xfrm>
            <a:off x="1320800" y="1981200"/>
            <a:ext cx="102616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5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AC111-166A-E24D-300E-91731C4C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Can’t we just use meat replacements instead?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46E55-5341-07C0-6659-D2B722CF82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Rapid expansion in products</a:t>
            </a:r>
          </a:p>
          <a:p>
            <a:r>
              <a:rPr lang="en-GB" dirty="0"/>
              <a:t>Often unpopular (due to health, distrust..)</a:t>
            </a:r>
          </a:p>
          <a:p>
            <a:r>
              <a:rPr lang="en-GB" dirty="0"/>
              <a:t>Often more a way for vegetarians and vegans to take part in meat-intensive practices than a way to achieve meat reduction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9B5137-A457-EFCF-95D3-28AA86FA99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6232" y="1981200"/>
            <a:ext cx="424313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08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698EB-4F99-4272-80F6-43EA37B6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76" y="552509"/>
            <a:ext cx="10261600" cy="1143000"/>
          </a:xfrm>
        </p:spPr>
        <p:txBody>
          <a:bodyPr/>
          <a:lstStyle/>
          <a:p>
            <a:r>
              <a:rPr lang="en-GB" dirty="0"/>
              <a:t>More?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C1BCE9-8A82-468E-8A3E-67E9F04220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76176" y="1279701"/>
            <a:ext cx="4247146" cy="528164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C2F392-CDCF-44F5-A29D-9E746F200ADE}"/>
              </a:ext>
            </a:extLst>
          </p:cNvPr>
          <p:cNvSpPr txBox="1"/>
          <p:nvPr/>
        </p:nvSpPr>
        <p:spPr>
          <a:xfrm>
            <a:off x="272313" y="6407453"/>
            <a:ext cx="4655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hlinkClick r:id="rId4"/>
              </a:rPr>
              <a:t>Meatigation</a:t>
            </a:r>
            <a:r>
              <a:rPr lang="en-US" sz="1400" dirty="0">
                <a:hlinkClick r:id="rId4"/>
              </a:rPr>
              <a:t> – Mitigating climate change through meat</a:t>
            </a:r>
            <a:endParaRPr lang="nb-NO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71E77-4A72-43F1-A49A-BD5F1FF5C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830" y="962025"/>
            <a:ext cx="2498792" cy="3305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2ADE6-A9E8-48DE-88BC-7E69F3B78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362" y="3642823"/>
            <a:ext cx="2263837" cy="3215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BB3BE-3F1F-4D33-A379-0F804D6FE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680" y="68571"/>
            <a:ext cx="3189604" cy="2244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9AF5D1-95FB-4598-A111-62DAAC1593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9679" y="4756284"/>
            <a:ext cx="3121987" cy="2033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C8606-1602-FABB-76A4-F453B4C8B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8892" y="2469828"/>
            <a:ext cx="3703108" cy="191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84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8BB9-7345-4586-2D67-A95EBB69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progress..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DCAF2-F653-0D1A-CC24-20B3988629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b="1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Adolfsson, Hansen and Wethal: Between distributed agency and choice architecture: Comparing and combining nudge and practice theoretical approaches to changing consumption 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E0F31-5D43-FA38-BA96-4C91D74AFA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Contact: 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Arve.Hansen@sum.uio.no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22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806589"/>
            <a:ext cx="7696200" cy="857250"/>
          </a:xfrm>
        </p:spPr>
        <p:txBody>
          <a:bodyPr/>
          <a:lstStyle/>
          <a:p>
            <a:r>
              <a:rPr lang="nb-NO" dirty="0" err="1">
                <a:solidFill>
                  <a:schemeClr val="tx1"/>
                </a:solidFill>
              </a:rPr>
              <a:t>Meatifying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the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world</a:t>
            </a:r>
            <a:r>
              <a:rPr lang="nb-NO" dirty="0">
                <a:solidFill>
                  <a:schemeClr val="tx1"/>
                </a:solidFill>
              </a:rPr>
              <a:t> (?)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487342" y="2234088"/>
            <a:ext cx="3445499" cy="391350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600" dirty="0"/>
              <a:t>Global per capita meat consumption</a:t>
            </a:r>
          </a:p>
          <a:p>
            <a:pPr lvl="1"/>
            <a:r>
              <a:rPr lang="en-US" sz="1600" dirty="0"/>
              <a:t>1961: 23 </a:t>
            </a:r>
            <a:r>
              <a:rPr lang="en-US" sz="1600" dirty="0" err="1"/>
              <a:t>kgs</a:t>
            </a:r>
            <a:endParaRPr lang="en-US" sz="1600" dirty="0"/>
          </a:p>
          <a:p>
            <a:pPr lvl="1"/>
            <a:r>
              <a:rPr lang="en-US" sz="1600" dirty="0"/>
              <a:t>2020: 43 kgs</a:t>
            </a:r>
          </a:p>
          <a:p>
            <a:pPr marL="0" indent="0">
              <a:buNone/>
            </a:pPr>
            <a:r>
              <a:rPr lang="nb-NO" sz="1600" dirty="0"/>
              <a:t>(</a:t>
            </a:r>
            <a:r>
              <a:rPr lang="nb-NO" sz="1600" dirty="0" err="1"/>
              <a:t>while</a:t>
            </a:r>
            <a:r>
              <a:rPr lang="nb-NO" sz="1600" dirty="0"/>
              <a:t> global pop </a:t>
            </a:r>
            <a:r>
              <a:rPr lang="nb-NO" sz="1600" dirty="0" err="1"/>
              <a:t>doubled</a:t>
            </a:r>
            <a:r>
              <a:rPr lang="nb-NO" sz="1600" dirty="0"/>
              <a:t>)</a:t>
            </a:r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Livestock systems globally: </a:t>
            </a:r>
          </a:p>
          <a:p>
            <a:pPr lvl="1"/>
            <a:r>
              <a:rPr lang="en-US" sz="1600" dirty="0"/>
              <a:t>emit up to 18 percent of total Greenhouse gases</a:t>
            </a:r>
          </a:p>
          <a:p>
            <a:pPr lvl="1"/>
            <a:r>
              <a:rPr lang="en-US" sz="1600" dirty="0"/>
              <a:t>use 25-32 percent of fresh water</a:t>
            </a:r>
          </a:p>
          <a:p>
            <a:pPr marL="0" indent="0">
              <a:buNone/>
            </a:pPr>
            <a:br>
              <a:rPr lang="en-US" sz="1200" dirty="0"/>
            </a:br>
            <a:endParaRPr lang="en-US" sz="1200" b="1" dirty="0"/>
          </a:p>
          <a:p>
            <a:pPr marL="0" indent="0">
              <a:buNone/>
            </a:pPr>
            <a:endParaRPr lang="en-US" sz="1200" dirty="0"/>
          </a:p>
          <a:p>
            <a:endParaRPr lang="nb-NO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61138" y="6381329"/>
            <a:ext cx="82930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/>
            <a:r>
              <a:rPr lang="en-US" sz="1050" dirty="0">
                <a:solidFill>
                  <a:srgbClr val="000000"/>
                </a:solidFill>
                <a:latin typeface="Arial"/>
              </a:rPr>
              <a:t>(Sources: </a:t>
            </a:r>
            <a:r>
              <a:rPr lang="en-US" sz="1050" i="1" dirty="0">
                <a:solidFill>
                  <a:srgbClr val="000000"/>
                </a:solidFill>
                <a:latin typeface="Arial"/>
              </a:rPr>
              <a:t>Herrero et al. 2015: Livestock and the Environment: What Have We Learned in the Past Decade?; FAOSTAT; Our World in Data;  </a:t>
            </a:r>
            <a:r>
              <a:rPr lang="en-US" sz="1050" i="1" dirty="0" err="1">
                <a:solidFill>
                  <a:srgbClr val="000000"/>
                </a:solidFill>
                <a:latin typeface="Arial"/>
              </a:rPr>
              <a:t>Parlasca</a:t>
            </a:r>
            <a:r>
              <a:rPr lang="en-US" sz="1050" i="1" dirty="0">
                <a:solidFill>
                  <a:srgbClr val="000000"/>
                </a:solidFill>
                <a:latin typeface="Arial"/>
              </a:rPr>
              <a:t> and Qaim (2022): Meat consumption and sustainability, Annual Review of Resource Economics</a:t>
            </a:r>
          </a:p>
          <a:p>
            <a:pPr marL="85725"/>
            <a:endParaRPr lang="en-GB" sz="105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6CF88-45A8-431E-8F12-00EB6FCD4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636" y="1881533"/>
            <a:ext cx="5397323" cy="4169879"/>
          </a:xfrm>
          <a:prstGeom prst="rect">
            <a:avLst/>
          </a:prstGeom>
        </p:spPr>
      </p:pic>
      <p:pic>
        <p:nvPicPr>
          <p:cNvPr id="10" name="Content Placeholder 11" descr="Map&#10;&#10;Description automatically generated">
            <a:extLst>
              <a:ext uri="{FF2B5EF4-FFF2-40B4-BE49-F238E27FC236}">
                <a16:creationId xmlns:a16="http://schemas.microsoft.com/office/drawing/2014/main" id="{54A83D67-F980-4B6A-AFD4-7A5C26F4E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2184" y="22128"/>
            <a:ext cx="2915816" cy="205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0392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ew shape"/>
          <p:cNvSpPr/>
          <p:nvPr/>
        </p:nvSpPr>
        <p:spPr>
          <a:xfrm>
            <a:off x="3276600" y="6388100"/>
            <a:ext cx="74930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800">
              <a:solidFill>
                <a:srgbClr val="333333"/>
              </a:solidFill>
              <a:latin typeface="Arial"/>
            </a:endParaRPr>
          </a:p>
        </p:txBody>
      </p:sp>
      <p:graphicFrame>
        <p:nvGraphicFramePr>
          <p:cNvPr id="10" name="ChartObject"/>
          <p:cNvGraphicFramePr/>
          <p:nvPr/>
        </p:nvGraphicFramePr>
        <p:xfrm>
          <a:off x="-680482" y="3023562"/>
          <a:ext cx="5693162" cy="345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New shape"/>
          <p:cNvSpPr/>
          <p:nvPr/>
        </p:nvSpPr>
        <p:spPr>
          <a:xfrm>
            <a:off x="3008614" y="1067202"/>
            <a:ext cx="6174772" cy="794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endParaRPr sz="1200" dirty="0">
              <a:solidFill>
                <a:schemeClr val="tx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CDFE02-C80D-478A-836C-D70C6C026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31744"/>
            <a:ext cx="10261600" cy="1143000"/>
          </a:xfrm>
        </p:spPr>
        <p:txBody>
          <a:bodyPr/>
          <a:lstStyle/>
          <a:p>
            <a:r>
              <a:rPr lang="nb-NO" dirty="0" err="1"/>
              <a:t>Meat</a:t>
            </a:r>
            <a:r>
              <a:rPr lang="nb-NO" dirty="0"/>
              <a:t> consumption in Norway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D208E6-FB2C-461F-893C-127645248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68" y="2101593"/>
            <a:ext cx="102616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prstClr val="black"/>
                </a:solidFill>
                <a:latin typeface="arial"/>
              </a:rPr>
              <a:t>Do you eat meat?</a:t>
            </a:r>
            <a:endParaRPr lang="en-US" sz="2800" dirty="0">
              <a:solidFill>
                <a:prstClr val="black"/>
              </a:solidFill>
              <a:latin typeface="arial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rPr>
              <a:t> N=1520</a:t>
            </a:r>
          </a:p>
          <a:p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87AEF57-059C-46DE-A109-031B393058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4034BEE3-566C-4068-A777-C3A4762E861B}" type="slidenum">
              <a:rPr lang="en-GB" smtClean="0"/>
              <a:t>3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A3C02D-CA06-44C6-B8CD-6DC0BC0F2718}"/>
              </a:ext>
            </a:extLst>
          </p:cNvPr>
          <p:cNvSpPr txBox="1"/>
          <p:nvPr/>
        </p:nvSpPr>
        <p:spPr>
          <a:xfrm>
            <a:off x="174980" y="6425684"/>
            <a:ext cx="601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/>
              <a:t>Source: </a:t>
            </a:r>
            <a:r>
              <a:rPr lang="nb-NO" i="1" dirty="0" err="1"/>
              <a:t>Kantar</a:t>
            </a:r>
            <a:r>
              <a:rPr lang="nb-NO" i="1" dirty="0"/>
              <a:t>, from </a:t>
            </a:r>
            <a:r>
              <a:rPr lang="nb-NO" i="1" dirty="0" err="1"/>
              <a:t>MEATigation</a:t>
            </a:r>
            <a:r>
              <a:rPr lang="nb-NO" i="1" dirty="0"/>
              <a:t> survey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AC38B436-A345-495C-B28B-D04604A43008}"/>
              </a:ext>
            </a:extLst>
          </p:cNvPr>
          <p:cNvSpPr txBox="1"/>
          <p:nvPr/>
        </p:nvSpPr>
        <p:spPr>
          <a:xfrm>
            <a:off x="7013962" y="3137635"/>
            <a:ext cx="4307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b="1" dirty="0" err="1"/>
              <a:t>Consumption</a:t>
            </a:r>
            <a:r>
              <a:rPr lang="nb-NO" sz="1400" b="1" dirty="0"/>
              <a:t> of </a:t>
            </a:r>
            <a:r>
              <a:rPr lang="nb-NO" sz="1400" b="1" dirty="0" err="1"/>
              <a:t>meat</a:t>
            </a:r>
            <a:r>
              <a:rPr lang="nb-NO" sz="1400" b="1" dirty="0"/>
              <a:t> per </a:t>
            </a:r>
            <a:r>
              <a:rPr lang="nb-NO" sz="1400" b="1" dirty="0" err="1"/>
              <a:t>capita</a:t>
            </a:r>
            <a:r>
              <a:rPr lang="nb-NO" sz="1400" b="1" dirty="0"/>
              <a:t> by type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E27321C3-B98C-46F1-B180-11D6FBEAEAB0}"/>
              </a:ext>
            </a:extLst>
          </p:cNvPr>
          <p:cNvSpPr txBox="1"/>
          <p:nvPr/>
        </p:nvSpPr>
        <p:spPr>
          <a:xfrm>
            <a:off x="6343048" y="6425684"/>
            <a:ext cx="443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i="1" dirty="0"/>
              <a:t>Source: </a:t>
            </a:r>
            <a:r>
              <a:rPr lang="nb-NO" i="1" dirty="0" err="1"/>
              <a:t>Animalia</a:t>
            </a:r>
            <a:r>
              <a:rPr lang="nb-NO" i="1" dirty="0"/>
              <a:t> (2022): Kjøttets tilstand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85E3F0-B133-4658-83B7-1F5920321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199" y="2101593"/>
            <a:ext cx="6924801" cy="39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8141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5917" y="3751305"/>
            <a:ext cx="4748981" cy="483209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WP2: </a:t>
            </a:r>
            <a:r>
              <a:rPr lang="nb-NO" sz="2800" dirty="0" err="1">
                <a:solidFill>
                  <a:schemeClr val="bg1"/>
                </a:solidFill>
              </a:rPr>
              <a:t>Eating</a:t>
            </a:r>
            <a:r>
              <a:rPr lang="nb-NO" sz="2800" dirty="0">
                <a:solidFill>
                  <a:schemeClr val="bg1"/>
                </a:solidFill>
              </a:rPr>
              <a:t> </a:t>
            </a:r>
            <a:r>
              <a:rPr lang="nb-NO" sz="2800" dirty="0" err="1">
                <a:solidFill>
                  <a:schemeClr val="bg1"/>
                </a:solidFill>
              </a:rPr>
              <a:t>meat</a:t>
            </a:r>
            <a:r>
              <a:rPr lang="nb-NO" sz="2800" dirty="0">
                <a:solidFill>
                  <a:schemeClr val="bg1"/>
                </a:solidFill>
              </a:rPr>
              <a:t>:</a:t>
            </a:r>
          </a:p>
          <a:p>
            <a:r>
              <a:rPr lang="en-GB" sz="2000" dirty="0">
                <a:solidFill>
                  <a:schemeClr val="bg1"/>
                </a:solidFill>
              </a:rPr>
              <a:t>What are the food-related practices contributing to meat consumption in Norwegian households, and how are these justified/explained by different actors? What conditions facilitate and complicate a reduction of meat consumption in Norwegian households?</a:t>
            </a:r>
          </a:p>
        </p:txBody>
      </p:sp>
    </p:spTree>
    <p:extLst>
      <p:ext uri="{BB962C8B-B14F-4D97-AF65-F5344CB8AC3E}">
        <p14:creationId xmlns:p14="http://schemas.microsoft.com/office/powerpoint/2010/main" val="3809070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27AAB-8498-4B49-AB8C-481A6424F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485622"/>
            <a:ext cx="10261600" cy="1143000"/>
          </a:xfrm>
        </p:spPr>
        <p:txBody>
          <a:bodyPr/>
          <a:lstStyle/>
          <a:p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reduce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meat</a:t>
            </a:r>
            <a:r>
              <a:rPr lang="nb-NO" dirty="0"/>
              <a:t> consumption..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79C5ED-9723-4E89-AD55-2281670682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9207" y="1689750"/>
            <a:ext cx="2586843" cy="273881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9D7F62-EF98-4DDA-9411-23359383B7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980718" y="1845001"/>
            <a:ext cx="3549360" cy="23912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A42BC-5D3F-4607-9DC8-318A7226A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717" y="4358458"/>
            <a:ext cx="3549360" cy="24742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0E7E0F-5994-441B-BE8E-03DA7DD61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175" y="3990054"/>
            <a:ext cx="2385989" cy="3009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8157B-A6FC-4390-A02D-2BE5089C11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1816" y="2404142"/>
            <a:ext cx="2278469" cy="3171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7C93E3-6458-4D32-9F30-117C992676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1050" y="3500438"/>
            <a:ext cx="3079046" cy="2752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6300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6B0CE-E6E3-40D9-AF62-590CD1FC3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45" y="838200"/>
            <a:ext cx="9111541" cy="1143000"/>
          </a:xfrm>
        </p:spPr>
        <p:txBody>
          <a:bodyPr/>
          <a:lstStyle/>
          <a:p>
            <a:r>
              <a:rPr lang="nb-NO" sz="3100" dirty="0"/>
              <a:t>..and Norwegians </a:t>
            </a:r>
            <a:r>
              <a:rPr lang="nb-NO" sz="3100" dirty="0" err="1"/>
              <a:t>are</a:t>
            </a:r>
            <a:r>
              <a:rPr lang="nb-NO" sz="3100" dirty="0"/>
              <a:t> </a:t>
            </a:r>
            <a:r>
              <a:rPr lang="nb-NO" sz="3100" dirty="0" err="1"/>
              <a:t>increasingly</a:t>
            </a:r>
            <a:r>
              <a:rPr lang="nb-NO" sz="3100" dirty="0"/>
              <a:t> </a:t>
            </a:r>
            <a:r>
              <a:rPr lang="nb-NO" sz="3100" dirty="0" err="1"/>
              <a:t>on</a:t>
            </a:r>
            <a:r>
              <a:rPr lang="nb-NO" sz="3100" dirty="0"/>
              <a:t> </a:t>
            </a:r>
            <a:r>
              <a:rPr lang="nb-NO" sz="3100" dirty="0" err="1"/>
              <a:t>board</a:t>
            </a:r>
            <a:r>
              <a:rPr lang="nb-NO" sz="3100" dirty="0"/>
              <a:t> </a:t>
            </a:r>
            <a:r>
              <a:rPr lang="nb-NO" sz="3100" dirty="0" err="1"/>
              <a:t>with</a:t>
            </a:r>
            <a:r>
              <a:rPr lang="nb-NO" sz="3100" dirty="0"/>
              <a:t> </a:t>
            </a:r>
            <a:r>
              <a:rPr lang="nb-NO" sz="3100" dirty="0" err="1"/>
              <a:t>cutting</a:t>
            </a:r>
            <a:r>
              <a:rPr lang="nb-NO" sz="3100" dirty="0"/>
              <a:t> back </a:t>
            </a:r>
            <a:r>
              <a:rPr lang="nb-NO" sz="3100" dirty="0" err="1"/>
              <a:t>on</a:t>
            </a:r>
            <a:r>
              <a:rPr lang="nb-NO" sz="3100" dirty="0"/>
              <a:t> </a:t>
            </a:r>
            <a:r>
              <a:rPr lang="nb-NO" sz="3100" dirty="0" err="1"/>
              <a:t>meat</a:t>
            </a:r>
            <a:r>
              <a:rPr lang="nb-NO" sz="3100" dirty="0"/>
              <a:t>..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FE3C42-E315-4189-B9DC-4DD7C22364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89107" y="2036737"/>
            <a:ext cx="3500558" cy="305281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79A3AA-169F-4FDD-9FD3-323BB7628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4728" y="-10426"/>
            <a:ext cx="2773488" cy="26573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A445EB2-0F34-470E-B2D5-504EEFD4AE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68" y="4876801"/>
            <a:ext cx="4896051" cy="186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E58D00-51A2-4423-9CFB-7D11C8B4F283}"/>
              </a:ext>
            </a:extLst>
          </p:cNvPr>
          <p:cNvSpPr txBox="1"/>
          <p:nvPr/>
        </p:nvSpPr>
        <p:spPr>
          <a:xfrm>
            <a:off x="5740035" y="6496505"/>
            <a:ext cx="8239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 err="1"/>
              <a:t>Skjermdumpar</a:t>
            </a:r>
            <a:r>
              <a:rPr lang="nb-NO" sz="1200" i="1" dirty="0"/>
              <a:t> </a:t>
            </a:r>
            <a:r>
              <a:rPr lang="nb-NO" sz="1200" i="1" dirty="0" err="1"/>
              <a:t>frå</a:t>
            </a:r>
            <a:r>
              <a:rPr lang="nb-NO" sz="1200" i="1" dirty="0"/>
              <a:t> (1) forskning.no, (2) Klassekampen, (3) meny.no og (4) </a:t>
            </a:r>
            <a:r>
              <a:rPr lang="nb-NO" sz="1200" i="1" dirty="0" err="1"/>
              <a:t>Kantar</a:t>
            </a:r>
            <a:r>
              <a:rPr lang="nb-NO" sz="1200" i="1" dirty="0"/>
              <a:t> for UiO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99BE0-80BF-4658-A4A7-93D194BED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035" y="3077971"/>
            <a:ext cx="5828466" cy="338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06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EE10D-7211-47EE-993C-51CF67FDA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655" y="838200"/>
            <a:ext cx="6938745" cy="1143000"/>
          </a:xfrm>
        </p:spPr>
        <p:txBody>
          <a:bodyPr/>
          <a:lstStyle/>
          <a:p>
            <a:r>
              <a:rPr lang="nb-NO" dirty="0"/>
              <a:t>..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is not </a:t>
            </a:r>
            <a:r>
              <a:rPr lang="nb-NO" dirty="0" err="1"/>
              <a:t>making</a:t>
            </a:r>
            <a:r>
              <a:rPr lang="nb-NO" dirty="0"/>
              <a:t> an </a:t>
            </a:r>
            <a:r>
              <a:rPr lang="nb-NO" dirty="0" err="1"/>
              <a:t>impact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national</a:t>
            </a:r>
            <a:r>
              <a:rPr lang="nb-NO" dirty="0"/>
              <a:t> consumption </a:t>
            </a:r>
            <a:r>
              <a:rPr lang="nb-NO" dirty="0" err="1"/>
              <a:t>levels</a:t>
            </a:r>
            <a:endParaRPr lang="nb-NO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897802-AF85-4B10-819A-4CB04B2B76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20043" y="2244542"/>
            <a:ext cx="4046860" cy="4193062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2BADA0-6F4B-4EAA-8A83-E8922EE6AB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13137" y="2319867"/>
            <a:ext cx="3727058" cy="394693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FC7D49-04BA-9A07-5C81-BEA5995AF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87" y="0"/>
            <a:ext cx="3742267" cy="212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12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1" y="682624"/>
            <a:ext cx="5195403" cy="1513923"/>
          </a:xfrm>
        </p:spPr>
        <p:txBody>
          <a:bodyPr>
            <a:normAutofit/>
          </a:bodyPr>
          <a:lstStyle/>
          <a:p>
            <a:r>
              <a:rPr lang="nb-NO" dirty="0" err="1"/>
              <a:t>Why</a:t>
            </a:r>
            <a:r>
              <a:rPr lang="nb-NO" dirty="0"/>
              <a:t> is it so hard to </a:t>
            </a:r>
            <a:r>
              <a:rPr lang="nb-NO" dirty="0" err="1"/>
              <a:t>eat</a:t>
            </a:r>
            <a:r>
              <a:rPr lang="nb-NO" dirty="0"/>
              <a:t> less </a:t>
            </a:r>
            <a:r>
              <a:rPr lang="nb-NO" dirty="0" err="1"/>
              <a:t>meat</a:t>
            </a:r>
            <a:r>
              <a:rPr lang="nb-NO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301" y="2070778"/>
            <a:ext cx="7886699" cy="5059387"/>
          </a:xfrm>
        </p:spPr>
        <p:txBody>
          <a:bodyPr>
            <a:normAutofit fontScale="5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b="1" dirty="0" err="1"/>
              <a:t>Economic-structuralist</a:t>
            </a:r>
            <a:r>
              <a:rPr lang="nb-NO" b="1" dirty="0"/>
              <a:t> </a:t>
            </a:r>
            <a:r>
              <a:rPr lang="nb-NO" b="1" dirty="0" err="1"/>
              <a:t>explanations</a:t>
            </a:r>
            <a:r>
              <a:rPr lang="nb-NO" b="1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The </a:t>
            </a:r>
            <a:r>
              <a:rPr lang="nb-NO" dirty="0" err="1"/>
              <a:t>meatification</a:t>
            </a:r>
            <a:r>
              <a:rPr lang="nb-NO" dirty="0"/>
              <a:t> of </a:t>
            </a:r>
            <a:r>
              <a:rPr lang="nb-NO" dirty="0" err="1"/>
              <a:t>diets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capitalist</a:t>
            </a:r>
            <a:r>
              <a:rPr lang="nb-NO" dirty="0"/>
              <a:t>, </a:t>
            </a:r>
            <a:r>
              <a:rPr lang="nb-NO" dirty="0" err="1"/>
              <a:t>industrialised</a:t>
            </a:r>
            <a:r>
              <a:rPr lang="nb-NO" dirty="0"/>
              <a:t> </a:t>
            </a:r>
            <a:r>
              <a:rPr lang="nb-NO" dirty="0" err="1"/>
              <a:t>agriculture</a:t>
            </a:r>
            <a:endParaRPr lang="nb-NO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Systems of </a:t>
            </a:r>
            <a:r>
              <a:rPr lang="nb-NO" dirty="0" err="1"/>
              <a:t>provision</a:t>
            </a:r>
            <a:r>
              <a:rPr lang="nb-NO" dirty="0"/>
              <a:t> and ‘</a:t>
            </a:r>
            <a:r>
              <a:rPr lang="nb-NO" dirty="0" err="1"/>
              <a:t>manufactured</a:t>
            </a:r>
            <a:r>
              <a:rPr lang="nb-NO" dirty="0"/>
              <a:t> </a:t>
            </a:r>
            <a:r>
              <a:rPr lang="nb-NO" dirty="0" err="1"/>
              <a:t>ignorance</a:t>
            </a:r>
            <a:r>
              <a:rPr lang="nb-NO" dirty="0"/>
              <a:t>’</a:t>
            </a:r>
          </a:p>
          <a:p>
            <a:pPr>
              <a:buFont typeface="Arial" panose="020B0604020202020204" pitchFamily="34" charset="0"/>
              <a:buChar char="•"/>
            </a:pPr>
            <a:endParaRPr lang="nb-NO" b="1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1" dirty="0" err="1"/>
              <a:t>Behavioural</a:t>
            </a:r>
            <a:r>
              <a:rPr lang="nb-NO" b="1" dirty="0"/>
              <a:t> </a:t>
            </a:r>
            <a:r>
              <a:rPr lang="nb-NO" b="1" dirty="0" err="1"/>
              <a:t>explanations</a:t>
            </a:r>
            <a:r>
              <a:rPr lang="nb-NO" b="1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Value-action gaps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The </a:t>
            </a:r>
            <a:r>
              <a:rPr lang="nb-NO" dirty="0" err="1"/>
              <a:t>meat</a:t>
            </a:r>
            <a:r>
              <a:rPr lang="nb-NO" dirty="0"/>
              <a:t> </a:t>
            </a:r>
            <a:r>
              <a:rPr lang="nb-NO" dirty="0" err="1"/>
              <a:t>paradox</a:t>
            </a:r>
            <a:r>
              <a:rPr lang="nb-NO" dirty="0"/>
              <a:t> and </a:t>
            </a:r>
            <a:r>
              <a:rPr lang="nb-NO" dirty="0" err="1"/>
              <a:t>cognitive</a:t>
            </a:r>
            <a:r>
              <a:rPr lang="nb-NO" dirty="0"/>
              <a:t> </a:t>
            </a:r>
            <a:r>
              <a:rPr lang="nb-NO" dirty="0" err="1"/>
              <a:t>dissonance</a:t>
            </a:r>
            <a:endParaRPr lang="nb-NO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 err="1"/>
              <a:t>Denialism</a:t>
            </a:r>
            <a:endParaRPr lang="nb-NO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Identity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 err="1"/>
              <a:t>Biology</a:t>
            </a:r>
            <a:endParaRPr lang="nb-NO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 err="1"/>
              <a:t>Meat</a:t>
            </a:r>
            <a:r>
              <a:rPr lang="nb-NO" dirty="0"/>
              <a:t> as ‘</a:t>
            </a:r>
            <a:r>
              <a:rPr lang="nb-NO" dirty="0" err="1"/>
              <a:t>Necessary</a:t>
            </a:r>
            <a:r>
              <a:rPr lang="nb-NO" dirty="0"/>
              <a:t>, Natural, Normal, Nice’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 err="1"/>
              <a:t>Nudges</a:t>
            </a:r>
            <a:r>
              <a:rPr lang="nb-NO" dirty="0"/>
              <a:t> and </a:t>
            </a:r>
            <a:r>
              <a:rPr lang="nb-NO" dirty="0" err="1"/>
              <a:t>sludges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+++</a:t>
            </a:r>
          </a:p>
          <a:p>
            <a:pPr marL="0" indent="0">
              <a:buNone/>
            </a:pP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1" dirty="0"/>
              <a:t>‘</a:t>
            </a:r>
            <a:r>
              <a:rPr lang="nb-NO" b="1" dirty="0" err="1"/>
              <a:t>Socio</a:t>
            </a:r>
            <a:r>
              <a:rPr lang="nb-NO" b="1" dirty="0"/>
              <a:t>-material’ </a:t>
            </a:r>
            <a:r>
              <a:rPr lang="nb-NO" b="1" dirty="0" err="1"/>
              <a:t>explanations</a:t>
            </a:r>
            <a:r>
              <a:rPr lang="nb-NO" b="1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Food </a:t>
            </a:r>
            <a:r>
              <a:rPr lang="nb-NO" dirty="0" err="1"/>
              <a:t>culture</a:t>
            </a:r>
            <a:r>
              <a:rPr lang="nb-NO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 err="1"/>
              <a:t>Competences</a:t>
            </a:r>
            <a:r>
              <a:rPr lang="nb-NO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 err="1"/>
              <a:t>Everyday</a:t>
            </a:r>
            <a:r>
              <a:rPr lang="nb-NO" dirty="0"/>
              <a:t> </a:t>
            </a:r>
            <a:r>
              <a:rPr lang="nb-NO" dirty="0" err="1"/>
              <a:t>negotiations</a:t>
            </a:r>
            <a:endParaRPr lang="nb-NO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 err="1"/>
              <a:t>Routinised</a:t>
            </a:r>
            <a:r>
              <a:rPr lang="nb-NO" dirty="0"/>
              <a:t> and </a:t>
            </a:r>
            <a:r>
              <a:rPr lang="nb-NO" dirty="0" err="1"/>
              <a:t>embodied</a:t>
            </a:r>
            <a:r>
              <a:rPr lang="nb-NO" dirty="0"/>
              <a:t> </a:t>
            </a:r>
            <a:r>
              <a:rPr lang="nb-NO" dirty="0" err="1"/>
              <a:t>eating</a:t>
            </a:r>
            <a:r>
              <a:rPr lang="nb-NO" dirty="0"/>
              <a:t> </a:t>
            </a:r>
            <a:r>
              <a:rPr lang="nb-NO" dirty="0" err="1"/>
              <a:t>practices</a:t>
            </a:r>
            <a:endParaRPr lang="nb-NO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 err="1"/>
              <a:t>Convenience</a:t>
            </a:r>
            <a:endParaRPr lang="nb-NO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 err="1"/>
              <a:t>Scripting</a:t>
            </a:r>
            <a:endParaRPr lang="nb-NO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 err="1"/>
              <a:t>Meat</a:t>
            </a:r>
            <a:r>
              <a:rPr lang="nb-NO" dirty="0"/>
              <a:t> intensive </a:t>
            </a:r>
            <a:r>
              <a:rPr lang="nb-NO" dirty="0" err="1"/>
              <a:t>socio</a:t>
            </a:r>
            <a:r>
              <a:rPr lang="nb-NO" dirty="0"/>
              <a:t>-material arrangements</a:t>
            </a:r>
          </a:p>
          <a:p>
            <a:pPr marL="457200" lvl="1" indent="0">
              <a:buNone/>
            </a:pPr>
            <a:r>
              <a:rPr lang="nb-NO" dirty="0"/>
              <a:t>+++</a:t>
            </a:r>
          </a:p>
          <a:p>
            <a:pPr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05D54F-2F87-B71A-28FB-24775DD3C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877" y="114386"/>
            <a:ext cx="4349123" cy="2643752"/>
          </a:xfrm>
          <a:prstGeom prst="rect">
            <a:avLst/>
          </a:prstGeom>
        </p:spPr>
      </p:pic>
      <p:pic>
        <p:nvPicPr>
          <p:cNvPr id="1026" name="Picture 2" descr="The Ecological Hoofprint: The Global Burden of Industrial Livestock: Weis,  Tony: 9781780320960: Amazon.com: Books">
            <a:extLst>
              <a:ext uri="{FF2B5EF4-FFF2-40B4-BE49-F238E27FC236}">
                <a16:creationId xmlns:a16="http://schemas.microsoft.com/office/drawing/2014/main" id="{25FAE11C-E9AA-E6AE-6F7B-4C450866E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02" y="1724708"/>
            <a:ext cx="1736775" cy="287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50B061-4A31-FABE-1055-D0FDD9C76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877" y="3900186"/>
            <a:ext cx="3841123" cy="284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10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5CE1B-E7FB-454B-B1F2-D52B5711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57" y="736686"/>
            <a:ext cx="6812772" cy="1010916"/>
          </a:xfrm>
        </p:spPr>
        <p:txBody>
          <a:bodyPr/>
          <a:lstStyle/>
          <a:p>
            <a:r>
              <a:rPr lang="en-GB" dirty="0"/>
              <a:t>Meat reduction and meat friction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DB86C5-CD78-438C-ACB4-CD2A71DFE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38" y="4530880"/>
            <a:ext cx="3724615" cy="19441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9C59E6-DC6B-448E-B8E9-F053990FE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40" y="2167169"/>
            <a:ext cx="3724613" cy="19441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128D030-4F94-48FE-9EDC-114ECBCB93E1}"/>
              </a:ext>
            </a:extLst>
          </p:cNvPr>
          <p:cNvSpPr txBox="1"/>
          <p:nvPr/>
        </p:nvSpPr>
        <p:spPr>
          <a:xfrm>
            <a:off x="542638" y="6500897"/>
            <a:ext cx="372461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1400" dirty="0"/>
              <a:t>Screen </a:t>
            </a:r>
            <a:r>
              <a:rPr lang="nb-NO" sz="1400" dirty="0" err="1"/>
              <a:t>shot</a:t>
            </a:r>
            <a:r>
              <a:rPr lang="nb-NO" sz="1400" dirty="0"/>
              <a:t> from Sp ad in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579CA4-2932-49CE-8007-7D1D6A21D043}"/>
              </a:ext>
            </a:extLst>
          </p:cNvPr>
          <p:cNvSpPr txBox="1"/>
          <p:nvPr/>
        </p:nvSpPr>
        <p:spPr>
          <a:xfrm>
            <a:off x="8945342" y="6347009"/>
            <a:ext cx="319008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1200" dirty="0"/>
              <a:t> Screen </a:t>
            </a:r>
            <a:r>
              <a:rPr lang="nb-NO" sz="1200" dirty="0" err="1"/>
              <a:t>shot</a:t>
            </a:r>
            <a:r>
              <a:rPr lang="nb-NO" sz="1200" dirty="0"/>
              <a:t>:  Aftenposten, Nettavisen, db.no og </a:t>
            </a:r>
            <a:r>
              <a:rPr lang="nb-NO" sz="1200" dirty="0" err="1"/>
              <a:t>Vedum</a:t>
            </a:r>
            <a:r>
              <a:rPr lang="nb-NO" sz="1200" dirty="0"/>
              <a:t> på FB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8B1D2-7068-4FE7-B01B-B3979F7E5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1797" y="43667"/>
            <a:ext cx="2891919" cy="2167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E2C43D-D532-4E4D-8E1A-A314DF7E9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0082" y="2362011"/>
            <a:ext cx="2855348" cy="38837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5CA775-9CA6-40C6-8551-CAFA029DCC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7914" y="0"/>
            <a:ext cx="2358178" cy="2898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27744E-28AB-4C43-97B0-F19C18FB5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1738" y="2307548"/>
            <a:ext cx="4037251" cy="44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16340"/>
      </p:ext>
    </p:extLst>
  </p:cSld>
  <p:clrMapOvr>
    <a:masterClrMapping/>
  </p:clrMapOvr>
</p:sld>
</file>

<file path=ppt/theme/theme1.xml><?xml version="1.0" encoding="utf-8"?>
<a:theme xmlns:a="http://schemas.openxmlformats.org/drawingml/2006/main" name="1_sv-arena-bm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718</Words>
  <Application>Microsoft Office PowerPoint</Application>
  <PresentationFormat>Widescreen</PresentationFormat>
  <Paragraphs>99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</vt:lpstr>
      <vt:lpstr>arial,helvetica,sans-serif</vt:lpstr>
      <vt:lpstr>Calibri</vt:lpstr>
      <vt:lpstr>Open Sans</vt:lpstr>
      <vt:lpstr>Times New Roman</vt:lpstr>
      <vt:lpstr>1_sv-arena-bm</vt:lpstr>
      <vt:lpstr>Psychology for Climate seminar 31.10.23</vt:lpstr>
      <vt:lpstr>Meatifying the world (?)</vt:lpstr>
      <vt:lpstr>Meat consumption in Norway</vt:lpstr>
      <vt:lpstr>PowerPoint Presentation</vt:lpstr>
      <vt:lpstr>We should reduce our meat consumption..</vt:lpstr>
      <vt:lpstr>..and Norwegians are increasingly on board with cutting back on meat..</vt:lpstr>
      <vt:lpstr>..but this is not making an impact on national consumption levels</vt:lpstr>
      <vt:lpstr>Why is it so hard to eat less meat?</vt:lpstr>
      <vt:lpstr>Meat reduction and meat friction</vt:lpstr>
      <vt:lpstr>Meat intensive food environments</vt:lpstr>
      <vt:lpstr>Negotiating meat reduction</vt:lpstr>
      <vt:lpstr>Scripted food practices and ‘bounded creativity’</vt:lpstr>
      <vt:lpstr>Can’t we just use meat replacements instead?</vt:lpstr>
      <vt:lpstr>More? </vt:lpstr>
      <vt:lpstr>In progress..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SUM4019 – Consumption, Sustainability and Social Change Friday 17.02.23</dc:title>
  <dc:creator>Arve Hansen</dc:creator>
  <cp:lastModifiedBy>Arve Hansen</cp:lastModifiedBy>
  <cp:revision>11</cp:revision>
  <dcterms:created xsi:type="dcterms:W3CDTF">2023-10-30T08:22:51Z</dcterms:created>
  <dcterms:modified xsi:type="dcterms:W3CDTF">2023-10-31T11:41:36Z</dcterms:modified>
</cp:coreProperties>
</file>