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Lst>
  <p:notesMasterIdLst>
    <p:notesMasterId r:id="rId14"/>
  </p:notesMasterIdLst>
  <p:handoutMasterIdLst>
    <p:handoutMasterId r:id="rId15"/>
  </p:handoutMasterIdLst>
  <p:sldIdLst>
    <p:sldId id="307" r:id="rId2"/>
    <p:sldId id="309" r:id="rId3"/>
    <p:sldId id="418" r:id="rId4"/>
    <p:sldId id="419" r:id="rId5"/>
    <p:sldId id="410" r:id="rId6"/>
    <p:sldId id="414" r:id="rId7"/>
    <p:sldId id="415" r:id="rId8"/>
    <p:sldId id="412" r:id="rId9"/>
    <p:sldId id="416" r:id="rId10"/>
    <p:sldId id="417" r:id="rId11"/>
    <p:sldId id="411" r:id="rId12"/>
    <p:sldId id="413" r:id="rId13"/>
  </p:sldIdLst>
  <p:sldSz cx="9144000" cy="6858000" type="screen4x3"/>
  <p:notesSz cx="6794500" cy="99314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AC8"/>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70" autoAdjust="0"/>
    <p:restoredTop sz="88707" autoAdjust="0"/>
  </p:normalViewPr>
  <p:slideViewPr>
    <p:cSldViewPr>
      <p:cViewPr varScale="1">
        <p:scale>
          <a:sx n="113" d="100"/>
          <a:sy n="113" d="100"/>
        </p:scale>
        <p:origin x="2272" y="176"/>
      </p:cViewPr>
      <p:guideLst>
        <p:guide orient="horz" pos="216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pPr>
              <a:defRPr/>
            </a:pPr>
            <a:fld id="{63CC2AD2-1D0C-124C-B96E-D964C80D3420}" type="datetime1">
              <a:rPr lang="nb-NO"/>
              <a:pPr>
                <a:defRPr/>
              </a:pPr>
              <a:t>06.02.2024</a:t>
            </a:fld>
            <a:endParaRPr lang="nb-NO"/>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pPr>
              <a:defRPr/>
            </a:pPr>
            <a:fld id="{E46A0586-2AF3-5645-9005-566AB960567E}" type="slidenum">
              <a:rPr lang="nb-NO"/>
              <a:pPr>
                <a:defRPr/>
              </a:pPr>
              <a:t>‹#›</a:t>
            </a:fld>
            <a:endParaRPr lang="nb-NO"/>
          </a:p>
        </p:txBody>
      </p:sp>
    </p:spTree>
    <p:extLst>
      <p:ext uri="{BB962C8B-B14F-4D97-AF65-F5344CB8AC3E}">
        <p14:creationId xmlns:p14="http://schemas.microsoft.com/office/powerpoint/2010/main" val="9300329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50217"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5934" y="4717415"/>
            <a:ext cx="4982633" cy="4469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50217"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B4F969F0-4882-4247-8129-7DE48A8FCB5F}" type="slidenum">
              <a:rPr lang="en-US"/>
              <a:pPr>
                <a:defRPr/>
              </a:pPr>
              <a:t>‹#›</a:t>
            </a:fld>
            <a:endParaRPr lang="en-US"/>
          </a:p>
        </p:txBody>
      </p:sp>
    </p:spTree>
    <p:extLst>
      <p:ext uri="{BB962C8B-B14F-4D97-AF65-F5344CB8AC3E}">
        <p14:creationId xmlns:p14="http://schemas.microsoft.com/office/powerpoint/2010/main" val="38205842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F969F0-4882-4247-8129-7DE48A8FCB5F}" type="slidenum">
              <a:rPr lang="en-US" smtClean="0"/>
              <a:pPr>
                <a:defRPr/>
              </a:pPr>
              <a:t>2</a:t>
            </a:fld>
            <a:endParaRPr lang="en-US"/>
          </a:p>
        </p:txBody>
      </p:sp>
    </p:spTree>
    <p:extLst>
      <p:ext uri="{BB962C8B-B14F-4D97-AF65-F5344CB8AC3E}">
        <p14:creationId xmlns:p14="http://schemas.microsoft.com/office/powerpoint/2010/main" val="2126086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a:t>Click to edit Master title style</a:t>
            </a:r>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fld id="{92450962-1EB7-4A9E-837C-E037779E4961}" type="datetime1">
              <a:rPr lang="nb-NO" smtClean="0"/>
              <a:t>06.02.2024</a:t>
            </a:fld>
            <a:endParaRPr lang="nb-NO"/>
          </a:p>
        </p:txBody>
      </p:sp>
      <p:sp>
        <p:nvSpPr>
          <p:cNvPr id="5"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6" name="Rectangle 12"/>
          <p:cNvSpPr>
            <a:spLocks noGrp="1" noChangeArrowheads="1"/>
          </p:cNvSpPr>
          <p:nvPr>
            <p:ph type="sldNum" sz="quarter" idx="12"/>
          </p:nvPr>
        </p:nvSpPr>
        <p:spPr/>
        <p:txBody>
          <a:bodyPr/>
          <a:lstStyle>
            <a:lvl1pPr>
              <a:defRPr/>
            </a:lvl1pPr>
          </a:lstStyle>
          <a:p>
            <a:pPr>
              <a:defRPr/>
            </a:pPr>
            <a:fld id="{D8297299-8059-B847-91BF-19968425C7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fld id="{516D8670-C19F-450C-8DE2-0BEC38C7A1E6}" type="datetime1">
              <a:rPr lang="nb-NO" smtClean="0"/>
              <a:t>06.02.2024</a:t>
            </a:fld>
            <a:endParaRPr lang="nb-NO"/>
          </a:p>
        </p:txBody>
      </p:sp>
      <p:sp>
        <p:nvSpPr>
          <p:cNvPr id="5"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6" name="Rectangle 12"/>
          <p:cNvSpPr>
            <a:spLocks noGrp="1" noChangeArrowheads="1"/>
          </p:cNvSpPr>
          <p:nvPr>
            <p:ph type="sldNum" sz="quarter" idx="12"/>
          </p:nvPr>
        </p:nvSpPr>
        <p:spPr/>
        <p:txBody>
          <a:bodyPr/>
          <a:lstStyle>
            <a:lvl1pPr>
              <a:defRPr/>
            </a:lvl1pPr>
          </a:lstStyle>
          <a:p>
            <a:pPr>
              <a:defRPr/>
            </a:pPr>
            <a:fld id="{F9D93427-F6D4-AE48-8CF4-2F2E720840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fld id="{657E3AB4-B0EA-4F0A-8661-4AF1EC315B9B}" type="datetime1">
              <a:rPr lang="nb-NO" smtClean="0"/>
              <a:t>06.02.2024</a:t>
            </a:fld>
            <a:endParaRPr lang="nb-NO"/>
          </a:p>
        </p:txBody>
      </p:sp>
      <p:sp>
        <p:nvSpPr>
          <p:cNvPr id="5"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6" name="Rectangle 12"/>
          <p:cNvSpPr>
            <a:spLocks noGrp="1" noChangeArrowheads="1"/>
          </p:cNvSpPr>
          <p:nvPr>
            <p:ph type="sldNum" sz="quarter" idx="12"/>
          </p:nvPr>
        </p:nvSpPr>
        <p:spPr/>
        <p:txBody>
          <a:bodyPr/>
          <a:lstStyle>
            <a:lvl1pPr>
              <a:defRPr/>
            </a:lvl1pPr>
          </a:lstStyle>
          <a:p>
            <a:pPr>
              <a:defRPr/>
            </a:pPr>
            <a:fld id="{0954F7B5-76A6-6145-8274-194C652B6A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fld id="{7598D434-1A56-45A0-BBF3-38655FF3C27B}" type="datetime1">
              <a:rPr lang="nb-NO" smtClean="0"/>
              <a:t>06.02.2024</a:t>
            </a:fld>
            <a:endParaRPr lang="nb-NO"/>
          </a:p>
        </p:txBody>
      </p:sp>
      <p:sp>
        <p:nvSpPr>
          <p:cNvPr id="5"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6" name="Rectangle 12"/>
          <p:cNvSpPr>
            <a:spLocks noGrp="1" noChangeArrowheads="1"/>
          </p:cNvSpPr>
          <p:nvPr>
            <p:ph type="sldNum" sz="quarter" idx="12"/>
          </p:nvPr>
        </p:nvSpPr>
        <p:spPr/>
        <p:txBody>
          <a:bodyPr/>
          <a:lstStyle>
            <a:lvl1pPr>
              <a:defRPr/>
            </a:lvl1pPr>
          </a:lstStyle>
          <a:p>
            <a:pPr>
              <a:defRPr/>
            </a:pPr>
            <a:fld id="{1C9E0A56-7F19-A249-ADC7-E1B5B6B281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
          <p:cNvSpPr>
            <a:spLocks noGrp="1" noChangeArrowheads="1"/>
          </p:cNvSpPr>
          <p:nvPr>
            <p:ph type="dt" sz="half" idx="10"/>
          </p:nvPr>
        </p:nvSpPr>
        <p:spPr/>
        <p:txBody>
          <a:bodyPr/>
          <a:lstStyle>
            <a:lvl1pPr>
              <a:defRPr/>
            </a:lvl1pPr>
          </a:lstStyle>
          <a:p>
            <a:pPr>
              <a:defRPr/>
            </a:pPr>
            <a:fld id="{E9021B89-1E7B-4B23-BA49-C13831A11BFC}" type="datetime1">
              <a:rPr lang="nb-NO" smtClean="0"/>
              <a:t>06.02.2024</a:t>
            </a:fld>
            <a:endParaRPr lang="nb-NO"/>
          </a:p>
        </p:txBody>
      </p:sp>
      <p:sp>
        <p:nvSpPr>
          <p:cNvPr id="6"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7" name="Rectangle 12"/>
          <p:cNvSpPr>
            <a:spLocks noGrp="1" noChangeArrowheads="1"/>
          </p:cNvSpPr>
          <p:nvPr>
            <p:ph type="sldNum" sz="quarter" idx="12"/>
          </p:nvPr>
        </p:nvSpPr>
        <p:spPr/>
        <p:txBody>
          <a:bodyPr/>
          <a:lstStyle>
            <a:lvl1pPr>
              <a:defRPr/>
            </a:lvl1pPr>
          </a:lstStyle>
          <a:p>
            <a:pPr>
              <a:defRPr/>
            </a:pPr>
            <a:fld id="{3EE76764-B234-9741-B388-EF5A5F9641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
          <p:cNvSpPr>
            <a:spLocks noGrp="1" noChangeArrowheads="1"/>
          </p:cNvSpPr>
          <p:nvPr>
            <p:ph type="dt" sz="half" idx="10"/>
          </p:nvPr>
        </p:nvSpPr>
        <p:spPr/>
        <p:txBody>
          <a:bodyPr/>
          <a:lstStyle>
            <a:lvl1pPr>
              <a:defRPr/>
            </a:lvl1pPr>
          </a:lstStyle>
          <a:p>
            <a:pPr>
              <a:defRPr/>
            </a:pPr>
            <a:fld id="{FF9294FC-9434-4004-98B8-2B12B04D82E0}" type="datetime1">
              <a:rPr lang="nb-NO" smtClean="0"/>
              <a:t>06.02.2024</a:t>
            </a:fld>
            <a:endParaRPr lang="nb-NO"/>
          </a:p>
        </p:txBody>
      </p:sp>
      <p:sp>
        <p:nvSpPr>
          <p:cNvPr id="8"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9" name="Rectangle 12"/>
          <p:cNvSpPr>
            <a:spLocks noGrp="1" noChangeArrowheads="1"/>
          </p:cNvSpPr>
          <p:nvPr>
            <p:ph type="sldNum" sz="quarter" idx="12"/>
          </p:nvPr>
        </p:nvSpPr>
        <p:spPr/>
        <p:txBody>
          <a:bodyPr/>
          <a:lstStyle>
            <a:lvl1pPr>
              <a:defRPr/>
            </a:lvl1pPr>
          </a:lstStyle>
          <a:p>
            <a:pPr>
              <a:defRPr/>
            </a:pPr>
            <a:fld id="{711ADB87-A8B8-744C-9B6D-46C97A3ABE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0"/>
          <p:cNvSpPr>
            <a:spLocks noGrp="1" noChangeArrowheads="1"/>
          </p:cNvSpPr>
          <p:nvPr>
            <p:ph type="dt" sz="half" idx="10"/>
          </p:nvPr>
        </p:nvSpPr>
        <p:spPr/>
        <p:txBody>
          <a:bodyPr/>
          <a:lstStyle>
            <a:lvl1pPr>
              <a:defRPr/>
            </a:lvl1pPr>
          </a:lstStyle>
          <a:p>
            <a:pPr>
              <a:defRPr/>
            </a:pPr>
            <a:fld id="{3EC32EA3-3F8E-4B0C-A8E2-428928FD3901}" type="datetime1">
              <a:rPr lang="nb-NO" smtClean="0"/>
              <a:t>06.02.2024</a:t>
            </a:fld>
            <a:endParaRPr lang="nb-NO"/>
          </a:p>
        </p:txBody>
      </p:sp>
      <p:sp>
        <p:nvSpPr>
          <p:cNvPr id="4"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5" name="Rectangle 12"/>
          <p:cNvSpPr>
            <a:spLocks noGrp="1" noChangeArrowheads="1"/>
          </p:cNvSpPr>
          <p:nvPr>
            <p:ph type="sldNum" sz="quarter" idx="12"/>
          </p:nvPr>
        </p:nvSpPr>
        <p:spPr/>
        <p:txBody>
          <a:bodyPr/>
          <a:lstStyle>
            <a:lvl1pPr>
              <a:defRPr/>
            </a:lvl1pPr>
          </a:lstStyle>
          <a:p>
            <a:pPr>
              <a:defRPr/>
            </a:pPr>
            <a:fld id="{4723BAD4-DA47-DF46-BD9D-7DC95A763B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fld id="{DFBB0C5F-74EA-4AE8-9285-A12435357A06}" type="datetime1">
              <a:rPr lang="nb-NO" smtClean="0"/>
              <a:t>06.02.2024</a:t>
            </a:fld>
            <a:endParaRPr lang="nb-NO"/>
          </a:p>
        </p:txBody>
      </p:sp>
      <p:sp>
        <p:nvSpPr>
          <p:cNvPr id="3"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4" name="Rectangle 12"/>
          <p:cNvSpPr>
            <a:spLocks noGrp="1" noChangeArrowheads="1"/>
          </p:cNvSpPr>
          <p:nvPr>
            <p:ph type="sldNum" sz="quarter" idx="12"/>
          </p:nvPr>
        </p:nvSpPr>
        <p:spPr/>
        <p:txBody>
          <a:bodyPr/>
          <a:lstStyle>
            <a:lvl1pPr>
              <a:defRPr/>
            </a:lvl1pPr>
          </a:lstStyle>
          <a:p>
            <a:pPr>
              <a:defRPr/>
            </a:pPr>
            <a:fld id="{CA9108C4-BCA0-594A-8D9E-A57CFE233B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fld id="{0935A376-FC50-4CF5-BF59-F00F42B86B1F}" type="datetime1">
              <a:rPr lang="nb-NO" smtClean="0"/>
              <a:t>06.02.2024</a:t>
            </a:fld>
            <a:endParaRPr lang="nb-NO"/>
          </a:p>
        </p:txBody>
      </p:sp>
      <p:sp>
        <p:nvSpPr>
          <p:cNvPr id="6"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7" name="Rectangle 12"/>
          <p:cNvSpPr>
            <a:spLocks noGrp="1" noChangeArrowheads="1"/>
          </p:cNvSpPr>
          <p:nvPr>
            <p:ph type="sldNum" sz="quarter" idx="12"/>
          </p:nvPr>
        </p:nvSpPr>
        <p:spPr/>
        <p:txBody>
          <a:bodyPr/>
          <a:lstStyle>
            <a:lvl1pPr>
              <a:defRPr/>
            </a:lvl1pPr>
          </a:lstStyle>
          <a:p>
            <a:pPr>
              <a:defRPr/>
            </a:pPr>
            <a:fld id="{AA960300-4288-344E-AB86-B216E722244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fld id="{ABEE2F0D-BB8C-42DF-B3AB-CDD183765F02}" type="datetime1">
              <a:rPr lang="nb-NO" smtClean="0"/>
              <a:t>06.02.2024</a:t>
            </a:fld>
            <a:endParaRPr lang="nb-NO"/>
          </a:p>
        </p:txBody>
      </p:sp>
      <p:sp>
        <p:nvSpPr>
          <p:cNvPr id="6"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7" name="Rectangle 12"/>
          <p:cNvSpPr>
            <a:spLocks noGrp="1" noChangeArrowheads="1"/>
          </p:cNvSpPr>
          <p:nvPr>
            <p:ph type="sldNum" sz="quarter" idx="12"/>
          </p:nvPr>
        </p:nvSpPr>
        <p:spPr/>
        <p:txBody>
          <a:bodyPr/>
          <a:lstStyle>
            <a:lvl1pPr>
              <a:defRPr/>
            </a:lvl1pPr>
          </a:lstStyle>
          <a:p>
            <a:pPr>
              <a:defRPr/>
            </a:pPr>
            <a:fld id="{4C6DBB5A-843F-DA49-85B6-83295688A5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fld id="{D4647AA6-706A-4E4F-8BFC-8BA79EB2634F}" type="datetime1">
              <a:rPr lang="nb-NO" smtClean="0"/>
              <a:t>06.02.2024</a:t>
            </a:fld>
            <a:endParaRPr lang="nb-NO"/>
          </a:p>
        </p:txBody>
      </p:sp>
      <p:sp>
        <p:nvSpPr>
          <p:cNvPr id="1035" name="Rectangle 11"/>
          <p:cNvSpPr>
            <a:spLocks noGrp="1" noChangeArrowheads="1"/>
          </p:cNvSpPr>
          <p:nvPr>
            <p:ph type="ftr" sz="quarter" idx="3"/>
          </p:nvPr>
        </p:nvSpPr>
        <p:spPr bwMode="auto">
          <a:xfrm>
            <a:off x="3048000" y="62484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en-US"/>
              <a:t>Ny Powerpoint mal 2011</a:t>
            </a:r>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A18B5BB8-3A4A-E94F-A269-599B16CC1427}" type="slidenum">
              <a:rPr lang="en-US"/>
              <a:pPr>
                <a:defRPr/>
              </a:pPr>
              <a:t>‹#›</a:t>
            </a:fld>
            <a:endParaRPr lang="en-US"/>
          </a:p>
        </p:txBody>
      </p:sp>
      <p:pic>
        <p:nvPicPr>
          <p:cNvPr id="1031" name="Picture 11" descr="MED_IHS_A_ENG.png"/>
          <p:cNvPicPr>
            <a:picLocks noChangeAspect="1"/>
          </p:cNvPicPr>
          <p:nvPr/>
        </p:nvPicPr>
        <p:blipFill>
          <a:blip r:embed="rId13"/>
          <a:srcRect/>
          <a:stretch>
            <a:fillRect/>
          </a:stretch>
        </p:blipFill>
        <p:spPr bwMode="auto">
          <a:xfrm>
            <a:off x="304800" y="230188"/>
            <a:ext cx="3486150" cy="379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uio.no/english/studies/programmes/ichealth-mast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23528" y="2348880"/>
            <a:ext cx="8712968" cy="2880320"/>
          </a:xfrm>
        </p:spPr>
        <p:txBody>
          <a:bodyPr/>
          <a:lstStyle/>
          <a:p>
            <a:pPr algn="ctr"/>
            <a:r>
              <a:rPr lang="en-US" dirty="0">
                <a:latin typeface="+mj-lt"/>
              </a:rPr>
              <a:t>	</a:t>
            </a:r>
            <a:r>
              <a:rPr lang="en-US" sz="5400" dirty="0">
                <a:latin typeface="+mj-lt"/>
                <a:cs typeface="Times New Roman" panose="02020603050405020304" pitchFamily="18" charset="0"/>
              </a:rPr>
              <a:t>Master </a:t>
            </a:r>
            <a:r>
              <a:rPr lang="en-US" sz="5400" dirty="0" err="1">
                <a:latin typeface="+mj-lt"/>
                <a:cs typeface="Times New Roman" panose="02020603050405020304" pitchFamily="18" charset="0"/>
              </a:rPr>
              <a:t>programme</a:t>
            </a:r>
            <a:r>
              <a:rPr lang="en-US" sz="5400" dirty="0">
                <a:latin typeface="+mj-lt"/>
                <a:cs typeface="Times New Roman" panose="02020603050405020304" pitchFamily="18" charset="0"/>
              </a:rPr>
              <a:t> in International Community Health</a:t>
            </a:r>
          </a:p>
        </p:txBody>
      </p:sp>
    </p:spTree>
    <p:extLst>
      <p:ext uri="{BB962C8B-B14F-4D97-AF65-F5344CB8AC3E}">
        <p14:creationId xmlns:p14="http://schemas.microsoft.com/office/powerpoint/2010/main" val="432441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prospects</a:t>
            </a:r>
          </a:p>
        </p:txBody>
      </p:sp>
      <p:sp>
        <p:nvSpPr>
          <p:cNvPr id="3" name="Content Placeholder 2"/>
          <p:cNvSpPr>
            <a:spLocks noGrp="1"/>
          </p:cNvSpPr>
          <p:nvPr>
            <p:ph idx="1"/>
          </p:nvPr>
        </p:nvSpPr>
        <p:spPr/>
        <p:txBody>
          <a:bodyPr/>
          <a:lstStyle/>
          <a:p>
            <a:pPr marL="0" indent="0">
              <a:buNone/>
            </a:pPr>
            <a:r>
              <a:rPr lang="en-US" sz="2000" dirty="0"/>
              <a:t>Former students have received positions at</a:t>
            </a:r>
          </a:p>
          <a:p>
            <a:r>
              <a:rPr lang="en-US" sz="2000" dirty="0"/>
              <a:t>Universities </a:t>
            </a:r>
          </a:p>
          <a:p>
            <a:r>
              <a:rPr lang="en-US" sz="2000" dirty="0"/>
              <a:t>The Norwegian Institute of Public Health (FHI)</a:t>
            </a:r>
          </a:p>
          <a:p>
            <a:r>
              <a:rPr lang="en-US" sz="2000" dirty="0"/>
              <a:t>Municipalities</a:t>
            </a:r>
          </a:p>
          <a:p>
            <a:r>
              <a:rPr lang="en-US" sz="2000" dirty="0"/>
              <a:t>Non Governmental Organizations</a:t>
            </a:r>
          </a:p>
          <a:p>
            <a:r>
              <a:rPr lang="en-US" sz="2000" dirty="0"/>
              <a:t>Health authorities in different countries</a:t>
            </a:r>
          </a:p>
        </p:txBody>
      </p:sp>
      <p:sp>
        <p:nvSpPr>
          <p:cNvPr id="4" name="Date Placeholder 3"/>
          <p:cNvSpPr>
            <a:spLocks noGrp="1"/>
          </p:cNvSpPr>
          <p:nvPr>
            <p:ph type="dt" sz="half" idx="10"/>
          </p:nvPr>
        </p:nvSpPr>
        <p:spPr/>
        <p:txBody>
          <a:bodyPr/>
          <a:lstStyle/>
          <a:p>
            <a:pPr>
              <a:defRPr/>
            </a:pPr>
            <a:fld id="{657E3AB4-B0EA-4F0A-8661-4AF1EC315B9B}" type="datetime1">
              <a:rPr lang="nb-NO" smtClean="0"/>
              <a:t>06.02.2024</a:t>
            </a:fld>
            <a:endParaRPr lang="nb-NO"/>
          </a:p>
        </p:txBody>
      </p:sp>
    </p:spTree>
    <p:extLst>
      <p:ext uri="{BB962C8B-B14F-4D97-AF65-F5344CB8AC3E}">
        <p14:creationId xmlns:p14="http://schemas.microsoft.com/office/powerpoint/2010/main" val="49085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3A76-4143-F3D9-8C88-D449D34F6F0C}"/>
              </a:ext>
            </a:extLst>
          </p:cNvPr>
          <p:cNvSpPr>
            <a:spLocks noGrp="1"/>
          </p:cNvSpPr>
          <p:nvPr>
            <p:ph type="title"/>
          </p:nvPr>
        </p:nvSpPr>
        <p:spPr/>
        <p:txBody>
          <a:bodyPr/>
          <a:lstStyle/>
          <a:p>
            <a:r>
              <a:rPr lang="en-US" dirty="0"/>
              <a:t>Admission requirement</a:t>
            </a:r>
          </a:p>
        </p:txBody>
      </p:sp>
      <p:sp>
        <p:nvSpPr>
          <p:cNvPr id="3" name="Content Placeholder 2">
            <a:extLst>
              <a:ext uri="{FF2B5EF4-FFF2-40B4-BE49-F238E27FC236}">
                <a16:creationId xmlns:a16="http://schemas.microsoft.com/office/drawing/2014/main" id="{BE73CF3F-9E1A-4BB7-C0C0-B30B140C937E}"/>
              </a:ext>
            </a:extLst>
          </p:cNvPr>
          <p:cNvSpPr>
            <a:spLocks noGrp="1"/>
          </p:cNvSpPr>
          <p:nvPr>
            <p:ph idx="1"/>
          </p:nvPr>
        </p:nvSpPr>
        <p:spPr/>
        <p:txBody>
          <a:bodyPr/>
          <a:lstStyle/>
          <a:p>
            <a:pPr marL="0" indent="0" algn="l" fontAlgn="base">
              <a:buNone/>
            </a:pPr>
            <a:r>
              <a:rPr lang="en-GB" i="0" u="none" strike="noStrike" dirty="0">
                <a:solidFill>
                  <a:srgbClr val="000000"/>
                </a:solidFill>
                <a:effectLst/>
                <a:cs typeface="Times New Roman" panose="02020603050405020304" pitchFamily="18" charset="0"/>
              </a:rPr>
              <a:t>Bachelor degree: </a:t>
            </a:r>
          </a:p>
          <a:p>
            <a:r>
              <a:rPr lang="en-GB" dirty="0">
                <a:cs typeface="Times New Roman" panose="02020603050405020304" pitchFamily="18" charset="0"/>
              </a:rPr>
              <a:t>A</a:t>
            </a:r>
            <a:r>
              <a:rPr lang="en-GB" i="0" u="none" strike="noStrike" dirty="0">
                <a:effectLst/>
                <a:cs typeface="Times New Roman" panose="02020603050405020304" pitchFamily="18" charset="0"/>
              </a:rPr>
              <a:t> bachelor degree in social sciences </a:t>
            </a:r>
            <a:r>
              <a:rPr lang="en-GB" dirty="0">
                <a:cs typeface="Times New Roman" panose="02020603050405020304" pitchFamily="18" charset="0"/>
              </a:rPr>
              <a:t>or in health-related disciplines </a:t>
            </a:r>
          </a:p>
          <a:p>
            <a:r>
              <a:rPr lang="en-GB" dirty="0">
                <a:cs typeface="Times New Roman" panose="02020603050405020304" pitchFamily="18" charset="0"/>
              </a:rPr>
              <a:t>Minimum </a:t>
            </a:r>
            <a:r>
              <a:rPr lang="en-GB" dirty="0" err="1">
                <a:cs typeface="Times New Roman" panose="02020603050405020304" pitchFamily="18" charset="0"/>
              </a:rPr>
              <a:t>avaragne</a:t>
            </a:r>
            <a:r>
              <a:rPr lang="en-GB" dirty="0">
                <a:cs typeface="Times New Roman" panose="02020603050405020304" pitchFamily="18" charset="0"/>
              </a:rPr>
              <a:t> grade of BA- degree: C</a:t>
            </a:r>
          </a:p>
          <a:p>
            <a:pPr marL="0" indent="0">
              <a:buNone/>
            </a:pPr>
            <a:r>
              <a:rPr lang="en-GB" dirty="0">
                <a:cs typeface="Times New Roman" panose="02020603050405020304" pitchFamily="18" charset="0"/>
              </a:rPr>
              <a:t>Language requirements: </a:t>
            </a:r>
          </a:p>
          <a:p>
            <a:r>
              <a:rPr lang="en-US" dirty="0">
                <a:cs typeface="Times New Roman" panose="02020603050405020304" pitchFamily="18" charset="0"/>
              </a:rPr>
              <a:t>A minimum average grade of 4,0 in English foundation course (140 hours) from Norwegian upper secondary school</a:t>
            </a:r>
            <a:r>
              <a:rPr lang="en-US" sz="2000" dirty="0">
                <a:latin typeface="Times New Roman" panose="02020603050405020304" pitchFamily="18" charset="0"/>
                <a:cs typeface="Times New Roman" panose="02020603050405020304" pitchFamily="18" charset="0"/>
              </a:rPr>
              <a:t>.</a:t>
            </a:r>
          </a:p>
        </p:txBody>
      </p:sp>
      <p:sp>
        <p:nvSpPr>
          <p:cNvPr id="4" name="Date Placeholder 3">
            <a:extLst>
              <a:ext uri="{FF2B5EF4-FFF2-40B4-BE49-F238E27FC236}">
                <a16:creationId xmlns:a16="http://schemas.microsoft.com/office/drawing/2014/main" id="{AE35D4DA-2FDB-2A8E-6527-16298768F498}"/>
              </a:ext>
            </a:extLst>
          </p:cNvPr>
          <p:cNvSpPr>
            <a:spLocks noGrp="1"/>
          </p:cNvSpPr>
          <p:nvPr>
            <p:ph type="dt" sz="half" idx="10"/>
          </p:nvPr>
        </p:nvSpPr>
        <p:spPr/>
        <p:txBody>
          <a:bodyPr/>
          <a:lstStyle/>
          <a:p>
            <a:pPr>
              <a:defRPr/>
            </a:pPr>
            <a:fld id="{657E3AB4-B0EA-4F0A-8661-4AF1EC315B9B}" type="datetime1">
              <a:rPr lang="nb-NO" smtClean="0"/>
              <a:t>06.02.2024</a:t>
            </a:fld>
            <a:endParaRPr lang="nb-NO"/>
          </a:p>
        </p:txBody>
      </p:sp>
    </p:spTree>
    <p:extLst>
      <p:ext uri="{BB962C8B-B14F-4D97-AF65-F5344CB8AC3E}">
        <p14:creationId xmlns:p14="http://schemas.microsoft.com/office/powerpoint/2010/main" val="123331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Additional</a:t>
            </a:r>
            <a:r>
              <a:rPr lang="en-US" dirty="0">
                <a:solidFill>
                  <a:srgbClr val="000000"/>
                </a:solidFill>
                <a:latin typeface="Helvetica" pitchFamily="2" charset="0"/>
              </a:rPr>
              <a:t> documentation</a:t>
            </a:r>
            <a:br>
              <a:rPr lang="en-US" dirty="0">
                <a:solidFill>
                  <a:srgbClr val="000000"/>
                </a:solidFill>
                <a:latin typeface="Helvetica" pitchFamily="2" charset="0"/>
              </a:rPr>
            </a:br>
            <a:endParaRPr lang="en-US" dirty="0"/>
          </a:p>
        </p:txBody>
      </p:sp>
      <p:sp>
        <p:nvSpPr>
          <p:cNvPr id="3" name="Content Placeholder 2"/>
          <p:cNvSpPr>
            <a:spLocks noGrp="1"/>
          </p:cNvSpPr>
          <p:nvPr>
            <p:ph idx="1"/>
          </p:nvPr>
        </p:nvSpPr>
        <p:spPr/>
        <p:txBody>
          <a:bodyPr/>
          <a:lstStyle/>
          <a:p>
            <a:r>
              <a:rPr lang="en-US" sz="2000" dirty="0">
                <a:solidFill>
                  <a:srgbClr val="000000"/>
                </a:solidFill>
                <a:cs typeface="Times New Roman" panose="02020603050405020304" pitchFamily="18" charset="0"/>
              </a:rPr>
              <a:t>A Statement of purpose letter </a:t>
            </a:r>
          </a:p>
          <a:p>
            <a:pPr marL="0" indent="0">
              <a:buNone/>
            </a:pPr>
            <a:r>
              <a:rPr lang="en-US" sz="2000" dirty="0">
                <a:solidFill>
                  <a:srgbClr val="000000"/>
                </a:solidFill>
                <a:cs typeface="Times New Roman" panose="02020603050405020304" pitchFamily="18" charset="0"/>
              </a:rPr>
              <a:t>Maximum 1 page. In this motivation letter you should write a little about your background and how it fits into this program, and indicate topics or areas of research you would like to get involved in and if there are any countries or regions you are most interested in, as well as other relevant information. The letter must be written in English. </a:t>
            </a:r>
          </a:p>
          <a:p>
            <a:pPr marL="0" indent="0">
              <a:buNone/>
            </a:pPr>
            <a:endParaRPr lang="en-US" sz="2000" dirty="0">
              <a:solidFill>
                <a:srgbClr val="000000"/>
              </a:solidFill>
              <a:cs typeface="Times New Roman" panose="02020603050405020304" pitchFamily="18" charset="0"/>
            </a:endParaRPr>
          </a:p>
          <a:p>
            <a:r>
              <a:rPr lang="en-US" sz="2000" dirty="0">
                <a:solidFill>
                  <a:srgbClr val="000000"/>
                </a:solidFill>
                <a:cs typeface="Times New Roman" panose="02020603050405020304" pitchFamily="18" charset="0"/>
              </a:rPr>
              <a:t>CV  </a:t>
            </a:r>
          </a:p>
          <a:p>
            <a:pPr marL="0" indent="0">
              <a:buNone/>
            </a:pPr>
            <a:r>
              <a:rPr lang="en-US" sz="2000" dirty="0">
                <a:solidFill>
                  <a:srgbClr val="000000"/>
                </a:solidFill>
                <a:cs typeface="Times New Roman" panose="02020603050405020304" pitchFamily="18" charset="0"/>
              </a:rPr>
              <a:t>Maximum 2 pages. Documentation of relevant work experience (if applicable)</a:t>
            </a:r>
            <a:endParaRPr lang="en-GB" sz="2000" dirty="0">
              <a:solidFill>
                <a:srgbClr val="000000"/>
              </a:solidFill>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pPr>
              <a:defRPr/>
            </a:pPr>
            <a:fld id="{657E3AB4-B0EA-4F0A-8661-4AF1EC315B9B}" type="datetime1">
              <a:rPr lang="nb-NO" smtClean="0"/>
              <a:t>06.02.2024</a:t>
            </a:fld>
            <a:endParaRPr lang="nb-NO"/>
          </a:p>
        </p:txBody>
      </p:sp>
    </p:spTree>
    <p:extLst>
      <p:ext uri="{BB962C8B-B14F-4D97-AF65-F5344CB8AC3E}">
        <p14:creationId xmlns:p14="http://schemas.microsoft.com/office/powerpoint/2010/main" val="216362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85800"/>
            <a:ext cx="7696200" cy="1143000"/>
          </a:xfrm>
        </p:spPr>
        <p:txBody>
          <a:bodyPr/>
          <a:lstStyle/>
          <a:p>
            <a:r>
              <a:rPr lang="en-US" dirty="0"/>
              <a:t>Overview</a:t>
            </a:r>
          </a:p>
        </p:txBody>
      </p:sp>
      <p:sp>
        <p:nvSpPr>
          <p:cNvPr id="3" name="Content Placeholder 2"/>
          <p:cNvSpPr>
            <a:spLocks noGrp="1"/>
          </p:cNvSpPr>
          <p:nvPr>
            <p:ph idx="1"/>
          </p:nvPr>
        </p:nvSpPr>
        <p:spPr>
          <a:xfrm>
            <a:off x="990600" y="1628800"/>
            <a:ext cx="7696200" cy="4467200"/>
          </a:xfrm>
        </p:spPr>
        <p:txBody>
          <a:bodyPr/>
          <a:lstStyle/>
          <a:p>
            <a:r>
              <a:rPr lang="en-US" dirty="0">
                <a:cs typeface="Times New Roman" panose="02020603050405020304" pitchFamily="18" charset="0"/>
              </a:rPr>
              <a:t>2 years 120 credits </a:t>
            </a:r>
            <a:r>
              <a:rPr lang="en-US" dirty="0" err="1">
                <a:cs typeface="Times New Roman" panose="02020603050405020304" pitchFamily="18" charset="0"/>
              </a:rPr>
              <a:t>programme</a:t>
            </a:r>
            <a:endParaRPr lang="en-US" dirty="0">
              <a:cs typeface="Times New Roman" panose="02020603050405020304" pitchFamily="18" charset="0"/>
            </a:endParaRPr>
          </a:p>
          <a:p>
            <a:r>
              <a:rPr lang="en-US" dirty="0">
                <a:cs typeface="Times New Roman" panose="02020603050405020304" pitchFamily="18" charset="0"/>
              </a:rPr>
              <a:t>60 credit master thesis</a:t>
            </a:r>
          </a:p>
          <a:p>
            <a:pPr lvl="1"/>
            <a:r>
              <a:rPr lang="en-US" dirty="0">
                <a:cs typeface="Times New Roman" panose="02020603050405020304" pitchFamily="18" charset="0"/>
              </a:rPr>
              <a:t>Research based</a:t>
            </a:r>
          </a:p>
          <a:p>
            <a:r>
              <a:rPr lang="en-US" dirty="0">
                <a:cs typeface="Times New Roman" panose="02020603050405020304" pitchFamily="18" charset="0"/>
              </a:rPr>
              <a:t>Fieldwork/data collection (3rd semester)</a:t>
            </a:r>
          </a:p>
          <a:p>
            <a:r>
              <a:rPr lang="en-US" dirty="0">
                <a:cs typeface="Times New Roman" panose="02020603050405020304" pitchFamily="18" charset="0"/>
              </a:rPr>
              <a:t>Housed at the Department of Community Medicine and Global Health, Institute of Health and Society.</a:t>
            </a:r>
          </a:p>
          <a:p>
            <a:r>
              <a:rPr lang="en-US" dirty="0">
                <a:solidFill>
                  <a:srgbClr val="C00000"/>
                </a:solidFill>
                <a:cs typeface="Times New Roman" panose="02020603050405020304" pitchFamily="18" charset="0"/>
                <a:hlinkClick r:id="rId2"/>
              </a:rPr>
              <a:t>https://www.uio.no/english/studies/programmes/ichealth-master/</a:t>
            </a:r>
            <a:r>
              <a:rPr lang="en-US" dirty="0">
                <a:solidFill>
                  <a:srgbClr val="C00000"/>
                </a:solidFill>
                <a:cs typeface="Times New Roman" panose="02020603050405020304" pitchFamily="18" charset="0"/>
              </a:rPr>
              <a:t> </a:t>
            </a:r>
          </a:p>
          <a:p>
            <a:pPr marL="0" indent="0">
              <a:buNone/>
            </a:pPr>
            <a:endParaRPr lang="nb-NO" dirty="0"/>
          </a:p>
          <a:p>
            <a:pPr marL="0" indent="0">
              <a:buNone/>
            </a:pPr>
            <a:endParaRPr lang="nb-NO" dirty="0"/>
          </a:p>
        </p:txBody>
      </p:sp>
      <p:sp>
        <p:nvSpPr>
          <p:cNvPr id="4" name="Date Placeholder 3"/>
          <p:cNvSpPr>
            <a:spLocks noGrp="1"/>
          </p:cNvSpPr>
          <p:nvPr>
            <p:ph type="dt" sz="half" idx="10"/>
          </p:nvPr>
        </p:nvSpPr>
        <p:spPr/>
        <p:txBody>
          <a:bodyPr/>
          <a:lstStyle/>
          <a:p>
            <a:pPr>
              <a:defRPr/>
            </a:pPr>
            <a:fld id="{657E3AB4-B0EA-4F0A-8661-4AF1EC315B9B}" type="datetime1">
              <a:rPr lang="nb-NO" smtClean="0"/>
              <a:t>06.02.2024</a:t>
            </a:fld>
            <a:endParaRPr lang="nb-NO"/>
          </a:p>
        </p:txBody>
      </p:sp>
    </p:spTree>
    <p:extLst>
      <p:ext uri="{BB962C8B-B14F-4D97-AF65-F5344CB8AC3E}">
        <p14:creationId xmlns:p14="http://schemas.microsoft.com/office/powerpoint/2010/main" val="802607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E42B36-4142-64FC-C94E-6DB2E95FE33E}"/>
              </a:ext>
            </a:extLst>
          </p:cNvPr>
          <p:cNvSpPr>
            <a:spLocks noGrp="1"/>
          </p:cNvSpPr>
          <p:nvPr>
            <p:ph type="title"/>
          </p:nvPr>
        </p:nvSpPr>
        <p:spPr/>
        <p:txBody>
          <a:bodyPr/>
          <a:lstStyle/>
          <a:p>
            <a:r>
              <a:rPr lang="en-GB" dirty="0"/>
              <a:t>The focus of the program</a:t>
            </a:r>
          </a:p>
        </p:txBody>
      </p:sp>
      <p:sp>
        <p:nvSpPr>
          <p:cNvPr id="3" name="Plassholder for innhold 2">
            <a:extLst>
              <a:ext uri="{FF2B5EF4-FFF2-40B4-BE49-F238E27FC236}">
                <a16:creationId xmlns:a16="http://schemas.microsoft.com/office/drawing/2014/main" id="{FB43D929-8D50-5EFF-04FC-912C6F59FD0A}"/>
              </a:ext>
            </a:extLst>
          </p:cNvPr>
          <p:cNvSpPr>
            <a:spLocks noGrp="1"/>
          </p:cNvSpPr>
          <p:nvPr>
            <p:ph idx="1"/>
          </p:nvPr>
        </p:nvSpPr>
        <p:spPr>
          <a:xfrm>
            <a:off x="457200" y="1981200"/>
            <a:ext cx="8229600" cy="4114800"/>
          </a:xfrm>
        </p:spPr>
        <p:txBody>
          <a:bodyPr/>
          <a:lstStyle/>
          <a:p>
            <a:r>
              <a:rPr lang="en-GB" sz="2000" dirty="0">
                <a:effectLst/>
                <a:latin typeface="Book Antiqua" panose="02040602050305030304" pitchFamily="18" charset="0"/>
                <a:ea typeface="Calibri" panose="020F0502020204030204" pitchFamily="34" charset="0"/>
                <a:cs typeface="Times New Roman" panose="02020603050405020304" pitchFamily="18" charset="0"/>
              </a:rPr>
              <a:t>ICH focuses on both international and global health issues, development and challenges pertinent to improving health and health care provision, with a special focus on low income countries and communities. </a:t>
            </a:r>
          </a:p>
          <a:p>
            <a:r>
              <a:rPr lang="en-GB" sz="2000" dirty="0">
                <a:latin typeface="Book Antiqua" panose="02040602050305030304" pitchFamily="18" charset="0"/>
                <a:ea typeface="Calibri" panose="020F0502020204030204" pitchFamily="34" charset="0"/>
                <a:cs typeface="Times New Roman" panose="02020603050405020304" pitchFamily="18" charset="0"/>
              </a:rPr>
              <a:t>Global health with emphasis on communities</a:t>
            </a:r>
            <a:endParaRPr lang="en-GB" sz="2000" dirty="0">
              <a:effectLst/>
              <a:latin typeface="Book Antiqua" panose="02040602050305030304" pitchFamily="18" charset="0"/>
              <a:ea typeface="Calibri" panose="020F0502020204030204" pitchFamily="34" charset="0"/>
              <a:cs typeface="Times New Roman" panose="02020603050405020304" pitchFamily="18" charset="0"/>
            </a:endParaRPr>
          </a:p>
          <a:p>
            <a:r>
              <a:rPr lang="en-GB" sz="2000" dirty="0">
                <a:latin typeface="Book Antiqua" panose="02040602050305030304" pitchFamily="18" charset="0"/>
                <a:ea typeface="Calibri" panose="020F0502020204030204" pitchFamily="34" charset="0"/>
                <a:cs typeface="Times New Roman" panose="02020603050405020304" pitchFamily="18" charset="0"/>
              </a:rPr>
              <a:t>M</a:t>
            </a:r>
            <a:r>
              <a:rPr lang="en-GB" sz="2000" dirty="0">
                <a:effectLst/>
                <a:latin typeface="Book Antiqua" panose="02040602050305030304" pitchFamily="18" charset="0"/>
                <a:ea typeface="Calibri" panose="020F0502020204030204" pitchFamily="34" charset="0"/>
                <a:cs typeface="Times New Roman" panose="02020603050405020304" pitchFamily="18" charset="0"/>
              </a:rPr>
              <a:t>ultidisciplinary teaching approaches </a:t>
            </a:r>
          </a:p>
          <a:p>
            <a:r>
              <a:rPr lang="en-US" sz="2000" dirty="0">
                <a:effectLst/>
                <a:latin typeface="Book Antiqua" panose="02040602050305030304" pitchFamily="18" charset="0"/>
                <a:ea typeface="Calibri" panose="020F0502020204030204" pitchFamily="34" charset="0"/>
                <a:cs typeface="Times New Roman" panose="02020603050405020304" pitchFamily="18" charset="0"/>
              </a:rPr>
              <a:t>English language </a:t>
            </a:r>
            <a:r>
              <a:rPr lang="en-US" sz="2000" dirty="0" err="1">
                <a:effectLst/>
                <a:latin typeface="Book Antiqua" panose="02040602050305030304" pitchFamily="18" charset="0"/>
                <a:ea typeface="Calibri" panose="020F0502020204030204" pitchFamily="34" charset="0"/>
                <a:cs typeface="Times New Roman" panose="02020603050405020304" pitchFamily="18" charset="0"/>
              </a:rPr>
              <a:t>programme</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that admits international and Norwegian students from a wide range of academic backgrounds. </a:t>
            </a:r>
          </a:p>
          <a:p>
            <a:pPr lvl="1"/>
            <a:r>
              <a:rPr lang="en-US" sz="2000" dirty="0">
                <a:latin typeface="Book Antiqua" panose="02040602050305030304" pitchFamily="18" charset="0"/>
                <a:ea typeface="Calibri" panose="020F0502020204030204" pitchFamily="34" charset="0"/>
                <a:cs typeface="Times New Roman" panose="02020603050405020304" pitchFamily="18" charset="0"/>
              </a:rPr>
              <a:t>Diverse classroom</a:t>
            </a:r>
            <a:endParaRPr lang="en-US" sz="2000" dirty="0">
              <a:effectLst/>
              <a:latin typeface="Book Antiqua" panose="02040602050305030304" pitchFamily="18" charset="0"/>
              <a:ea typeface="Calibri" panose="020F0502020204030204" pitchFamily="34" charset="0"/>
              <a:cs typeface="Times New Roman" panose="02020603050405020304" pitchFamily="18" charset="0"/>
            </a:endParaRPr>
          </a:p>
          <a:p>
            <a:r>
              <a:rPr lang="en-US" sz="2000" dirty="0">
                <a:effectLst/>
                <a:latin typeface="Book Antiqua" panose="02040602050305030304" pitchFamily="18" charset="0"/>
                <a:ea typeface="Calibri" panose="020F0502020204030204" pitchFamily="34" charset="0"/>
                <a:cs typeface="Times New Roman" panose="02020603050405020304" pitchFamily="18" charset="0"/>
              </a:rPr>
              <a:t>The study </a:t>
            </a:r>
            <a:r>
              <a:rPr lang="en-US" sz="2000" dirty="0" err="1">
                <a:effectLst/>
                <a:latin typeface="Book Antiqua" panose="02040602050305030304" pitchFamily="18" charset="0"/>
                <a:ea typeface="Calibri" panose="020F0502020204030204" pitchFamily="34" charset="0"/>
                <a:cs typeface="Times New Roman" panose="02020603050405020304" pitchFamily="18" charset="0"/>
              </a:rPr>
              <a:t>programme</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is aiming to facilitate learning across disciplines and develop critical approaches and perspectives on international and global health.</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p:txBody>
      </p:sp>
      <p:sp>
        <p:nvSpPr>
          <p:cNvPr id="4" name="Plassholder for dato 3">
            <a:extLst>
              <a:ext uri="{FF2B5EF4-FFF2-40B4-BE49-F238E27FC236}">
                <a16:creationId xmlns:a16="http://schemas.microsoft.com/office/drawing/2014/main" id="{ECE5D31A-DBB3-5582-1E0D-CE71656246CD}"/>
              </a:ext>
            </a:extLst>
          </p:cNvPr>
          <p:cNvSpPr>
            <a:spLocks noGrp="1"/>
          </p:cNvSpPr>
          <p:nvPr>
            <p:ph type="dt" sz="half" idx="10"/>
          </p:nvPr>
        </p:nvSpPr>
        <p:spPr/>
        <p:txBody>
          <a:bodyPr/>
          <a:lstStyle/>
          <a:p>
            <a:pPr>
              <a:defRPr/>
            </a:pPr>
            <a:fld id="{657E3AB4-B0EA-4F0A-8661-4AF1EC315B9B}" type="datetime1">
              <a:rPr lang="nb-NO" smtClean="0"/>
              <a:t>06.02.2024</a:t>
            </a:fld>
            <a:endParaRPr lang="nb-NO"/>
          </a:p>
        </p:txBody>
      </p:sp>
    </p:spTree>
    <p:extLst>
      <p:ext uri="{BB962C8B-B14F-4D97-AF65-F5344CB8AC3E}">
        <p14:creationId xmlns:p14="http://schemas.microsoft.com/office/powerpoint/2010/main" val="54420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496838-F1FB-0173-2FA2-403A238C0665}"/>
              </a:ext>
            </a:extLst>
          </p:cNvPr>
          <p:cNvSpPr>
            <a:spLocks noGrp="1"/>
          </p:cNvSpPr>
          <p:nvPr>
            <p:ph type="title"/>
          </p:nvPr>
        </p:nvSpPr>
        <p:spPr/>
        <p:txBody>
          <a:bodyPr/>
          <a:lstStyle/>
          <a:p>
            <a:r>
              <a:rPr lang="en-GB" dirty="0"/>
              <a:t>Learning outcomes</a:t>
            </a:r>
          </a:p>
        </p:txBody>
      </p:sp>
      <p:sp>
        <p:nvSpPr>
          <p:cNvPr id="3" name="Plassholder for innhold 2">
            <a:extLst>
              <a:ext uri="{FF2B5EF4-FFF2-40B4-BE49-F238E27FC236}">
                <a16:creationId xmlns:a16="http://schemas.microsoft.com/office/drawing/2014/main" id="{DE91ABB6-69AD-A2FF-341E-05583506EE0F}"/>
              </a:ext>
            </a:extLst>
          </p:cNvPr>
          <p:cNvSpPr>
            <a:spLocks noGrp="1"/>
          </p:cNvSpPr>
          <p:nvPr>
            <p:ph idx="1"/>
          </p:nvPr>
        </p:nvSpPr>
        <p:spPr>
          <a:xfrm>
            <a:off x="539552" y="1981200"/>
            <a:ext cx="8147248" cy="4114800"/>
          </a:xfrm>
        </p:spPr>
        <p:txBody>
          <a:bodyPr/>
          <a:lstStyle/>
          <a:p>
            <a:r>
              <a:rPr lang="en-GB" sz="2000" dirty="0">
                <a:latin typeface="Calibri" panose="020F0502020204030204" pitchFamily="34" charset="0"/>
                <a:ea typeface="Calibri" panose="020F0502020204030204" pitchFamily="34" charset="0"/>
                <a:cs typeface="Calibri" panose="020F0502020204030204" pitchFamily="34" charset="0"/>
              </a:rPr>
              <a:t>T</a:t>
            </a:r>
            <a:r>
              <a:rPr lang="en-GB" sz="2000" dirty="0">
                <a:effectLst/>
                <a:latin typeface="Calibri" panose="020F0502020204030204" pitchFamily="34" charset="0"/>
                <a:ea typeface="Calibri" panose="020F0502020204030204" pitchFamily="34" charset="0"/>
                <a:cs typeface="Calibri" panose="020F0502020204030204" pitchFamily="34" charset="0"/>
              </a:rPr>
              <a:t>he students shall be familiar with the concepts of, and knowledge related to, the global distribution of illness and access to health care services, and be able to critically analyse global health burdens, policies and initiatives.</a:t>
            </a:r>
          </a:p>
          <a:p>
            <a:pPr marL="0" indent="0">
              <a:buNone/>
            </a:pPr>
            <a:r>
              <a:rPr lang="en-GB" sz="2000" dirty="0">
                <a:effectLst/>
                <a:latin typeface="Calibri" panose="020F0502020204030204" pitchFamily="34" charset="0"/>
                <a:ea typeface="Calibri" panose="020F0502020204030204" pitchFamily="34" charset="0"/>
                <a:cs typeface="Calibri" panose="020F0502020204030204" pitchFamily="34" charset="0"/>
              </a:rPr>
              <a:t> </a:t>
            </a:r>
          </a:p>
          <a:p>
            <a:r>
              <a:rPr lang="en-GB" sz="2000" dirty="0">
                <a:effectLst/>
                <a:latin typeface="Calibri" panose="020F0502020204030204" pitchFamily="34" charset="0"/>
                <a:ea typeface="Calibri" panose="020F0502020204030204" pitchFamily="34" charset="0"/>
                <a:cs typeface="Calibri" panose="020F0502020204030204" pitchFamily="34" charset="0"/>
              </a:rPr>
              <a:t>The students’ competencies are acquired through emphasising on multidisciplinary and multi-sectoral approaches and bringing together the understanding of a wide range of players in improving community health. </a:t>
            </a:r>
          </a:p>
          <a:p>
            <a:pPr marL="0" indent="0">
              <a:buNone/>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The students will also have acquired and demonstrated the skills necessary to plan and conduct a research project of relevance to global health</a:t>
            </a:r>
            <a:r>
              <a:rPr lang="nb-NO" sz="2000" dirty="0">
                <a:effectLst/>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p:txBody>
      </p:sp>
      <p:sp>
        <p:nvSpPr>
          <p:cNvPr id="4" name="Plassholder for dato 3">
            <a:extLst>
              <a:ext uri="{FF2B5EF4-FFF2-40B4-BE49-F238E27FC236}">
                <a16:creationId xmlns:a16="http://schemas.microsoft.com/office/drawing/2014/main" id="{6AA49AC0-BD43-011D-AA5E-A6CE0BE9CCCF}"/>
              </a:ext>
            </a:extLst>
          </p:cNvPr>
          <p:cNvSpPr>
            <a:spLocks noGrp="1"/>
          </p:cNvSpPr>
          <p:nvPr>
            <p:ph type="dt" sz="half" idx="10"/>
          </p:nvPr>
        </p:nvSpPr>
        <p:spPr/>
        <p:txBody>
          <a:bodyPr/>
          <a:lstStyle/>
          <a:p>
            <a:pPr>
              <a:defRPr/>
            </a:pPr>
            <a:fld id="{657E3AB4-B0EA-4F0A-8661-4AF1EC315B9B}" type="datetime1">
              <a:rPr lang="nb-NO" smtClean="0"/>
              <a:t>06.02.2024</a:t>
            </a:fld>
            <a:endParaRPr lang="nb-NO"/>
          </a:p>
        </p:txBody>
      </p:sp>
    </p:spTree>
    <p:extLst>
      <p:ext uri="{BB962C8B-B14F-4D97-AF65-F5344CB8AC3E}">
        <p14:creationId xmlns:p14="http://schemas.microsoft.com/office/powerpoint/2010/main" val="333361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9E184-C23A-1190-E77A-2807FF3842A6}"/>
              </a:ext>
            </a:extLst>
          </p:cNvPr>
          <p:cNvSpPr>
            <a:spLocks noGrp="1"/>
          </p:cNvSpPr>
          <p:nvPr>
            <p:ph type="dt" sz="half" idx="10"/>
          </p:nvPr>
        </p:nvSpPr>
        <p:spPr/>
        <p:txBody>
          <a:bodyPr/>
          <a:lstStyle/>
          <a:p>
            <a:pPr>
              <a:defRPr/>
            </a:pPr>
            <a:fld id="{DFBB0C5F-74EA-4AE8-9285-A12435357A06}" type="datetime1">
              <a:rPr lang="nb-NO" smtClean="0"/>
              <a:t>06.02.2024</a:t>
            </a:fld>
            <a:endParaRPr lang="nb-NO"/>
          </a:p>
        </p:txBody>
      </p:sp>
      <p:pic>
        <p:nvPicPr>
          <p:cNvPr id="4" name="Picture 3">
            <a:extLst>
              <a:ext uri="{FF2B5EF4-FFF2-40B4-BE49-F238E27FC236}">
                <a16:creationId xmlns:a16="http://schemas.microsoft.com/office/drawing/2014/main" id="{E5CDFDBA-9792-6651-5DAC-A6579E4346E9}"/>
              </a:ext>
            </a:extLst>
          </p:cNvPr>
          <p:cNvPicPr>
            <a:picLocks noChangeAspect="1"/>
          </p:cNvPicPr>
          <p:nvPr/>
        </p:nvPicPr>
        <p:blipFill>
          <a:blip r:embed="rId2"/>
          <a:stretch>
            <a:fillRect/>
          </a:stretch>
        </p:blipFill>
        <p:spPr>
          <a:xfrm>
            <a:off x="251520" y="1148924"/>
            <a:ext cx="8568952" cy="5556676"/>
          </a:xfrm>
          <a:prstGeom prst="rect">
            <a:avLst/>
          </a:prstGeom>
        </p:spPr>
      </p:pic>
      <p:sp>
        <p:nvSpPr>
          <p:cNvPr id="5" name="TextBox 4">
            <a:extLst>
              <a:ext uri="{FF2B5EF4-FFF2-40B4-BE49-F238E27FC236}">
                <a16:creationId xmlns:a16="http://schemas.microsoft.com/office/drawing/2014/main" id="{71709CDC-45AC-34D3-E9DA-BD073C8A1E72}"/>
              </a:ext>
            </a:extLst>
          </p:cNvPr>
          <p:cNvSpPr txBox="1"/>
          <p:nvPr/>
        </p:nvSpPr>
        <p:spPr>
          <a:xfrm>
            <a:off x="1691680" y="564149"/>
            <a:ext cx="4031873" cy="584775"/>
          </a:xfrm>
          <a:prstGeom prst="rect">
            <a:avLst/>
          </a:prstGeom>
          <a:noFill/>
        </p:spPr>
        <p:txBody>
          <a:bodyPr wrap="none" rtlCol="0">
            <a:spAutoFit/>
          </a:bodyPr>
          <a:lstStyle/>
          <a:p>
            <a:r>
              <a:rPr lang="en-US" sz="3200" dirty="0" err="1">
                <a:latin typeface="+mj-lt"/>
              </a:rPr>
              <a:t>Programme</a:t>
            </a:r>
            <a:r>
              <a:rPr lang="en-US" sz="3200" dirty="0">
                <a:latin typeface="+mj-lt"/>
              </a:rPr>
              <a:t> structure</a:t>
            </a:r>
          </a:p>
        </p:txBody>
      </p:sp>
      <p:sp>
        <p:nvSpPr>
          <p:cNvPr id="3" name="TextBox 2">
            <a:extLst>
              <a:ext uri="{FF2B5EF4-FFF2-40B4-BE49-F238E27FC236}">
                <a16:creationId xmlns:a16="http://schemas.microsoft.com/office/drawing/2014/main" id="{27238719-B509-A72E-F495-BECE29095D1B}"/>
              </a:ext>
            </a:extLst>
          </p:cNvPr>
          <p:cNvSpPr txBox="1"/>
          <p:nvPr/>
        </p:nvSpPr>
        <p:spPr>
          <a:xfrm>
            <a:off x="6444208" y="1700808"/>
            <a:ext cx="2159566" cy="276999"/>
          </a:xfrm>
          <a:prstGeom prst="rect">
            <a:avLst/>
          </a:prstGeom>
          <a:noFill/>
        </p:spPr>
        <p:txBody>
          <a:bodyPr wrap="none" rtlCol="0">
            <a:spAutoFit/>
          </a:bodyPr>
          <a:lstStyle/>
          <a:p>
            <a:r>
              <a:rPr lang="en-US" sz="1200" dirty="0">
                <a:solidFill>
                  <a:srgbClr val="C00000"/>
                </a:solidFill>
                <a:latin typeface="Bookman Old Style" panose="02050604050505020204" pitchFamily="18" charset="0"/>
              </a:rPr>
              <a:t>Fieldwork/data collection </a:t>
            </a:r>
          </a:p>
        </p:txBody>
      </p:sp>
    </p:spTree>
    <p:extLst>
      <p:ext uri="{BB962C8B-B14F-4D97-AF65-F5344CB8AC3E}">
        <p14:creationId xmlns:p14="http://schemas.microsoft.com/office/powerpoint/2010/main" val="2597585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Learning </a:t>
            </a:r>
            <a:r>
              <a:rPr lang="nb-NO" dirty="0" err="1"/>
              <a:t>environment</a:t>
            </a:r>
            <a:endParaRPr lang="en-US" dirty="0"/>
          </a:p>
        </p:txBody>
      </p:sp>
      <p:sp>
        <p:nvSpPr>
          <p:cNvPr id="3" name="Content Placeholder 2"/>
          <p:cNvSpPr>
            <a:spLocks noGrp="1"/>
          </p:cNvSpPr>
          <p:nvPr>
            <p:ph idx="1"/>
          </p:nvPr>
        </p:nvSpPr>
        <p:spPr/>
        <p:txBody>
          <a:bodyPr/>
          <a:lstStyle/>
          <a:p>
            <a:r>
              <a:rPr lang="en-US" dirty="0"/>
              <a:t>interactive lectures</a:t>
            </a:r>
          </a:p>
          <a:p>
            <a:r>
              <a:rPr lang="en-US" dirty="0"/>
              <a:t>group works </a:t>
            </a:r>
          </a:p>
          <a:p>
            <a:r>
              <a:rPr lang="en-US" dirty="0"/>
              <a:t>case-studies</a:t>
            </a:r>
          </a:p>
          <a:p>
            <a:r>
              <a:rPr lang="en-US" dirty="0"/>
              <a:t>seminars</a:t>
            </a:r>
          </a:p>
          <a:p>
            <a:r>
              <a:rPr lang="en-US" dirty="0"/>
              <a:t>both theoretical and practical</a:t>
            </a:r>
          </a:p>
        </p:txBody>
      </p:sp>
      <p:sp>
        <p:nvSpPr>
          <p:cNvPr id="4" name="Date Placeholder 3"/>
          <p:cNvSpPr>
            <a:spLocks noGrp="1"/>
          </p:cNvSpPr>
          <p:nvPr>
            <p:ph type="dt" sz="half" idx="10"/>
          </p:nvPr>
        </p:nvSpPr>
        <p:spPr/>
        <p:txBody>
          <a:bodyPr/>
          <a:lstStyle/>
          <a:p>
            <a:pPr>
              <a:defRPr/>
            </a:pPr>
            <a:fld id="{657E3AB4-B0EA-4F0A-8661-4AF1EC315B9B}" type="datetime1">
              <a:rPr lang="nb-NO" smtClean="0"/>
              <a:t>06.02.2024</a:t>
            </a:fld>
            <a:endParaRPr lang="nb-NO"/>
          </a:p>
        </p:txBody>
      </p:sp>
    </p:spTree>
    <p:extLst>
      <p:ext uri="{BB962C8B-B14F-4D97-AF65-F5344CB8AC3E}">
        <p14:creationId xmlns:p14="http://schemas.microsoft.com/office/powerpoint/2010/main" val="103967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Multidisciplinary teachers</a:t>
            </a:r>
          </a:p>
        </p:txBody>
      </p:sp>
      <p:sp>
        <p:nvSpPr>
          <p:cNvPr id="3" name="Content Placeholder 2"/>
          <p:cNvSpPr>
            <a:spLocks noGrp="1"/>
          </p:cNvSpPr>
          <p:nvPr>
            <p:ph idx="1"/>
          </p:nvPr>
        </p:nvSpPr>
        <p:spPr/>
        <p:txBody>
          <a:bodyPr/>
          <a:lstStyle/>
          <a:p>
            <a:r>
              <a:rPr lang="en-US" dirty="0"/>
              <a:t>global /community /public health</a:t>
            </a:r>
          </a:p>
          <a:p>
            <a:r>
              <a:rPr lang="en-US" dirty="0"/>
              <a:t>medical anthropology and medical history</a:t>
            </a:r>
          </a:p>
          <a:p>
            <a:r>
              <a:rPr lang="en-US" dirty="0"/>
              <a:t>preventive medicine and epidemiology</a:t>
            </a:r>
          </a:p>
          <a:p>
            <a:r>
              <a:rPr lang="en-US" dirty="0"/>
              <a:t>infectious diseases</a:t>
            </a:r>
          </a:p>
          <a:p>
            <a:r>
              <a:rPr lang="en-US" dirty="0"/>
              <a:t>health systems </a:t>
            </a:r>
          </a:p>
          <a:p>
            <a:r>
              <a:rPr lang="en-US" dirty="0"/>
              <a:t>medical ethics</a:t>
            </a:r>
          </a:p>
          <a:p>
            <a:endParaRPr lang="en-US" dirty="0"/>
          </a:p>
        </p:txBody>
      </p:sp>
      <p:sp>
        <p:nvSpPr>
          <p:cNvPr id="4" name="Date Placeholder 3"/>
          <p:cNvSpPr>
            <a:spLocks noGrp="1"/>
          </p:cNvSpPr>
          <p:nvPr>
            <p:ph type="dt" sz="half" idx="10"/>
          </p:nvPr>
        </p:nvSpPr>
        <p:spPr/>
        <p:txBody>
          <a:bodyPr/>
          <a:lstStyle/>
          <a:p>
            <a:pPr>
              <a:defRPr/>
            </a:pPr>
            <a:fld id="{657E3AB4-B0EA-4F0A-8661-4AF1EC315B9B}" type="datetime1">
              <a:rPr lang="nb-NO" smtClean="0"/>
              <a:t>06.02.2024</a:t>
            </a:fld>
            <a:endParaRPr lang="nb-NO"/>
          </a:p>
        </p:txBody>
      </p:sp>
    </p:spTree>
    <p:extLst>
      <p:ext uri="{BB962C8B-B14F-4D97-AF65-F5344CB8AC3E}">
        <p14:creationId xmlns:p14="http://schemas.microsoft.com/office/powerpoint/2010/main" val="401768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Fieldwork</a:t>
            </a:r>
            <a:endParaRPr lang="en-US" dirty="0"/>
          </a:p>
        </p:txBody>
      </p:sp>
      <p:sp>
        <p:nvSpPr>
          <p:cNvPr id="3" name="Content Placeholder 2"/>
          <p:cNvSpPr>
            <a:spLocks noGrp="1"/>
          </p:cNvSpPr>
          <p:nvPr>
            <p:ph idx="1"/>
          </p:nvPr>
        </p:nvSpPr>
        <p:spPr>
          <a:xfrm>
            <a:off x="899592" y="2133600"/>
            <a:ext cx="7696200" cy="4114800"/>
          </a:xfrm>
        </p:spPr>
        <p:txBody>
          <a:bodyPr/>
          <a:lstStyle/>
          <a:p>
            <a:pPr marL="0" indent="0">
              <a:buNone/>
            </a:pPr>
            <a:endParaRPr lang="en-US" dirty="0"/>
          </a:p>
          <a:p>
            <a:pPr marL="0" indent="0">
              <a:buNone/>
            </a:pPr>
            <a:r>
              <a:rPr lang="en-US" dirty="0"/>
              <a:t>How can you gain first-hand knowledge and skills in global community health? </a:t>
            </a:r>
          </a:p>
        </p:txBody>
      </p:sp>
      <p:sp>
        <p:nvSpPr>
          <p:cNvPr id="4" name="Date Placeholder 3"/>
          <p:cNvSpPr>
            <a:spLocks noGrp="1"/>
          </p:cNvSpPr>
          <p:nvPr>
            <p:ph type="dt" sz="half" idx="10"/>
          </p:nvPr>
        </p:nvSpPr>
        <p:spPr/>
        <p:txBody>
          <a:bodyPr/>
          <a:lstStyle/>
          <a:p>
            <a:pPr>
              <a:defRPr/>
            </a:pPr>
            <a:fld id="{657E3AB4-B0EA-4F0A-8661-4AF1EC315B9B}" type="datetime1">
              <a:rPr lang="nb-NO" smtClean="0"/>
              <a:t>06.02.2024</a:t>
            </a:fld>
            <a:endParaRPr lang="nb-NO"/>
          </a:p>
        </p:txBody>
      </p:sp>
    </p:spTree>
    <p:extLst>
      <p:ext uri="{BB962C8B-B14F-4D97-AF65-F5344CB8AC3E}">
        <p14:creationId xmlns:p14="http://schemas.microsoft.com/office/powerpoint/2010/main" val="503811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activities</a:t>
            </a:r>
          </a:p>
        </p:txBody>
      </p:sp>
      <p:sp>
        <p:nvSpPr>
          <p:cNvPr id="3" name="Content Placeholder 2"/>
          <p:cNvSpPr>
            <a:spLocks noGrp="1"/>
          </p:cNvSpPr>
          <p:nvPr>
            <p:ph idx="1"/>
          </p:nvPr>
        </p:nvSpPr>
        <p:spPr/>
        <p:txBody>
          <a:bodyPr/>
          <a:lstStyle/>
          <a:p>
            <a:r>
              <a:rPr lang="nb-NO" dirty="0"/>
              <a:t>The students </a:t>
            </a:r>
            <a:r>
              <a:rPr lang="nb-NO" dirty="0" err="1"/>
              <a:t>arrange</a:t>
            </a:r>
            <a:r>
              <a:rPr lang="nb-NO" dirty="0"/>
              <a:t> </a:t>
            </a:r>
            <a:r>
              <a:rPr lang="nb-NO" dirty="0" err="1"/>
              <a:t>several</a:t>
            </a:r>
            <a:r>
              <a:rPr lang="nb-NO" dirty="0"/>
              <a:t> </a:t>
            </a:r>
            <a:r>
              <a:rPr lang="nb-NO" dirty="0" err="1"/>
              <a:t>social</a:t>
            </a:r>
            <a:r>
              <a:rPr lang="nb-NO" dirty="0"/>
              <a:t> </a:t>
            </a:r>
            <a:r>
              <a:rPr lang="nb-NO" dirty="0" err="1"/>
              <a:t>activities</a:t>
            </a:r>
            <a:r>
              <a:rPr lang="nb-NO" dirty="0"/>
              <a:t>: cabin trips, </a:t>
            </a:r>
            <a:r>
              <a:rPr lang="nb-NO" dirty="0" err="1"/>
              <a:t>potlocks</a:t>
            </a:r>
            <a:r>
              <a:rPr lang="nb-NO" dirty="0"/>
              <a:t>, </a:t>
            </a:r>
            <a:r>
              <a:rPr lang="nb-NO" dirty="0" err="1"/>
              <a:t>christmas</a:t>
            </a:r>
            <a:r>
              <a:rPr lang="nb-NO" dirty="0"/>
              <a:t> party, </a:t>
            </a:r>
            <a:r>
              <a:rPr lang="nb-NO" dirty="0" err="1"/>
              <a:t>picknic</a:t>
            </a:r>
            <a:r>
              <a:rPr lang="nb-NO" dirty="0"/>
              <a:t> etc. </a:t>
            </a:r>
          </a:p>
          <a:p>
            <a:r>
              <a:rPr lang="nb-NO" dirty="0"/>
              <a:t>A </a:t>
            </a:r>
            <a:r>
              <a:rPr lang="nb-NO" dirty="0" err="1"/>
              <a:t>very</a:t>
            </a:r>
            <a:r>
              <a:rPr lang="nb-NO" dirty="0"/>
              <a:t> </a:t>
            </a:r>
            <a:r>
              <a:rPr lang="nb-NO" dirty="0" err="1"/>
              <a:t>including</a:t>
            </a:r>
            <a:r>
              <a:rPr lang="nb-NO" dirty="0"/>
              <a:t> student </a:t>
            </a:r>
            <a:r>
              <a:rPr lang="nb-NO" dirty="0" err="1"/>
              <a:t>group</a:t>
            </a:r>
            <a:r>
              <a:rPr lang="nb-NO" dirty="0"/>
              <a:t>. </a:t>
            </a:r>
          </a:p>
          <a:p>
            <a:pPr marL="0" indent="0">
              <a:buNone/>
            </a:pPr>
            <a:r>
              <a:rPr lang="nb-NO" dirty="0"/>
              <a:t> </a:t>
            </a:r>
            <a:endParaRPr lang="en-US" dirty="0"/>
          </a:p>
        </p:txBody>
      </p:sp>
      <p:sp>
        <p:nvSpPr>
          <p:cNvPr id="4" name="Date Placeholder 3"/>
          <p:cNvSpPr>
            <a:spLocks noGrp="1"/>
          </p:cNvSpPr>
          <p:nvPr>
            <p:ph type="dt" sz="half" idx="10"/>
          </p:nvPr>
        </p:nvSpPr>
        <p:spPr/>
        <p:txBody>
          <a:bodyPr/>
          <a:lstStyle/>
          <a:p>
            <a:pPr>
              <a:defRPr/>
            </a:pPr>
            <a:fld id="{657E3AB4-B0EA-4F0A-8661-4AF1EC315B9B}" type="datetime1">
              <a:rPr lang="nb-NO" smtClean="0"/>
              <a:t>06.02.2024</a:t>
            </a:fld>
            <a:endParaRPr lang="nb-NO"/>
          </a:p>
        </p:txBody>
      </p:sp>
      <p:pic>
        <p:nvPicPr>
          <p:cNvPr id="5" name="Picture 4"/>
          <p:cNvPicPr>
            <a:picLocks noChangeAspect="1"/>
          </p:cNvPicPr>
          <p:nvPr/>
        </p:nvPicPr>
        <p:blipFill>
          <a:blip r:embed="rId2"/>
          <a:stretch>
            <a:fillRect/>
          </a:stretch>
        </p:blipFill>
        <p:spPr>
          <a:xfrm>
            <a:off x="1907704" y="3887762"/>
            <a:ext cx="5019212" cy="2815778"/>
          </a:xfrm>
          <a:prstGeom prst="rect">
            <a:avLst/>
          </a:prstGeom>
        </p:spPr>
      </p:pic>
    </p:spTree>
    <p:extLst>
      <p:ext uri="{BB962C8B-B14F-4D97-AF65-F5344CB8AC3E}">
        <p14:creationId xmlns:p14="http://schemas.microsoft.com/office/powerpoint/2010/main" val="2331251172"/>
      </p:ext>
    </p:extLst>
  </p:cSld>
  <p:clrMapOvr>
    <a:masterClrMapping/>
  </p:clrMapOvr>
</p:sld>
</file>

<file path=ppt/theme/theme1.xml><?xml version="1.0" encoding="utf-8"?>
<a:theme xmlns:a="http://schemas.openxmlformats.org/drawingml/2006/main" name="med-helsam-1-eng">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med-helsam-1-eng</Template>
  <TotalTime>1018</TotalTime>
  <Words>500</Words>
  <Application>Microsoft Macintosh PowerPoint</Application>
  <PresentationFormat>Skjermfremvisning (4:3)</PresentationFormat>
  <Paragraphs>74</Paragraphs>
  <Slides>12</Slides>
  <Notes>1</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12</vt:i4>
      </vt:variant>
    </vt:vector>
  </HeadingPairs>
  <TitlesOfParts>
    <vt:vector size="19" baseType="lpstr">
      <vt:lpstr>Arial</vt:lpstr>
      <vt:lpstr>Book Antiqua</vt:lpstr>
      <vt:lpstr>Bookman Old Style</vt:lpstr>
      <vt:lpstr>Calibri</vt:lpstr>
      <vt:lpstr>Helvetica</vt:lpstr>
      <vt:lpstr>Times New Roman</vt:lpstr>
      <vt:lpstr>med-helsam-1-eng</vt:lpstr>
      <vt:lpstr>PowerPoint-presentasjon</vt:lpstr>
      <vt:lpstr>Overview</vt:lpstr>
      <vt:lpstr>The focus of the program</vt:lpstr>
      <vt:lpstr>Learning outcomes</vt:lpstr>
      <vt:lpstr>PowerPoint-presentasjon</vt:lpstr>
      <vt:lpstr>Learning environment</vt:lpstr>
      <vt:lpstr>Multidisciplinary teachers</vt:lpstr>
      <vt:lpstr>Fieldwork</vt:lpstr>
      <vt:lpstr>Social activities</vt:lpstr>
      <vt:lpstr>Career prospects</vt:lpstr>
      <vt:lpstr>Admission requirement</vt:lpstr>
      <vt:lpstr>Additional documentation </vt:lpstr>
    </vt:vector>
  </TitlesOfParts>
  <Company>Universitetet i Oslo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anbjork</dc:creator>
  <cp:lastModifiedBy>Heidi Fjeld</cp:lastModifiedBy>
  <cp:revision>88</cp:revision>
  <cp:lastPrinted>2019-08-13T07:10:50Z</cp:lastPrinted>
  <dcterms:created xsi:type="dcterms:W3CDTF">2014-04-08T06:58:13Z</dcterms:created>
  <dcterms:modified xsi:type="dcterms:W3CDTF">2024-02-06T08:55:05Z</dcterms:modified>
</cp:coreProperties>
</file>