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8" r:id="rId4"/>
    <p:sldId id="257" r:id="rId5"/>
    <p:sldId id="258" r:id="rId6"/>
    <p:sldId id="259" r:id="rId7"/>
    <p:sldId id="272" r:id="rId8"/>
    <p:sldId id="281" r:id="rId9"/>
    <p:sldId id="271" r:id="rId10"/>
    <p:sldId id="280" r:id="rId11"/>
    <p:sldId id="267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521415D9-36F7-43E2-AB2F-B90AF26B5E84}">
      <p14:sectionLst xmlns:p14="http://schemas.microsoft.com/office/powerpoint/2010/main">
        <p14:section name="Default Section" id="{DE5BBAB9-21F3-4FBA-AE91-FE5AD6283D40}">
          <p14:sldIdLst>
            <p14:sldId id="256"/>
          </p14:sldIdLst>
        </p14:section>
        <p14:section name="Untitled Section" id="{F2EF4278-6B4E-4D94-8C66-441BDA969177}">
          <p14:sldIdLst>
            <p14:sldId id="264"/>
            <p14:sldId id="268"/>
            <p14:sldId id="257"/>
            <p14:sldId id="258"/>
            <p14:sldId id="259"/>
            <p14:sldId id="272"/>
            <p14:sldId id="281"/>
            <p14:sldId id="271"/>
            <p14:sldId id="280"/>
            <p14:sldId id="26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37" autoAdjust="0"/>
  </p:normalViewPr>
  <p:slideViewPr>
    <p:cSldViewPr>
      <p:cViewPr varScale="1">
        <p:scale>
          <a:sx n="77" d="100"/>
          <a:sy n="77" d="100"/>
        </p:scale>
        <p:origin x="102" y="1266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DA5238E-6275-470E-849B-E7BC46897538}" type="datetime1">
              <a:rPr lang="nb-NO"/>
              <a:pPr>
                <a:defRPr/>
              </a:pPr>
              <a:t>13.03.2024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99D9087-251F-40F2-8626-54A70EA03FE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485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9DDE955C-AF76-470E-80B3-A83C606EA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14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D0F8-6CCA-4623-B3A9-D4004609E826}" type="datetime1">
              <a:rPr lang="nb-NO" smtClean="0"/>
              <a:t>13.03.2024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96C6-2D36-4FF4-85CD-EED6FEE77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B512-5998-4B92-843D-ED0B94283FB9}" type="datetime1">
              <a:rPr lang="nb-NO" smtClean="0"/>
              <a:t>13.03.2024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8C5D-A472-42A1-9175-1F148D646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9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0B0B-E8AA-4A07-93AB-49440602E4A5}" type="datetime1">
              <a:rPr lang="nb-NO" smtClean="0"/>
              <a:t>13.03.2024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4FC-68E7-429D-8AA4-96DB7CA7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9347-AB4C-4496-AB44-82DBD2755B63}" type="datetime1">
              <a:rPr lang="nb-NO" smtClean="0"/>
              <a:t>13.03.2024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B5CD3-649F-46A8-BB52-D524AB192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23B3-0954-4AB4-A549-9621A6E15A99}" type="datetime1">
              <a:rPr lang="nb-NO" smtClean="0"/>
              <a:t>13.03.2024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1F43-FC93-47CB-909D-C4046DDEE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6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B68F6-82C7-41DC-A367-F5C00A3932DB}" type="datetime1">
              <a:rPr lang="nb-NO" smtClean="0"/>
              <a:t>13.03.2024</a:t>
            </a:fld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866F-F522-499C-94B5-6E3EAB97A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4D81-0D85-4B58-97D2-C3ED10A36552}" type="datetime1">
              <a:rPr lang="nb-NO" smtClean="0"/>
              <a:t>13.03.2024</a:t>
            </a:fld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30CA-3EC3-421D-9E00-26D6622B0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9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6836-CC8A-4FFA-9967-E371FBA95896}" type="datetime1">
              <a:rPr lang="nb-NO" smtClean="0"/>
              <a:t>13.03.2024</a:t>
            </a:fld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8CAA-293F-4B01-BE8A-5031FDB37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4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860B-95D6-49B2-9C83-25499ABB7891}" type="datetime1">
              <a:rPr lang="nb-NO" smtClean="0"/>
              <a:t>13.03.2024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F155-0DAE-49B1-97D6-AF5CD4DA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8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ABD8-5624-4C6A-8C17-4B823C69E306}" type="datetime1">
              <a:rPr lang="nb-NO" smtClean="0"/>
              <a:t>13.03.2024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DA8-AC51-4B27-9193-F0CA8D4CE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9EDA9570-A376-4337-B63B-799FD4A17422}" type="datetime1">
              <a:rPr lang="nb-NO" smtClean="0"/>
              <a:t>13.03.2024</a:t>
            </a:fld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B8BE297A-F745-48F9-8202-65907B3C5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5376442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.uio.no/studier/master/iss/Datahandtering/" TargetMode="External"/><Relationship Id="rId2" Type="http://schemas.openxmlformats.org/officeDocument/2006/relationships/hyperlink" Target="https://www.sv.uio.no/studier/master/iss/Datahandtering/Datahandtering-ved-is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ksamen/personvern-oppgaveskriving/" TargetMode="External"/><Relationship Id="rId2" Type="http://schemas.openxmlformats.org/officeDocument/2006/relationships/hyperlink" Target="https://www.uio.no/for-ansatte/enhetssider/beskjed/2018/gdp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io.no/tjenester/it/sikkerhet/lsis/tillegg/lagring/infoklasser.html" TargetMode="External"/><Relationship Id="rId4" Type="http://schemas.openxmlformats.org/officeDocument/2006/relationships/hyperlink" Target="https://www.sv.uio.no/studier/master/iss/Datahandtering/Datahandtering-ved-is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tahandtering@iss.uio.no" TargetMode="External"/><Relationship Id="rId2" Type="http://schemas.openxmlformats.org/officeDocument/2006/relationships/hyperlink" Target="https://research.educloud.no/regist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o.no/tjenester/it/maskin/programvare/programkios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english/services/it/research/platforms/edu-research/help/getting-started-with-educloud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atahandtering@iss.uio.no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Educloud</a:t>
            </a:r>
            <a:r>
              <a:rPr lang="nb-NO" dirty="0"/>
              <a:t> for students at ISS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9000"/>
            <a:ext cx="7543800" cy="2088232"/>
          </a:xfrm>
        </p:spPr>
        <p:txBody>
          <a:bodyPr/>
          <a:lstStyle/>
          <a:p>
            <a:r>
              <a:rPr lang="en-US" sz="2000" dirty="0"/>
              <a:t>For those of you who have yellow and red data in your project This is a guide for accessing and using </a:t>
            </a:r>
            <a:r>
              <a:rPr lang="en-US" sz="2000" dirty="0" err="1"/>
              <a:t>Educloud</a:t>
            </a:r>
            <a:r>
              <a:rPr lang="en-US" sz="2000" dirty="0"/>
              <a:t> Consult the Institute's website on data management if you have any other questions. Contact the institute at datahandtering@sosgeo.uio.no for further guidance when needed.</a:t>
            </a:r>
            <a:endParaRPr lang="en-GB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Recording</a:t>
            </a:r>
            <a:r>
              <a:rPr lang="nb-NO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>
                <a:hlinkClick r:id="rId2"/>
              </a:rPr>
              <a:t>Familiarize</a:t>
            </a:r>
            <a:r>
              <a:rPr lang="nb-NO" dirty="0">
                <a:hlinkClick r:id="rId2"/>
              </a:rPr>
              <a:t> </a:t>
            </a:r>
            <a:r>
              <a:rPr lang="nb-NO" dirty="0" err="1">
                <a:hlinkClick r:id="rId2"/>
              </a:rPr>
              <a:t>yourself</a:t>
            </a:r>
            <a:r>
              <a:rPr lang="nb-NO" dirty="0">
                <a:hlinkClick r:id="rId2"/>
              </a:rPr>
              <a:t> </a:t>
            </a:r>
            <a:r>
              <a:rPr lang="nb-NO" dirty="0" err="1">
                <a:hlinkClick r:id="rId2"/>
              </a:rPr>
              <a:t>with</a:t>
            </a:r>
            <a:r>
              <a:rPr lang="nb-NO" dirty="0">
                <a:hlinkClick r:id="rId2"/>
              </a:rPr>
              <a:t> </a:t>
            </a:r>
            <a:r>
              <a:rPr lang="nb-NO" dirty="0" err="1">
                <a:hlinkClick r:id="rId2"/>
              </a:rPr>
              <a:t>the</a:t>
            </a:r>
            <a:r>
              <a:rPr lang="nb-NO" dirty="0">
                <a:hlinkClick r:id="rId2"/>
              </a:rPr>
              <a:t> </a:t>
            </a:r>
            <a:r>
              <a:rPr lang="nb-NO" dirty="0" err="1">
                <a:hlinkClick r:id="rId2"/>
              </a:rPr>
              <a:t>procedures</a:t>
            </a:r>
            <a:r>
              <a:rPr lang="nb-NO" dirty="0">
                <a:hlinkClick r:id="rId2"/>
              </a:rPr>
              <a:t> for </a:t>
            </a:r>
            <a:r>
              <a:rPr lang="nb-NO" dirty="0" err="1">
                <a:hlinkClick r:id="rId2"/>
              </a:rPr>
              <a:t>interviews</a:t>
            </a:r>
            <a:r>
              <a:rPr lang="nb-NO" dirty="0">
                <a:hlinkClick r:id="rId2"/>
              </a:rPr>
              <a:t> and </a:t>
            </a:r>
            <a:r>
              <a:rPr lang="nb-NO" dirty="0" err="1">
                <a:hlinkClick r:id="rId2"/>
              </a:rPr>
              <a:t>recordings</a:t>
            </a:r>
            <a:r>
              <a:rPr lang="nb-NO" dirty="0">
                <a:hlinkClick r:id="rId2"/>
              </a:rPr>
              <a:t> at </a:t>
            </a:r>
            <a:r>
              <a:rPr lang="nb-NO" dirty="0" err="1">
                <a:hlinkClick r:id="rId2"/>
              </a:rPr>
              <a:t>the</a:t>
            </a:r>
            <a:r>
              <a:rPr lang="nb-NO" dirty="0">
                <a:hlinkClick r:id="rId2"/>
              </a:rPr>
              <a:t> </a:t>
            </a:r>
            <a:r>
              <a:rPr lang="nb-NO" dirty="0" err="1">
                <a:hlinkClick r:id="rId2"/>
              </a:rPr>
              <a:t>departments</a:t>
            </a:r>
            <a:r>
              <a:rPr lang="nb-NO" dirty="0">
                <a:hlinkClick r:id="rId2"/>
              </a:rPr>
              <a:t> website</a:t>
            </a:r>
            <a:endParaRPr lang="nb-NO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2972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GDPR at UiO- </a:t>
            </a:r>
            <a:r>
              <a:rPr lang="nb-NO" sz="1800" dirty="0">
                <a:hlinkClick r:id="rId2"/>
              </a:rPr>
              <a:t>https://www.uio.no/for-ansatte/enhetssider/beskjed/2018/gdpr.html</a:t>
            </a:r>
            <a:endParaRPr lang="nb-NO" sz="1800" dirty="0"/>
          </a:p>
          <a:p>
            <a:r>
              <a:rPr lang="nb-NO" sz="1800" dirty="0" err="1"/>
              <a:t>Thesis</a:t>
            </a:r>
            <a:r>
              <a:rPr lang="nb-NO" sz="1800" dirty="0"/>
              <a:t> and </a:t>
            </a:r>
            <a:r>
              <a:rPr lang="nb-NO" sz="1800" dirty="0" err="1"/>
              <a:t>privacy</a:t>
            </a:r>
            <a:r>
              <a:rPr lang="nb-NO" sz="1800" dirty="0"/>
              <a:t> matters for students- </a:t>
            </a:r>
            <a:r>
              <a:rPr lang="nb-NO" sz="1800" dirty="0">
                <a:hlinkClick r:id="rId3"/>
              </a:rPr>
              <a:t>https://www.uio.no/studier/eksamen/personvern-oppgaveskriving/</a:t>
            </a:r>
            <a:endParaRPr lang="nb-NO" sz="1800" dirty="0"/>
          </a:p>
          <a:p>
            <a:r>
              <a:rPr lang="nb-NO" sz="1800" dirty="0"/>
              <a:t>Departmental </a:t>
            </a:r>
            <a:r>
              <a:rPr lang="nb-NO" sz="1800" dirty="0" err="1"/>
              <a:t>webpage</a:t>
            </a:r>
            <a:r>
              <a:rPr lang="nb-NO" sz="1800" dirty="0"/>
              <a:t> </a:t>
            </a:r>
            <a:r>
              <a:rPr lang="nb-NO" sz="1800" dirty="0" err="1"/>
              <a:t>regarding</a:t>
            </a:r>
            <a:r>
              <a:rPr lang="nb-NO" sz="1800" dirty="0"/>
              <a:t> </a:t>
            </a:r>
            <a:r>
              <a:rPr lang="nb-NO" sz="1800" dirty="0" err="1"/>
              <a:t>privacy</a:t>
            </a:r>
            <a:r>
              <a:rPr lang="nb-NO" sz="1800" dirty="0"/>
              <a:t> and data processing</a:t>
            </a:r>
            <a:r>
              <a:rPr lang="nb-NO" sz="1800" dirty="0">
                <a:hlinkClick r:id="rId4"/>
              </a:rPr>
              <a:t>https://www.sv.uio.no/studier/master/iss/Datahandtering/Datahandtering-ved-iss.html</a:t>
            </a:r>
            <a:endParaRPr lang="nb-NO" sz="1800" dirty="0"/>
          </a:p>
          <a:p>
            <a:r>
              <a:rPr lang="nb-NO" sz="1800" dirty="0" err="1"/>
              <a:t>Classification</a:t>
            </a:r>
            <a:r>
              <a:rPr lang="nb-NO" sz="1800" dirty="0"/>
              <a:t>- </a:t>
            </a:r>
            <a:r>
              <a:rPr lang="nb-NO" sz="1800" dirty="0">
                <a:hlinkClick r:id="rId5"/>
              </a:rPr>
              <a:t>https://www.uio.no/tjenester/it/sikkerhet/lsis/tillegg/lagring/infoklasser.html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64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Contact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Runar Forsetløkken</a:t>
            </a:r>
          </a:p>
          <a:p>
            <a:pPr marL="0" indent="0">
              <a:buNone/>
            </a:pPr>
            <a:r>
              <a:rPr lang="nb-NO" dirty="0"/>
              <a:t>Room 240 Harriet Holters hus</a:t>
            </a:r>
          </a:p>
          <a:p>
            <a:pPr marL="0" indent="0">
              <a:buNone/>
            </a:pPr>
            <a:r>
              <a:rPr lang="nb-NO" dirty="0"/>
              <a:t>Email: datahandtering@iss.uio.no</a:t>
            </a:r>
          </a:p>
        </p:txBody>
      </p:sp>
    </p:spTree>
    <p:extLst>
      <p:ext uri="{BB962C8B-B14F-4D97-AF65-F5344CB8AC3E}">
        <p14:creationId xmlns:p14="http://schemas.microsoft.com/office/powerpoint/2010/main" val="348577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Educloud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616152"/>
          </a:xfrm>
        </p:spPr>
        <p:txBody>
          <a:bodyPr/>
          <a:lstStyle/>
          <a:p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Provides secure storage of data and good processing opportunities during the project </a:t>
            </a:r>
          </a:p>
          <a:p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Data stored in </a:t>
            </a:r>
            <a:r>
              <a:rPr lang="en-US" sz="1600" b="0" i="0" dirty="0" err="1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Educloud</a:t>
            </a: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 should not be transferred to your own PC or elsewhere </a:t>
            </a:r>
          </a:p>
          <a:p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Anonymized data can be retrieved </a:t>
            </a:r>
          </a:p>
          <a:p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See the next slide for access </a:t>
            </a:r>
          </a:p>
          <a:p>
            <a:r>
              <a:rPr lang="en-US" sz="1600" b="0" i="0" dirty="0" err="1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Educloud</a:t>
            </a: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 functions to a large degree as your home area at UiO </a:t>
            </a:r>
          </a:p>
          <a:p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You have access from your own PC via a virtual machine as long as you have internet (both mac and PC)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714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How to </a:t>
            </a:r>
            <a:r>
              <a:rPr lang="nb-NO" dirty="0" err="1"/>
              <a:t>gain</a:t>
            </a:r>
            <a:r>
              <a:rPr lang="nb-NO" dirty="0"/>
              <a:t> </a:t>
            </a:r>
            <a:r>
              <a:rPr lang="nb-NO" dirty="0" err="1"/>
              <a:t>access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To access </a:t>
            </a:r>
            <a:r>
              <a:rPr lang="en-US" sz="2000" i="0" dirty="0" err="1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Educloud</a:t>
            </a:r>
            <a:r>
              <a:rPr lang="en-US" sz="200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: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Note: Access to </a:t>
            </a:r>
            <a:r>
              <a:rPr lang="en-US" sz="1600" b="0" i="0" dirty="0" err="1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Educloud</a:t>
            </a: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 requires that you</a:t>
            </a:r>
          </a:p>
          <a:p>
            <a:pPr marL="628650" lvl="1" indent="-228600">
              <a:buFont typeface="+mj-lt"/>
              <a:buAutoNum type="arabicPeriod"/>
            </a:pPr>
            <a:r>
              <a:rPr lang="en-US" sz="14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 have thoroughly classified your data in advance, </a:t>
            </a:r>
          </a:p>
          <a:p>
            <a:pPr marL="628650" lvl="1" indent="-228600">
              <a:buFont typeface="+mj-lt"/>
              <a:buAutoNum type="arabicPeriod"/>
            </a:pPr>
            <a:r>
              <a:rPr lang="en-US" sz="14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If necessary, have applied for and obtained approval from SIKT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Go to </a:t>
            </a:r>
            <a:r>
              <a:rPr lang="en-US" sz="1600" b="0" i="0" dirty="0">
                <a:effectLst/>
                <a:latin typeface="Helvetica" panose="020B0604020202020204" pitchFamily="34" charset="0"/>
                <a:hlinkClick r:id="rId2"/>
              </a:rPr>
              <a:t>https://research.educloud.no/register</a:t>
            </a: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 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Select "Apply for access to a project"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Log in with ID-</a:t>
            </a:r>
            <a:r>
              <a:rPr lang="en-US" sz="1600" b="0" i="0" dirty="0" err="1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porten</a:t>
            </a: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Apply to join project ec301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For expedited processing, inform </a:t>
            </a:r>
            <a:r>
              <a:rPr lang="en-US" sz="1600" b="0" i="0" dirty="0">
                <a:effectLst/>
                <a:latin typeface="Helvetica" panose="020B0604020202020204" pitchFamily="34" charset="0"/>
                <a:hlinkClick r:id="rId3"/>
              </a:rPr>
              <a:t>datahandtering@iss.uio.no</a:t>
            </a: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 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6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Once you are accepted into the project, follow the further steps in this guide to use </a:t>
            </a:r>
            <a:r>
              <a:rPr lang="en-US" sz="1600" b="0" i="0" dirty="0" err="1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Educloud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2253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Step</a:t>
            </a:r>
            <a:r>
              <a:rPr lang="nb-NO" dirty="0"/>
              <a:t> 1: </a:t>
            </a:r>
            <a:r>
              <a:rPr lang="nb-NO" dirty="0" err="1"/>
              <a:t>download</a:t>
            </a:r>
            <a:r>
              <a:rPr lang="nb-NO" dirty="0"/>
              <a:t> </a:t>
            </a:r>
            <a:r>
              <a:rPr lang="nb-NO" dirty="0" err="1"/>
              <a:t>VMWare</a:t>
            </a:r>
            <a:r>
              <a:rPr lang="nb-NO" dirty="0"/>
              <a:t> </a:t>
            </a:r>
            <a:r>
              <a:rPr lang="nb-NO" dirty="0" err="1"/>
              <a:t>Horizon</a:t>
            </a:r>
            <a:r>
              <a:rPr lang="nb-NO" dirty="0"/>
              <a:t> </a:t>
            </a:r>
            <a:r>
              <a:rPr lang="nb-NO" dirty="0" err="1"/>
              <a:t>client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37947"/>
            <a:ext cx="4140930" cy="3263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62" y="4029035"/>
            <a:ext cx="3897842" cy="1472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2767" y="2320673"/>
            <a:ext cx="31277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nb-NO" sz="1500" dirty="0"/>
              <a:t>Go to </a:t>
            </a:r>
            <a:r>
              <a:rPr lang="nb-NO" sz="1500" dirty="0">
                <a:hlinkClick r:id="rId4"/>
              </a:rPr>
              <a:t>https://www.uio.no/tjenester/it/maskin/programvare/programkiosk/</a:t>
            </a:r>
            <a:endParaRPr lang="nb-NO" sz="1500" dirty="0"/>
          </a:p>
          <a:p>
            <a:pPr marL="214313" indent="-214313">
              <a:buFontTx/>
              <a:buChar char="-"/>
            </a:pPr>
            <a:r>
              <a:rPr lang="nb-NO" sz="1500" dirty="0" err="1"/>
              <a:t>Download</a:t>
            </a:r>
            <a:r>
              <a:rPr lang="nb-NO" sz="1500" dirty="0"/>
              <a:t> </a:t>
            </a:r>
            <a:r>
              <a:rPr lang="nb-NO" sz="1500" dirty="0" err="1"/>
              <a:t>Vmware</a:t>
            </a:r>
            <a:r>
              <a:rPr lang="nb-NO" sz="1500" dirty="0"/>
              <a:t> </a:t>
            </a:r>
            <a:r>
              <a:rPr lang="nb-NO" sz="1500" dirty="0" err="1"/>
              <a:t>client</a:t>
            </a:r>
            <a:r>
              <a:rPr lang="nb-NO" sz="1500" dirty="0"/>
              <a:t> for </a:t>
            </a:r>
            <a:r>
              <a:rPr lang="nb-NO" sz="1500" dirty="0" err="1"/>
              <a:t>your</a:t>
            </a:r>
            <a:r>
              <a:rPr lang="nb-NO" sz="1500" dirty="0"/>
              <a:t> computer (</a:t>
            </a:r>
            <a:r>
              <a:rPr lang="nb-NO" sz="1500" dirty="0" err="1"/>
              <a:t>windows</a:t>
            </a:r>
            <a:r>
              <a:rPr lang="nb-NO" sz="1500" dirty="0"/>
              <a:t> or </a:t>
            </a:r>
            <a:r>
              <a:rPr lang="nb-NO" sz="1500" dirty="0" err="1"/>
              <a:t>mac</a:t>
            </a:r>
            <a:r>
              <a:rPr lang="nb-NO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968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Step</a:t>
            </a:r>
            <a:r>
              <a:rPr lang="nb-NO" dirty="0"/>
              <a:t> 2: Log </a:t>
            </a:r>
            <a:r>
              <a:rPr lang="nb-NO" dirty="0" err="1"/>
              <a:t>on</a:t>
            </a:r>
            <a:r>
              <a:rPr lang="nb-NO" dirty="0"/>
              <a:t> to </a:t>
            </a:r>
            <a:r>
              <a:rPr lang="nb-NO" dirty="0" err="1"/>
              <a:t>Educloud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600808" y="2425211"/>
            <a:ext cx="7696199" cy="7848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500" dirty="0"/>
              <a:t>For first time </a:t>
            </a:r>
            <a:r>
              <a:rPr lang="nb-NO" sz="1500" dirty="0" err="1"/>
              <a:t>setup</a:t>
            </a:r>
            <a:r>
              <a:rPr lang="nb-NO" sz="1500" dirty="0"/>
              <a:t>: </a:t>
            </a:r>
            <a:r>
              <a:rPr lang="nb-NO" sz="1500" dirty="0" err="1"/>
              <a:t>follow</a:t>
            </a:r>
            <a:r>
              <a:rPr lang="nb-NO" sz="1500" dirty="0"/>
              <a:t> </a:t>
            </a:r>
            <a:r>
              <a:rPr lang="nb-NO" sz="1500" dirty="0" err="1"/>
              <a:t>Educlouds</a:t>
            </a:r>
            <a:r>
              <a:rPr lang="nb-NO" sz="1500" dirty="0"/>
              <a:t> guide </a:t>
            </a:r>
            <a:r>
              <a:rPr lang="nb-NO" sz="1500" dirty="0">
                <a:hlinkClick r:id="rId2"/>
              </a:rPr>
              <a:t>https://www.uio.no/english/services/it/research/platforms/edu-research/help/getting-started-with-educloud.html</a:t>
            </a:r>
            <a:r>
              <a:rPr lang="nb-NO" sz="15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808" y="2305051"/>
            <a:ext cx="422031" cy="1201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500"/>
          </a:p>
        </p:txBody>
      </p:sp>
    </p:spTree>
    <p:extLst>
      <p:ext uri="{BB962C8B-B14F-4D97-AF65-F5344CB8AC3E}">
        <p14:creationId xmlns:p14="http://schemas.microsoft.com/office/powerpoint/2010/main" val="341154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Step</a:t>
            </a:r>
            <a:r>
              <a:rPr lang="nb-NO" dirty="0"/>
              <a:t> 3: Open </a:t>
            </a:r>
            <a:r>
              <a:rPr lang="nb-NO" dirty="0" err="1"/>
              <a:t>Educloud</a:t>
            </a:r>
            <a:r>
              <a:rPr lang="nb-NO" dirty="0"/>
              <a:t> Windows desktop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5" y="2226469"/>
            <a:ext cx="4010025" cy="2880397"/>
          </a:xfrm>
        </p:spPr>
        <p:txBody>
          <a:bodyPr/>
          <a:lstStyle/>
          <a:p>
            <a:pPr>
              <a:buFontTx/>
              <a:buChar char="-"/>
            </a:pPr>
            <a:r>
              <a:rPr lang="nb-NO" dirty="0" err="1"/>
              <a:t>Choose</a:t>
            </a:r>
            <a:r>
              <a:rPr lang="nb-NO" dirty="0"/>
              <a:t> </a:t>
            </a:r>
            <a:r>
              <a:rPr lang="nb-NO" dirty="0" err="1"/>
              <a:t>Educloud</a:t>
            </a:r>
            <a:r>
              <a:rPr lang="nb-NO" dirty="0"/>
              <a:t> Windows desktop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BE7C4-DE48-4DDD-B181-7D7A14D32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9" y="2226469"/>
            <a:ext cx="4187440" cy="33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Folder and file </a:t>
            </a:r>
            <a:r>
              <a:rPr lang="nb-NO" dirty="0" err="1"/>
              <a:t>structure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0" i="0" dirty="0" err="1">
                <a:solidFill>
                  <a:srgbClr val="262626"/>
                </a:solidFill>
                <a:effectLst/>
                <a:latin typeface="Arial Body"/>
              </a:rPr>
              <a:t>Educloud</a:t>
            </a:r>
            <a:r>
              <a:rPr lang="en-US" sz="1600" b="0" i="0" dirty="0">
                <a:solidFill>
                  <a:srgbClr val="262626"/>
                </a:solidFill>
                <a:effectLst/>
                <a:latin typeface="Arial Body"/>
              </a:rPr>
              <a:t> has two types of folders: </a:t>
            </a:r>
          </a:p>
          <a:p>
            <a:pPr lvl="1"/>
            <a:r>
              <a:rPr lang="en-US" sz="1200" b="0" i="0" dirty="0">
                <a:solidFill>
                  <a:srgbClr val="262626"/>
                </a:solidFill>
                <a:effectLst/>
                <a:latin typeface="Arial Body"/>
              </a:rPr>
              <a:t>Home area (Documents, downloads, pictures, </a:t>
            </a:r>
            <a:r>
              <a:rPr lang="en-US" sz="1200" b="0" i="0" dirty="0" err="1">
                <a:solidFill>
                  <a:srgbClr val="262626"/>
                </a:solidFill>
                <a:effectLst/>
                <a:latin typeface="Arial Body"/>
              </a:rPr>
              <a:t>etc</a:t>
            </a:r>
            <a:r>
              <a:rPr lang="en-US" sz="1200" b="0" i="0" dirty="0">
                <a:solidFill>
                  <a:srgbClr val="262626"/>
                </a:solidFill>
                <a:effectLst/>
                <a:latin typeface="Arial Body"/>
              </a:rPr>
              <a:t>) which are only accessible to you </a:t>
            </a:r>
          </a:p>
          <a:p>
            <a:pPr lvl="1"/>
            <a:r>
              <a:rPr lang="en-US" sz="1200" b="0" i="0" dirty="0">
                <a:solidFill>
                  <a:srgbClr val="262626"/>
                </a:solidFill>
                <a:effectLst/>
                <a:latin typeface="Arial Body"/>
              </a:rPr>
              <a:t>Network folders (EC301) which are accessible to all project users</a:t>
            </a:r>
          </a:p>
          <a:p>
            <a:r>
              <a:rPr lang="en-US" sz="1600" b="0" i="0" dirty="0">
                <a:solidFill>
                  <a:srgbClr val="262626"/>
                </a:solidFill>
                <a:effectLst/>
                <a:latin typeface="Arial Body"/>
              </a:rPr>
              <a:t> Use the Home area folders (such as Documents) as your workspace for your files </a:t>
            </a:r>
          </a:p>
          <a:p>
            <a:r>
              <a:rPr lang="en-US" sz="1600" b="0" i="0" dirty="0">
                <a:solidFill>
                  <a:srgbClr val="262626"/>
                </a:solidFill>
                <a:effectLst/>
                <a:latin typeface="Arial Body"/>
              </a:rPr>
              <a:t>We recommend creating a consistent naming system to make it easy for you to find them later. </a:t>
            </a:r>
          </a:p>
          <a:p>
            <a:r>
              <a:rPr lang="en-US" sz="1600" b="0" i="0" dirty="0">
                <a:solidFill>
                  <a:srgbClr val="262626"/>
                </a:solidFill>
                <a:effectLst/>
                <a:latin typeface="Arial Body"/>
              </a:rPr>
              <a:t>It might be a good idea to separate your raw data (interview recordings) into one folder and result files (transcribed interviews, analysis, other processed content) into another. </a:t>
            </a:r>
          </a:p>
          <a:p>
            <a:r>
              <a:rPr lang="en-US" sz="1600" b="0" i="0" dirty="0">
                <a:solidFill>
                  <a:srgbClr val="262626"/>
                </a:solidFill>
                <a:effectLst/>
                <a:latin typeface="Arial Body"/>
              </a:rPr>
              <a:t>The raw data should be write-protected so that they cannot be changed. (e.g. interview recordings, interview notes)</a:t>
            </a:r>
            <a:endParaRPr lang="nb-NO" sz="1600" dirty="0">
              <a:latin typeface="Arial Body"/>
            </a:endParaRPr>
          </a:p>
          <a:p>
            <a:endParaRPr lang="nb-NO" sz="1600" dirty="0">
              <a:latin typeface="Arial Body"/>
            </a:endParaRPr>
          </a:p>
        </p:txBody>
      </p:sp>
    </p:spTree>
    <p:extLst>
      <p:ext uri="{BB962C8B-B14F-4D97-AF65-F5344CB8AC3E}">
        <p14:creationId xmlns:p14="http://schemas.microsoft.com/office/powerpoint/2010/main" val="371878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Process</a:t>
            </a:r>
            <a:r>
              <a:rPr lang="nb-NO" dirty="0"/>
              <a:t> data in </a:t>
            </a:r>
            <a:r>
              <a:rPr lang="nb-NO" dirty="0" err="1"/>
              <a:t>Educloud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87624" y="1844824"/>
            <a:ext cx="5825707" cy="3584426"/>
          </a:xfrm>
        </p:spPr>
        <p:txBody>
          <a:bodyPr/>
          <a:lstStyle/>
          <a:p>
            <a:r>
              <a:rPr lang="en-US" sz="18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For transcribing or other processing of raw data in your project, you should use software already installed in </a:t>
            </a:r>
            <a:r>
              <a:rPr lang="en-US" sz="1800" b="0" i="0" dirty="0" err="1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Educloud</a:t>
            </a:r>
            <a:r>
              <a:rPr lang="en-US" sz="18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. </a:t>
            </a:r>
          </a:p>
          <a:p>
            <a:pPr lvl="1"/>
            <a:r>
              <a:rPr lang="en-US" sz="14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If you need software that is not available, contact </a:t>
            </a:r>
            <a:r>
              <a:rPr lang="en-US" sz="1400" b="0" i="0" dirty="0">
                <a:effectLst/>
                <a:latin typeface="Helvetica" panose="020B0604020202020204" pitchFamily="34" charset="0"/>
                <a:hlinkClick r:id="rId2"/>
              </a:rPr>
              <a:t>datahandtering@iss.uio.no</a:t>
            </a:r>
            <a:r>
              <a:rPr lang="en-US" sz="14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 and we will assist you. </a:t>
            </a:r>
          </a:p>
          <a:p>
            <a:r>
              <a:rPr lang="en-US" sz="18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When, for example, you have transcribed an interview in Word or using a transcription program, save it in the desired folder in your home area. </a:t>
            </a:r>
          </a:p>
          <a:p>
            <a:pPr lvl="1"/>
            <a:r>
              <a:rPr lang="en-US" sz="1400" b="0" i="0" dirty="0">
                <a:solidFill>
                  <a:srgbClr val="262626"/>
                </a:solidFill>
                <a:effectLst/>
                <a:latin typeface="Helvetica" panose="020B0604020202020204" pitchFamily="34" charset="0"/>
              </a:rPr>
              <a:t>Give folders and files clear and consistent names, so that you can easily keep track of them.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48374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F4 </a:t>
            </a:r>
            <a:r>
              <a:rPr lang="nb-NO" dirty="0" err="1"/>
              <a:t>transcription</a:t>
            </a:r>
            <a:r>
              <a:rPr lang="nb-NO" dirty="0"/>
              <a:t> software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F4 is a </a:t>
            </a:r>
            <a:r>
              <a:rPr lang="nb-NO" sz="1800" dirty="0" err="1"/>
              <a:t>usefull</a:t>
            </a:r>
            <a:r>
              <a:rPr lang="nb-NO" sz="1800" dirty="0"/>
              <a:t> </a:t>
            </a:r>
            <a:r>
              <a:rPr lang="nb-NO" sz="1800" dirty="0" err="1"/>
              <a:t>tool</a:t>
            </a:r>
            <a:r>
              <a:rPr lang="nb-NO" sz="1800" dirty="0"/>
              <a:t> for </a:t>
            </a:r>
            <a:r>
              <a:rPr lang="nb-NO" sz="1800" dirty="0" err="1"/>
              <a:t>working</a:t>
            </a:r>
            <a:r>
              <a:rPr lang="nb-NO" sz="1800" dirty="0"/>
              <a:t> </a:t>
            </a:r>
            <a:r>
              <a:rPr lang="nb-NO" sz="1800" dirty="0" err="1"/>
              <a:t>with</a:t>
            </a:r>
            <a:r>
              <a:rPr lang="nb-NO" sz="1800" dirty="0"/>
              <a:t> </a:t>
            </a:r>
            <a:r>
              <a:rPr lang="nb-NO" sz="1800" dirty="0" err="1"/>
              <a:t>your</a:t>
            </a:r>
            <a:r>
              <a:rPr lang="nb-NO" sz="1800" dirty="0"/>
              <a:t> </a:t>
            </a:r>
            <a:r>
              <a:rPr lang="nb-NO" sz="1800" dirty="0" err="1"/>
              <a:t>transcriptions</a:t>
            </a:r>
            <a:endParaRPr lang="nb-NO" sz="1800" dirty="0"/>
          </a:p>
          <a:p>
            <a:r>
              <a:rPr lang="nb-NO" sz="1800" dirty="0"/>
              <a:t>F4 </a:t>
            </a:r>
            <a:r>
              <a:rPr lang="nb-NO" sz="1800" dirty="0" err="1"/>
              <a:t>should</a:t>
            </a:r>
            <a:r>
              <a:rPr lang="nb-NO" sz="1800" dirty="0"/>
              <a:t> be </a:t>
            </a:r>
            <a:r>
              <a:rPr lang="nb-NO" sz="1800" dirty="0" err="1"/>
              <a:t>located</a:t>
            </a:r>
            <a:r>
              <a:rPr lang="nb-NO" sz="1800" dirty="0"/>
              <a:t> via </a:t>
            </a:r>
            <a:r>
              <a:rPr lang="nb-NO" sz="1800" dirty="0" err="1"/>
              <a:t>the</a:t>
            </a:r>
            <a:r>
              <a:rPr lang="nb-NO" sz="1800" dirty="0"/>
              <a:t> Home </a:t>
            </a:r>
            <a:r>
              <a:rPr lang="nb-NO" sz="1800" dirty="0" err="1"/>
              <a:t>menu</a:t>
            </a:r>
            <a:r>
              <a:rPr lang="nb-NO" sz="1800" dirty="0"/>
              <a:t> </a:t>
            </a:r>
            <a:r>
              <a:rPr lang="nb-NO" sz="1800" dirty="0" err="1"/>
              <a:t>inside</a:t>
            </a:r>
            <a:r>
              <a:rPr lang="nb-NO" sz="1800" dirty="0"/>
              <a:t> </a:t>
            </a:r>
            <a:r>
              <a:rPr lang="nb-NO" sz="1800" dirty="0" err="1"/>
              <a:t>Educloud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0494446"/>
      </p:ext>
    </p:extLst>
  </p:cSld>
  <p:clrMapOvr>
    <a:masterClrMapping/>
  </p:clrMapOvr>
</p:sld>
</file>

<file path=ppt/theme/theme1.xml><?xml version="1.0" encoding="utf-8"?>
<a:theme xmlns:a="http://schemas.openxmlformats.org/drawingml/2006/main" name="iss-tigerstaden-bokm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E500A62-3A16-4879-8FA7-A289B0479C73}" vid="{25EAB706-2631-4EE3-8D64-2980C365B7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Institutt for sosiologi og samfunnsgeografi Tigerstaden bokmal</Template>
  <TotalTime>10837</TotalTime>
  <Words>695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Body</vt:lpstr>
      <vt:lpstr>Helvetica</vt:lpstr>
      <vt:lpstr>iss-tigerstaden-bokmal</vt:lpstr>
      <vt:lpstr>Educloud for students at ISS</vt:lpstr>
      <vt:lpstr>Educloud</vt:lpstr>
      <vt:lpstr>How to gain access</vt:lpstr>
      <vt:lpstr>Step 1: download VMWare Horizon client</vt:lpstr>
      <vt:lpstr>Step 2: Log on to Educloud</vt:lpstr>
      <vt:lpstr>Step 3: Open Educloud Windows desktop</vt:lpstr>
      <vt:lpstr>Folder and file structure</vt:lpstr>
      <vt:lpstr>Process data in Educloud</vt:lpstr>
      <vt:lpstr>Use of F4 transcription software</vt:lpstr>
      <vt:lpstr>Recording </vt:lpstr>
      <vt:lpstr>Links</vt:lpstr>
      <vt:lpstr>Contact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Kort gjennomgang av personvern og verktøy for BA-studenter ved ISS</dc:title>
  <dc:creator>Runar Forsetløkken</dc:creator>
  <cp:lastModifiedBy>Runar Forsetløkken</cp:lastModifiedBy>
  <cp:revision>91</cp:revision>
  <dcterms:created xsi:type="dcterms:W3CDTF">2020-01-10T08:09:36Z</dcterms:created>
  <dcterms:modified xsi:type="dcterms:W3CDTF">2024-03-13T13:01:47Z</dcterms:modified>
</cp:coreProperties>
</file>