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1" r:id="rId3"/>
    <p:sldId id="257" r:id="rId4"/>
    <p:sldId id="304" r:id="rId5"/>
    <p:sldId id="314" r:id="rId6"/>
    <p:sldId id="315" r:id="rId7"/>
    <p:sldId id="316" r:id="rId8"/>
    <p:sldId id="317" r:id="rId9"/>
    <p:sldId id="323" r:id="rId10"/>
    <p:sldId id="318" r:id="rId11"/>
    <p:sldId id="319" r:id="rId12"/>
    <p:sldId id="320" r:id="rId13"/>
    <p:sldId id="321" r:id="rId14"/>
    <p:sldId id="327" r:id="rId15"/>
    <p:sldId id="322" r:id="rId16"/>
    <p:sldId id="326" r:id="rId17"/>
    <p:sldId id="325" r:id="rId18"/>
    <p:sldId id="307" r:id="rId19"/>
    <p:sldId id="328" r:id="rId20"/>
    <p:sldId id="329" r:id="rId21"/>
    <p:sldId id="330" r:id="rId22"/>
    <p:sldId id="308" r:id="rId23"/>
    <p:sldId id="309" r:id="rId24"/>
    <p:sldId id="310" r:id="rId25"/>
    <p:sldId id="311" r:id="rId26"/>
    <p:sldId id="312" r:id="rId27"/>
    <p:sldId id="313" r:id="rId2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CTS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D31BA-6AC8-40E4-A1A2-3F78F4465F76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B10B-79B6-4CA1-BFE0-BC29FE605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386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C91DF-9081-4989-B404-F3179DC52EBE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39097-B82C-4F0D-A57A-3F42A24D0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6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392EFE-0FF4-42D5-99CE-1EC3AB90D1F7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B62E6B-A76E-44D3-97F4-50CB24498078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/>
              </a:rPr>
              <a:t>Social Innovation Futures: beyond policy panacea and conceptual ambiguity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50872"/>
            <a:ext cx="7406640" cy="3307128"/>
          </a:xfrm>
        </p:spPr>
        <p:txBody>
          <a:bodyPr>
            <a:normAutofit fontScale="92500"/>
          </a:bodyPr>
          <a:lstStyle/>
          <a:p>
            <a:r>
              <a:rPr lang="en-GB" sz="3500" dirty="0" smtClean="0"/>
              <a:t>Paper </a:t>
            </a:r>
            <a:r>
              <a:rPr lang="en-GB" sz="3500" dirty="0"/>
              <a:t>presented to </a:t>
            </a:r>
            <a:r>
              <a:rPr lang="en-GB" sz="3500" i="1" dirty="0" smtClean="0"/>
              <a:t>TIK Internal </a:t>
            </a:r>
            <a:r>
              <a:rPr lang="en-GB" sz="3500" i="1" dirty="0" smtClean="0"/>
              <a:t>Seminar Series</a:t>
            </a:r>
            <a:r>
              <a:rPr lang="en-GB" sz="3500" dirty="0" smtClean="0"/>
              <a:t>, </a:t>
            </a:r>
            <a:r>
              <a:rPr lang="en-GB" sz="3500" dirty="0" smtClean="0"/>
              <a:t>14</a:t>
            </a:r>
            <a:r>
              <a:rPr lang="en-GB" sz="3500" baseline="30000" dirty="0" smtClean="0"/>
              <a:t>th</a:t>
            </a:r>
            <a:r>
              <a:rPr lang="en-GB" sz="3500" dirty="0" smtClean="0"/>
              <a:t> January 2015.</a:t>
            </a:r>
            <a:endParaRPr lang="en-GB" sz="3500" dirty="0" smtClean="0"/>
          </a:p>
          <a:p>
            <a:endParaRPr lang="en-GB" dirty="0" smtClean="0"/>
          </a:p>
          <a:p>
            <a:r>
              <a:rPr lang="en-GB" sz="2100" dirty="0" smtClean="0"/>
              <a:t>Paul Benneworth, </a:t>
            </a:r>
            <a:r>
              <a:rPr lang="en-GB" sz="2100" dirty="0" err="1" smtClean="0"/>
              <a:t>Center</a:t>
            </a:r>
            <a:r>
              <a:rPr lang="en-GB" sz="2100" dirty="0" smtClean="0"/>
              <a:t> for Higher Education Policy Studies</a:t>
            </a:r>
          </a:p>
          <a:p>
            <a:r>
              <a:rPr lang="en-GB" sz="2100" dirty="0"/>
              <a:t>Effie Amanatidou, Manchester Institute for Innovation </a:t>
            </a:r>
            <a:r>
              <a:rPr lang="en-GB" sz="2100" dirty="0" smtClean="0"/>
              <a:t>Research, </a:t>
            </a:r>
            <a:r>
              <a:rPr lang="en-GB" sz="2100" dirty="0"/>
              <a:t>UK</a:t>
            </a:r>
          </a:p>
          <a:p>
            <a:r>
              <a:rPr lang="en-GB" sz="2100" dirty="0"/>
              <a:t>Monica Edwards </a:t>
            </a:r>
            <a:r>
              <a:rPr lang="en-GB" sz="2100" dirty="0" err="1"/>
              <a:t>Schachter</a:t>
            </a:r>
            <a:r>
              <a:rPr lang="en-GB" sz="2100" dirty="0"/>
              <a:t>, CSIC-INGENIO, Valencia, Spain</a:t>
            </a:r>
          </a:p>
          <a:p>
            <a:r>
              <a:rPr lang="en-GB" sz="2100" dirty="0"/>
              <a:t>Magnus </a:t>
            </a:r>
            <a:r>
              <a:rPr lang="en-GB" sz="2100" dirty="0" err="1"/>
              <a:t>Gulbrandsen</a:t>
            </a:r>
            <a:r>
              <a:rPr lang="en-GB" sz="2100" dirty="0"/>
              <a:t>, Centre for Technology, Innovation &amp; Culture (TIK), University of Oslo, Norway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76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call for action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Necessary </a:t>
            </a:r>
            <a:r>
              <a:rPr lang="en-GB" dirty="0"/>
              <a:t>to advance in our understandings of social innovation (</a:t>
            </a:r>
            <a:r>
              <a:rPr lang="en-GB" dirty="0" err="1"/>
              <a:t>Neumeier</a:t>
            </a:r>
            <a:r>
              <a:rPr lang="en-GB" dirty="0"/>
              <a:t>, 2012) </a:t>
            </a:r>
            <a:endParaRPr lang="en-GB" dirty="0" smtClean="0"/>
          </a:p>
          <a:p>
            <a:r>
              <a:rPr lang="en-GB" dirty="0" smtClean="0"/>
              <a:t>Get beyond pejorative </a:t>
            </a:r>
            <a:r>
              <a:rPr lang="en-GB" dirty="0"/>
              <a:t>denomination </a:t>
            </a:r>
            <a:r>
              <a:rPr lang="en-GB" dirty="0" smtClean="0"/>
              <a:t>of:</a:t>
            </a:r>
          </a:p>
          <a:p>
            <a:pPr lvl="1"/>
            <a:r>
              <a:rPr lang="en-GB" dirty="0" smtClean="0"/>
              <a:t>buzzword </a:t>
            </a:r>
            <a:r>
              <a:rPr lang="en-GB" dirty="0"/>
              <a:t>(Pol &amp; Ville, 2009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catchword </a:t>
            </a:r>
            <a:r>
              <a:rPr lang="en-GB" dirty="0"/>
              <a:t>(Godin, 2012) </a:t>
            </a:r>
            <a:endParaRPr lang="en-GB" dirty="0" smtClean="0"/>
          </a:p>
          <a:p>
            <a:r>
              <a:rPr lang="en-GB" dirty="0" smtClean="0"/>
              <a:t>Answer ‘desperate </a:t>
            </a:r>
            <a:r>
              <a:rPr lang="en-GB" dirty="0"/>
              <a:t>quest for a definition’ </a:t>
            </a:r>
            <a:r>
              <a:rPr lang="en-GB" dirty="0" smtClean="0"/>
              <a:t>usually </a:t>
            </a:r>
            <a:r>
              <a:rPr lang="en-GB" dirty="0"/>
              <a:t>attributed to </a:t>
            </a:r>
            <a:r>
              <a:rPr lang="en-GB" dirty="0" smtClean="0"/>
              <a:t>SI (</a:t>
            </a:r>
            <a:r>
              <a:rPr lang="en-GB" dirty="0" err="1" smtClean="0"/>
              <a:t>Djellal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en-GB" dirty="0" err="1"/>
              <a:t>Gallouj</a:t>
            </a:r>
            <a:r>
              <a:rPr lang="en-GB" dirty="0"/>
              <a:t>, 2012: p. 121).</a:t>
            </a:r>
          </a:p>
        </p:txBody>
      </p:sp>
    </p:spTree>
    <p:extLst>
      <p:ext uri="{BB962C8B-B14F-4D97-AF65-F5344CB8AC3E}">
        <p14:creationId xmlns:p14="http://schemas.microsoft.com/office/powerpoint/2010/main" val="340475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SI a ‘chaotic concept?’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CC: “more </a:t>
            </a:r>
            <a:r>
              <a:rPr lang="en-GB" dirty="0"/>
              <a:t>than simply a slogan or buzzword because it has some reputable intellectual basis but may nevertheless be found vulnerable on analytical and empirical grounds. </a:t>
            </a:r>
            <a:r>
              <a:rPr lang="en-GB" dirty="0" smtClean="0"/>
              <a:t> What is special about such an idea is that it is able </a:t>
            </a:r>
            <a:r>
              <a:rPr lang="en-GB" dirty="0"/>
              <a:t>to operate in both academia and policy discussions” (McNeill, 2006 (</a:t>
            </a:r>
            <a:r>
              <a:rPr lang="en-GB" i="1" dirty="0"/>
              <a:t>sic</a:t>
            </a:r>
            <a:r>
              <a:rPr lang="en-GB" dirty="0"/>
              <a:t>), p. 336 quoted in Jenson &amp; </a:t>
            </a:r>
            <a:r>
              <a:rPr lang="en-GB" dirty="0" err="1"/>
              <a:t>Harrisson</a:t>
            </a:r>
            <a:r>
              <a:rPr lang="en-GB" dirty="0"/>
              <a:t>, 2013, p. 15)0F</a:t>
            </a:r>
          </a:p>
          <a:p>
            <a:r>
              <a:rPr lang="en-GB" dirty="0" smtClean="0"/>
              <a:t>Is ‘transition towns’ a social innovation?</a:t>
            </a:r>
          </a:p>
          <a:p>
            <a:pPr lvl="1"/>
            <a:r>
              <a:rPr lang="en-GB" dirty="0" smtClean="0"/>
              <a:t>Yes: increasing urban sustainability, carbon neutrality, resource sustainability</a:t>
            </a:r>
          </a:p>
          <a:p>
            <a:pPr lvl="1"/>
            <a:r>
              <a:rPr lang="en-GB" dirty="0" smtClean="0"/>
              <a:t>No: promotes gentrification </a:t>
            </a:r>
            <a:r>
              <a:rPr lang="en-GB" dirty="0" smtClean="0">
                <a:sym typeface="Wingdings" pitchFamily="2" charset="2"/>
              </a:rPr>
              <a:t> exacerbates social exclusion  regressive!</a:t>
            </a:r>
          </a:p>
          <a:p>
            <a:r>
              <a:rPr lang="en-GB" dirty="0" smtClean="0">
                <a:sym typeface="Wingdings" pitchFamily="2" charset="2"/>
              </a:rPr>
              <a:t>No standard answer of what is social progress – politically defined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Left-</a:t>
            </a:r>
            <a:r>
              <a:rPr lang="en-GB" i="1" dirty="0" err="1" smtClean="0">
                <a:sym typeface="Wingdings" pitchFamily="2" charset="2"/>
              </a:rPr>
              <a:t>dirigiste</a:t>
            </a:r>
            <a:r>
              <a:rPr lang="en-GB" dirty="0" smtClean="0">
                <a:sym typeface="Wingdings" pitchFamily="2" charset="2"/>
              </a:rPr>
              <a:t>: equality of outcome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Right-</a:t>
            </a:r>
            <a:r>
              <a:rPr lang="en-GB" i="1" dirty="0" smtClean="0">
                <a:sym typeface="Wingdings" pitchFamily="2" charset="2"/>
              </a:rPr>
              <a:t>laissez faire</a:t>
            </a:r>
            <a:r>
              <a:rPr lang="en-GB" dirty="0" smtClean="0">
                <a:sym typeface="Wingdings" pitchFamily="2" charset="2"/>
              </a:rPr>
              <a:t>: equality of access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31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the political problematic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SI identified </a:t>
            </a:r>
            <a:r>
              <a:rPr lang="en-GB" dirty="0"/>
              <a:t>with </a:t>
            </a:r>
            <a:r>
              <a:rPr lang="en-GB" dirty="0" smtClean="0"/>
              <a:t>innovative </a:t>
            </a:r>
            <a:r>
              <a:rPr lang="en-GB" dirty="0"/>
              <a:t>bottom-up initiatives </a:t>
            </a:r>
            <a:r>
              <a:rPr lang="en-GB" dirty="0" smtClean="0"/>
              <a:t>to </a:t>
            </a:r>
            <a:r>
              <a:rPr lang="en-GB" dirty="0"/>
              <a:t>help groups and communities cope with marginalization and deprivation (Boyle &amp; Harris, 2010; </a:t>
            </a:r>
            <a:r>
              <a:rPr lang="en-GB" dirty="0" err="1"/>
              <a:t>Moulaert</a:t>
            </a:r>
            <a:r>
              <a:rPr lang="en-GB" dirty="0"/>
              <a:t> et al., 2013; CE, 2013). </a:t>
            </a:r>
            <a:r>
              <a:rPr lang="en-GB" dirty="0" smtClean="0"/>
              <a:t> </a:t>
            </a:r>
          </a:p>
          <a:p>
            <a:r>
              <a:rPr lang="en-GB" dirty="0" smtClean="0"/>
              <a:t>SI also </a:t>
            </a:r>
            <a:r>
              <a:rPr lang="en-GB" dirty="0"/>
              <a:t>related to </a:t>
            </a:r>
            <a:r>
              <a:rPr lang="en-GB" dirty="0" smtClean="0"/>
              <a:t>hegemonic </a:t>
            </a:r>
            <a:r>
              <a:rPr lang="en-GB" dirty="0"/>
              <a:t>conceptualizations </a:t>
            </a:r>
            <a:r>
              <a:rPr lang="en-GB" dirty="0" smtClean="0"/>
              <a:t>of innovation, social </a:t>
            </a:r>
            <a:r>
              <a:rPr lang="en-GB" dirty="0"/>
              <a:t>change and </a:t>
            </a:r>
            <a:r>
              <a:rPr lang="en-GB" dirty="0" smtClean="0"/>
              <a:t>social </a:t>
            </a:r>
            <a:r>
              <a:rPr lang="en-GB" dirty="0"/>
              <a:t>justice (STEPS, 2010; Smith, </a:t>
            </a:r>
            <a:r>
              <a:rPr lang="en-GB" dirty="0" err="1"/>
              <a:t>Voß</a:t>
            </a:r>
            <a:r>
              <a:rPr lang="en-GB" dirty="0"/>
              <a:t> &amp; Grin, 2010). </a:t>
            </a:r>
            <a:endParaRPr lang="en-GB" dirty="0" smtClean="0"/>
          </a:p>
          <a:p>
            <a:r>
              <a:rPr lang="en-GB" dirty="0" smtClean="0"/>
              <a:t>SI is </a:t>
            </a:r>
            <a:r>
              <a:rPr lang="en-GB" dirty="0"/>
              <a:t>at </a:t>
            </a:r>
            <a:r>
              <a:rPr lang="en-GB" dirty="0" smtClean="0"/>
              <a:t>centre </a:t>
            </a:r>
            <a:r>
              <a:rPr lang="en-GB" dirty="0"/>
              <a:t>of </a:t>
            </a:r>
            <a:r>
              <a:rPr lang="en-GB" dirty="0" smtClean="0"/>
              <a:t>paradoxes </a:t>
            </a:r>
            <a:r>
              <a:rPr lang="en-GB" dirty="0"/>
              <a:t>between </a:t>
            </a:r>
            <a:r>
              <a:rPr lang="en-GB" dirty="0" smtClean="0"/>
              <a:t>sustainability, social justice and economic efficiency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011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From normative to objective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 definitions social </a:t>
            </a:r>
            <a:r>
              <a:rPr lang="en-GB" dirty="0"/>
              <a:t>innovation </a:t>
            </a:r>
            <a:r>
              <a:rPr lang="en-GB" dirty="0" smtClean="0"/>
              <a:t>all cognate </a:t>
            </a:r>
            <a:r>
              <a:rPr lang="en-GB" dirty="0"/>
              <a:t>within </a:t>
            </a:r>
            <a:r>
              <a:rPr lang="en-GB" dirty="0" smtClean="0"/>
              <a:t>loosely </a:t>
            </a:r>
            <a:r>
              <a:rPr lang="en-GB" dirty="0"/>
              <a:t>defined </a:t>
            </a:r>
            <a:r>
              <a:rPr lang="en-GB" dirty="0" smtClean="0"/>
              <a:t>conceptual field (</a:t>
            </a:r>
            <a:r>
              <a:rPr lang="en-GB" dirty="0" err="1" smtClean="0"/>
              <a:t>Howaldt</a:t>
            </a:r>
            <a:r>
              <a:rPr lang="en-GB" dirty="0" smtClean="0"/>
              <a:t> </a:t>
            </a:r>
            <a:r>
              <a:rPr lang="en-GB" dirty="0"/>
              <a:t>&amp; Schwarz, 2010</a:t>
            </a:r>
            <a:r>
              <a:rPr lang="en-GB" dirty="0" smtClean="0"/>
              <a:t>)</a:t>
            </a:r>
          </a:p>
          <a:p>
            <a:r>
              <a:rPr lang="en-GB" dirty="0" smtClean="0"/>
              <a:t>Part of SI’s value lies in acting as a rallying point for diverse </a:t>
            </a:r>
            <a:r>
              <a:rPr lang="en-GB" dirty="0" err="1" smtClean="0"/>
              <a:t>consituencies</a:t>
            </a:r>
            <a:r>
              <a:rPr lang="en-GB" dirty="0" smtClean="0"/>
              <a:t> (Policy concept, </a:t>
            </a:r>
            <a:r>
              <a:rPr lang="en-GB" dirty="0" err="1" smtClean="0"/>
              <a:t>Böhme</a:t>
            </a:r>
            <a:r>
              <a:rPr lang="en-GB" dirty="0" smtClean="0"/>
              <a:t> &amp; </a:t>
            </a:r>
            <a:r>
              <a:rPr lang="en-GB" dirty="0" err="1" smtClean="0"/>
              <a:t>Gløersen</a:t>
            </a:r>
            <a:r>
              <a:rPr lang="en-GB" dirty="0" smtClean="0"/>
              <a:t>, 2011)</a:t>
            </a:r>
          </a:p>
          <a:p>
            <a:r>
              <a:rPr lang="en-GB" dirty="0" smtClean="0"/>
              <a:t>But need not to mistake policy mobilisations as real objects of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5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Divergent SI definitions…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Innovative neo-</a:t>
            </a:r>
            <a:r>
              <a:rPr lang="en-GB" dirty="0" err="1" smtClean="0"/>
              <a:t>Castellian</a:t>
            </a:r>
            <a:r>
              <a:rPr lang="en-GB" dirty="0" smtClean="0"/>
              <a:t> </a:t>
            </a:r>
            <a:r>
              <a:rPr lang="en-GB" dirty="0"/>
              <a:t>urban movement (</a:t>
            </a:r>
            <a:r>
              <a:rPr lang="en-GB" dirty="0" err="1"/>
              <a:t>Pickvance</a:t>
            </a:r>
            <a:r>
              <a:rPr lang="en-GB" dirty="0"/>
              <a:t>, </a:t>
            </a:r>
            <a:r>
              <a:rPr lang="en-GB" dirty="0" smtClean="0"/>
              <a:t>2003; </a:t>
            </a:r>
            <a:r>
              <a:rPr lang="en-GB" dirty="0" err="1" smtClean="0"/>
              <a:t>Moulaert</a:t>
            </a:r>
            <a:r>
              <a:rPr lang="en-GB" dirty="0" smtClean="0"/>
              <a:t> </a:t>
            </a:r>
            <a:r>
              <a:rPr lang="en-GB" i="1" dirty="0"/>
              <a:t>et al.</a:t>
            </a:r>
            <a:r>
              <a:rPr lang="en-GB" dirty="0"/>
              <a:t>, 2005; </a:t>
            </a:r>
            <a:r>
              <a:rPr lang="en-GB" dirty="0" err="1"/>
              <a:t>Gerometta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, 2005).</a:t>
            </a:r>
          </a:p>
          <a:p>
            <a:pPr lvl="0"/>
            <a:r>
              <a:rPr lang="en-GB" dirty="0" smtClean="0"/>
              <a:t>Change in organisation </a:t>
            </a:r>
            <a:r>
              <a:rPr lang="en-GB" dirty="0"/>
              <a:t>of </a:t>
            </a:r>
            <a:r>
              <a:rPr lang="en-GB" dirty="0" err="1"/>
              <a:t>allocative</a:t>
            </a:r>
            <a:r>
              <a:rPr lang="en-GB" dirty="0"/>
              <a:t> processes </a:t>
            </a:r>
            <a:r>
              <a:rPr lang="en-GB" dirty="0" smtClean="0"/>
              <a:t>(</a:t>
            </a:r>
            <a:r>
              <a:rPr lang="en-GB" dirty="0" err="1"/>
              <a:t>Drucker</a:t>
            </a:r>
            <a:r>
              <a:rPr lang="en-GB" dirty="0"/>
              <a:t>, 1987),</a:t>
            </a:r>
          </a:p>
          <a:p>
            <a:pPr lvl="0"/>
            <a:r>
              <a:rPr lang="en-GB" dirty="0"/>
              <a:t>Experiments in </a:t>
            </a:r>
            <a:r>
              <a:rPr lang="en-GB" dirty="0" smtClean="0"/>
              <a:t>social </a:t>
            </a:r>
            <a:r>
              <a:rPr lang="en-GB" dirty="0"/>
              <a:t>services </a:t>
            </a:r>
            <a:r>
              <a:rPr lang="en-GB" dirty="0" smtClean="0"/>
              <a:t>for socially excluded </a:t>
            </a:r>
            <a:r>
              <a:rPr lang="en-GB" dirty="0"/>
              <a:t>groups (</a:t>
            </a:r>
            <a:r>
              <a:rPr lang="en-GB" dirty="0" err="1"/>
              <a:t>Phills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, 2008)</a:t>
            </a:r>
          </a:p>
          <a:p>
            <a:pPr lvl="0"/>
            <a:r>
              <a:rPr lang="en-GB" dirty="0"/>
              <a:t>Innovation </a:t>
            </a:r>
            <a:r>
              <a:rPr lang="en-GB" dirty="0" smtClean="0"/>
              <a:t>outside </a:t>
            </a:r>
            <a:r>
              <a:rPr lang="en-GB" dirty="0"/>
              <a:t>state or market </a:t>
            </a:r>
            <a:r>
              <a:rPr lang="en-GB" dirty="0" smtClean="0"/>
              <a:t>(in VCS)  (</a:t>
            </a:r>
            <a:r>
              <a:rPr lang="en-GB" dirty="0" err="1"/>
              <a:t>Haugh</a:t>
            </a:r>
            <a:r>
              <a:rPr lang="en-GB" dirty="0"/>
              <a:t> &amp; </a:t>
            </a:r>
            <a:r>
              <a:rPr lang="en-GB" dirty="0" err="1"/>
              <a:t>Kitson</a:t>
            </a:r>
            <a:r>
              <a:rPr lang="en-GB" dirty="0"/>
              <a:t>, 2007)</a:t>
            </a:r>
          </a:p>
          <a:p>
            <a:pPr lvl="0"/>
            <a:r>
              <a:rPr lang="en-GB" dirty="0"/>
              <a:t>Innovation </a:t>
            </a:r>
            <a:r>
              <a:rPr lang="en-GB" dirty="0" smtClean="0"/>
              <a:t>not </a:t>
            </a:r>
            <a:r>
              <a:rPr lang="en-GB" dirty="0"/>
              <a:t>dominated </a:t>
            </a:r>
            <a:r>
              <a:rPr lang="en-GB" dirty="0" smtClean="0"/>
              <a:t>market/ profit-seeking </a:t>
            </a:r>
            <a:r>
              <a:rPr lang="en-GB" dirty="0"/>
              <a:t>values (</a:t>
            </a:r>
            <a:r>
              <a:rPr lang="en-GB" dirty="0" err="1"/>
              <a:t>Munshi</a:t>
            </a:r>
            <a:r>
              <a:rPr lang="en-GB" dirty="0"/>
              <a:t>, </a:t>
            </a:r>
            <a:r>
              <a:rPr lang="en-GB" dirty="0" smtClean="0"/>
              <a:t>2010; </a:t>
            </a:r>
            <a:r>
              <a:rPr lang="en-GB" i="1" dirty="0" smtClean="0"/>
              <a:t>cf</a:t>
            </a:r>
            <a:r>
              <a:rPr lang="en-GB" i="1" dirty="0"/>
              <a:t>. </a:t>
            </a:r>
            <a:r>
              <a:rPr lang="en-GB" dirty="0" err="1"/>
              <a:t>Novkovic</a:t>
            </a:r>
            <a:r>
              <a:rPr lang="en-GB" dirty="0"/>
              <a:t>, 2006)</a:t>
            </a:r>
          </a:p>
          <a:p>
            <a:pPr lvl="0"/>
            <a:r>
              <a:rPr lang="en-GB" dirty="0" smtClean="0"/>
              <a:t>Innovation </a:t>
            </a:r>
            <a:r>
              <a:rPr lang="en-GB" dirty="0"/>
              <a:t>system </a:t>
            </a:r>
            <a:r>
              <a:rPr lang="en-GB" dirty="0" smtClean="0"/>
              <a:t>with strong Quadruple Helix (</a:t>
            </a:r>
            <a:r>
              <a:rPr lang="en-GB" i="1" dirty="0" smtClean="0"/>
              <a:t>cf</a:t>
            </a:r>
            <a:r>
              <a:rPr lang="en-GB" i="1" dirty="0"/>
              <a:t>. </a:t>
            </a:r>
            <a:r>
              <a:rPr lang="en-GB" dirty="0" err="1"/>
              <a:t>Leydesdorff</a:t>
            </a:r>
            <a:r>
              <a:rPr lang="en-GB" dirty="0"/>
              <a:t>, 2012)</a:t>
            </a:r>
          </a:p>
          <a:p>
            <a:pPr lvl="0"/>
            <a:r>
              <a:rPr lang="en-GB" dirty="0" smtClean="0"/>
              <a:t>Public sector innovation improving services (</a:t>
            </a:r>
            <a:r>
              <a:rPr lang="en-GB" dirty="0" err="1"/>
              <a:t>Mulgan</a:t>
            </a:r>
            <a:r>
              <a:rPr lang="en-GB" dirty="0"/>
              <a:t>, 2006)</a:t>
            </a:r>
          </a:p>
          <a:p>
            <a:pPr lvl="0"/>
            <a:r>
              <a:rPr lang="en-GB" dirty="0"/>
              <a:t>Innovation </a:t>
            </a:r>
            <a:r>
              <a:rPr lang="en-GB" dirty="0" smtClean="0"/>
              <a:t>in public service delivery </a:t>
            </a:r>
            <a:r>
              <a:rPr lang="en-GB" dirty="0" err="1" smtClean="0"/>
              <a:t>e.g</a:t>
            </a:r>
            <a:r>
              <a:rPr lang="en-GB" dirty="0" smtClean="0"/>
              <a:t> PPP (</a:t>
            </a:r>
            <a:r>
              <a:rPr lang="en-GB" dirty="0" err="1"/>
              <a:t>Gerometta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, 2005; </a:t>
            </a:r>
            <a:r>
              <a:rPr lang="en-GB" dirty="0" err="1"/>
              <a:t>Gallie</a:t>
            </a:r>
            <a:r>
              <a:rPr lang="en-GB" dirty="0"/>
              <a:t> </a:t>
            </a:r>
            <a:r>
              <a:rPr lang="en-GB" i="1" dirty="0"/>
              <a:t>et al.</a:t>
            </a:r>
            <a:r>
              <a:rPr lang="en-GB" dirty="0"/>
              <a:t>, 2012).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1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tensions in SI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Between </a:t>
            </a:r>
            <a:r>
              <a:rPr lang="en-GB" dirty="0"/>
              <a:t>normative-policy goals and objective-scholarly understanding: </a:t>
            </a:r>
            <a:r>
              <a:rPr lang="en-GB" dirty="0" smtClean="0"/>
              <a:t>‘</a:t>
            </a:r>
            <a:r>
              <a:rPr lang="en-GB" dirty="0"/>
              <a:t>policy-based evidence-making’ (</a:t>
            </a:r>
            <a:r>
              <a:rPr lang="en-GB" dirty="0" err="1"/>
              <a:t>Torriti</a:t>
            </a:r>
            <a:r>
              <a:rPr lang="en-GB" dirty="0"/>
              <a:t>, 2010) or policy-led theorising (</a:t>
            </a:r>
            <a:r>
              <a:rPr lang="en-GB" dirty="0" err="1"/>
              <a:t>Lovering</a:t>
            </a:r>
            <a:r>
              <a:rPr lang="en-GB" dirty="0"/>
              <a:t>, </a:t>
            </a:r>
            <a:r>
              <a:rPr lang="en-GB" dirty="0" smtClean="0"/>
              <a:t>1999)</a:t>
            </a:r>
          </a:p>
          <a:p>
            <a:r>
              <a:rPr lang="en-GB" dirty="0" smtClean="0"/>
              <a:t>SI’s ontological </a:t>
            </a:r>
            <a:r>
              <a:rPr lang="en-GB" dirty="0"/>
              <a:t>foundations </a:t>
            </a:r>
            <a:r>
              <a:rPr lang="en-GB" dirty="0" smtClean="0"/>
              <a:t>between </a:t>
            </a:r>
            <a:r>
              <a:rPr lang="en-GB" dirty="0"/>
              <a:t>different </a:t>
            </a:r>
            <a:r>
              <a:rPr lang="en-GB" dirty="0" smtClean="0"/>
              <a:t>disciplines  risking ‘thin </a:t>
            </a:r>
            <a:r>
              <a:rPr lang="en-GB" dirty="0"/>
              <a:t>concept borrowing’ (</a:t>
            </a:r>
            <a:r>
              <a:rPr lang="en-GB" dirty="0" err="1"/>
              <a:t>Hassink</a:t>
            </a:r>
            <a:r>
              <a:rPr lang="en-GB" dirty="0"/>
              <a:t>, 2007</a:t>
            </a:r>
            <a:r>
              <a:rPr lang="en-GB" dirty="0" smtClean="0"/>
              <a:t>), especially in public </a:t>
            </a:r>
            <a:r>
              <a:rPr lang="en-GB" dirty="0"/>
              <a:t>administration </a:t>
            </a:r>
            <a:r>
              <a:rPr lang="en-GB" dirty="0" smtClean="0"/>
              <a:t>etc. whose </a:t>
            </a:r>
            <a:r>
              <a:rPr lang="en-GB" dirty="0"/>
              <a:t>primary concern is not innovation </a:t>
            </a:r>
            <a:r>
              <a:rPr lang="en-GB" i="1" dirty="0"/>
              <a:t>per se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Extent </a:t>
            </a:r>
            <a:r>
              <a:rPr lang="en-GB" dirty="0"/>
              <a:t>to </a:t>
            </a:r>
            <a:r>
              <a:rPr lang="en-GB" dirty="0" smtClean="0"/>
              <a:t>concepts concerned </a:t>
            </a:r>
            <a:r>
              <a:rPr lang="en-GB" dirty="0"/>
              <a:t>with innovation </a:t>
            </a:r>
            <a:r>
              <a:rPr lang="en-GB" dirty="0" smtClean="0"/>
              <a:t>as </a:t>
            </a:r>
            <a:r>
              <a:rPr lang="en-GB" dirty="0"/>
              <a:t>co-ordinated and managed change process </a:t>
            </a:r>
            <a:r>
              <a:rPr lang="en-GB" dirty="0" err="1" smtClean="0"/>
              <a:t>vs</a:t>
            </a:r>
            <a:r>
              <a:rPr lang="en-GB" dirty="0" smtClean="0"/>
              <a:t> social change. </a:t>
            </a:r>
          </a:p>
          <a:p>
            <a:r>
              <a:rPr lang="en-GB" dirty="0" smtClean="0"/>
              <a:t>In ways </a:t>
            </a:r>
            <a:r>
              <a:rPr lang="en-GB" dirty="0"/>
              <a:t>different innovation studies traditions </a:t>
            </a:r>
            <a:r>
              <a:rPr lang="en-GB" dirty="0" smtClean="0"/>
              <a:t>use ‘social’ </a:t>
            </a:r>
            <a:r>
              <a:rPr lang="en-GB" dirty="0" err="1" smtClean="0"/>
              <a:t>e.g</a:t>
            </a:r>
            <a:r>
              <a:rPr lang="en-GB" dirty="0" smtClean="0"/>
              <a:t> social </a:t>
            </a:r>
            <a:r>
              <a:rPr lang="en-GB" dirty="0"/>
              <a:t>capital, social learning and social knowledge </a:t>
            </a:r>
            <a:r>
              <a:rPr lang="en-GB" dirty="0" smtClean="0"/>
              <a:t>exchange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50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 problems as innovation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 - weakly-theorized change process</a:t>
            </a:r>
          </a:p>
          <a:p>
            <a:pPr lvl="1"/>
            <a:r>
              <a:rPr lang="en-GB" dirty="0" smtClean="0"/>
              <a:t>Which fields could help sort the mess?</a:t>
            </a:r>
          </a:p>
          <a:p>
            <a:pPr lvl="1"/>
            <a:r>
              <a:rPr lang="en-GB" dirty="0" smtClean="0"/>
              <a:t>How can we mobilise IS to ‘save’ SI?</a:t>
            </a:r>
          </a:p>
          <a:p>
            <a:r>
              <a:rPr lang="en-GB" dirty="0" smtClean="0"/>
              <a:t>SI as (Benneworth/ Cunha, vv., 2013a, b):</a:t>
            </a:r>
          </a:p>
          <a:p>
            <a:pPr lvl="1"/>
            <a:r>
              <a:rPr lang="en-GB" dirty="0" smtClean="0"/>
              <a:t>Mass change in how activity organised… </a:t>
            </a:r>
          </a:p>
          <a:p>
            <a:pPr lvl="1"/>
            <a:r>
              <a:rPr lang="en-GB" dirty="0" smtClean="0"/>
              <a:t>…collectively co-ordinated…</a:t>
            </a:r>
          </a:p>
          <a:p>
            <a:pPr lvl="1"/>
            <a:r>
              <a:rPr lang="en-GB" dirty="0" smtClean="0"/>
              <a:t>…with new social institutions…</a:t>
            </a:r>
          </a:p>
          <a:p>
            <a:pPr lvl="1"/>
            <a:r>
              <a:rPr lang="en-GB" dirty="0" smtClean="0"/>
              <a:t>…changing social power relations.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120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Bringing social innovation back to the ‘mainstream’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III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3839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A. Mass change in activity organisation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 as ‘radical innovation’? </a:t>
            </a:r>
          </a:p>
          <a:p>
            <a:pPr lvl="1"/>
            <a:r>
              <a:rPr lang="en-GB" dirty="0" smtClean="0"/>
              <a:t>New movers who perceive new needs</a:t>
            </a:r>
          </a:p>
          <a:p>
            <a:pPr lvl="1"/>
            <a:r>
              <a:rPr lang="en-GB" dirty="0" smtClean="0"/>
              <a:t>Importance of outsiders in driving change</a:t>
            </a:r>
          </a:p>
          <a:p>
            <a:pPr lvl="1"/>
            <a:r>
              <a:rPr lang="en-GB" dirty="0" smtClean="0"/>
              <a:t>Lifecycle &amp; change accumulation/ tipping</a:t>
            </a:r>
          </a:p>
          <a:p>
            <a:r>
              <a:rPr lang="en-GB" dirty="0" smtClean="0"/>
              <a:t>BUT </a:t>
            </a:r>
          </a:p>
          <a:p>
            <a:pPr lvl="1"/>
            <a:r>
              <a:rPr lang="en-GB" dirty="0" smtClean="0"/>
              <a:t>Not over-exaggerating Incremental I</a:t>
            </a:r>
          </a:p>
          <a:p>
            <a:pPr lvl="1"/>
            <a:r>
              <a:rPr lang="en-GB" dirty="0" smtClean="0"/>
              <a:t>Radicalness quickly becomes ‘new normal’</a:t>
            </a:r>
          </a:p>
          <a:p>
            <a:pPr lvl="1"/>
            <a:r>
              <a:rPr lang="en-GB" dirty="0" smtClean="0"/>
              <a:t>Importance of ‘prepared mind’</a:t>
            </a:r>
          </a:p>
        </p:txBody>
      </p:sp>
    </p:spTree>
    <p:extLst>
      <p:ext uri="{BB962C8B-B14F-4D97-AF65-F5344CB8AC3E}">
        <p14:creationId xmlns:p14="http://schemas.microsoft.com/office/powerpoint/2010/main" val="2137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B. Collective change co-ordination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en-GB" dirty="0"/>
              <a:t>SI as </a:t>
            </a:r>
            <a:r>
              <a:rPr lang="en-GB" dirty="0" smtClean="0"/>
              <a:t>innovation systems</a:t>
            </a:r>
            <a:endParaRPr lang="en-GB" dirty="0"/>
          </a:p>
          <a:p>
            <a:pPr lvl="1"/>
            <a:r>
              <a:rPr lang="en-GB" dirty="0" smtClean="0"/>
              <a:t>Interactions </a:t>
            </a:r>
            <a:r>
              <a:rPr lang="en-GB" dirty="0" smtClean="0">
                <a:sym typeface="Wingdings" pitchFamily="2" charset="2"/>
              </a:rPr>
              <a:t> networks  systemic chars </a:t>
            </a:r>
            <a:endParaRPr lang="en-GB" dirty="0"/>
          </a:p>
          <a:p>
            <a:pPr lvl="1"/>
            <a:r>
              <a:rPr lang="en-GB" dirty="0" smtClean="0"/>
              <a:t>Shared assets </a:t>
            </a:r>
            <a:r>
              <a:rPr lang="en-GB" dirty="0" smtClean="0">
                <a:sym typeface="Wingdings" pitchFamily="2" charset="2"/>
              </a:rPr>
              <a:t> common directions of travel</a:t>
            </a:r>
            <a:endParaRPr lang="en-GB" dirty="0"/>
          </a:p>
          <a:p>
            <a:pPr lvl="1"/>
            <a:r>
              <a:rPr lang="en-GB" dirty="0" smtClean="0"/>
              <a:t>Role of policy &amp; culture in ISs shaping SI.</a:t>
            </a:r>
            <a:endParaRPr lang="en-GB" dirty="0"/>
          </a:p>
          <a:p>
            <a:r>
              <a:rPr lang="en-GB" dirty="0" smtClean="0"/>
              <a:t>BUT SI embedded in regular ISs.</a:t>
            </a:r>
            <a:endParaRPr lang="en-GB" dirty="0"/>
          </a:p>
          <a:p>
            <a:pPr lvl="1"/>
            <a:r>
              <a:rPr lang="en-GB" dirty="0" smtClean="0"/>
              <a:t>Do failures in ISs stimulate social innovation?</a:t>
            </a:r>
            <a:endParaRPr lang="en-GB" dirty="0">
              <a:sym typeface="Wingdings" pitchFamily="2" charset="2"/>
            </a:endParaRPr>
          </a:p>
          <a:p>
            <a:pPr lvl="1"/>
            <a:r>
              <a:rPr lang="en-GB" dirty="0" smtClean="0">
                <a:sym typeface="Wingdings" pitchFamily="2" charset="2"/>
              </a:rPr>
              <a:t>Can SI knowledge be exchanged regularly?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Role of regulations in stymying SI?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Commonalities of IS trust/ SI trust/ reciprocity?</a:t>
            </a:r>
            <a:endParaRPr lang="en-GB" dirty="0">
              <a:sym typeface="Wingdings" pitchFamily="2" charset="2"/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2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euspri-manchester2014.com/wp-content/themes/minibuzz/euspri_heade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732" y="764704"/>
            <a:ext cx="3010535" cy="1449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1" descr="Description: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4653136"/>
            <a:ext cx="2238122" cy="10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2" descr="Description: Chep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57" y="3212976"/>
            <a:ext cx="2010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 descr="Description: http://www.euspri-forum.eu/our_members/members/members-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86" y="3212976"/>
            <a:ext cx="4293375" cy="81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 descr="Description: http://www.euspri-manchester2014.com/wp-content/uploads/2013/10/tex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53136"/>
            <a:ext cx="5149949" cy="73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	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665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C. New social institutions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424936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Is there institutional innovation in SI?</a:t>
            </a:r>
            <a:endParaRPr lang="en-GB" dirty="0"/>
          </a:p>
          <a:p>
            <a:pPr lvl="1"/>
            <a:r>
              <a:rPr lang="en-GB" dirty="0" smtClean="0"/>
              <a:t>Example of Living Laboratories </a:t>
            </a:r>
          </a:p>
          <a:p>
            <a:pPr lvl="1"/>
            <a:r>
              <a:rPr lang="en-GB" dirty="0" smtClean="0"/>
              <a:t>New ways of defining actors, routines, norms, scripts </a:t>
            </a:r>
            <a:endParaRPr lang="en-GB" dirty="0"/>
          </a:p>
          <a:p>
            <a:pPr lvl="1"/>
            <a:r>
              <a:rPr lang="en-GB" dirty="0" smtClean="0"/>
              <a:t>Institutions as contested points of stability</a:t>
            </a:r>
            <a:endParaRPr lang="en-GB" dirty="0"/>
          </a:p>
          <a:p>
            <a:pPr lvl="1"/>
            <a:r>
              <a:rPr lang="en-GB" dirty="0" smtClean="0"/>
              <a:t>Idea of institutional logics explaining fit/ rejection</a:t>
            </a:r>
            <a:endParaRPr lang="en-GB" dirty="0"/>
          </a:p>
          <a:p>
            <a:r>
              <a:rPr lang="en-GB" dirty="0"/>
              <a:t>BUT </a:t>
            </a:r>
            <a:endParaRPr lang="en-GB" dirty="0" smtClean="0"/>
          </a:p>
          <a:p>
            <a:pPr lvl="1"/>
            <a:r>
              <a:rPr lang="en-GB" dirty="0" smtClean="0"/>
              <a:t>Range of “institutionalisms” in Inn Studs</a:t>
            </a:r>
            <a:endParaRPr lang="en-GB" dirty="0"/>
          </a:p>
          <a:p>
            <a:pPr lvl="1"/>
            <a:r>
              <a:rPr lang="en-GB" dirty="0" smtClean="0"/>
              <a:t>How do proto-ideas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‘accepted ways’ (MOMA)</a:t>
            </a:r>
            <a:endParaRPr lang="en-GB" dirty="0"/>
          </a:p>
          <a:p>
            <a:pPr lvl="1"/>
            <a:r>
              <a:rPr lang="en-GB" dirty="0" smtClean="0"/>
              <a:t>Limitations/ restrictions: Path dependence, lock-in…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2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</a:t>
            </a:r>
            <a:r>
              <a:rPr lang="en-GB" dirty="0" smtClean="0"/>
              <a:t>. Changing power 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 as </a:t>
            </a:r>
            <a:r>
              <a:rPr lang="en-GB" dirty="0" smtClean="0"/>
              <a:t>MLP/ socio-technical transitions? </a:t>
            </a:r>
            <a:endParaRPr lang="en-GB" dirty="0"/>
          </a:p>
          <a:p>
            <a:pPr lvl="1"/>
            <a:r>
              <a:rPr lang="en-GB" dirty="0" smtClean="0"/>
              <a:t>Distinguishing landscape/ regime elements </a:t>
            </a:r>
            <a:endParaRPr lang="en-GB" dirty="0"/>
          </a:p>
          <a:p>
            <a:pPr lvl="1"/>
            <a:r>
              <a:rPr lang="en-GB" dirty="0" smtClean="0"/>
              <a:t>Purposive change and SNM </a:t>
            </a:r>
            <a:endParaRPr lang="en-GB" dirty="0"/>
          </a:p>
          <a:p>
            <a:pPr lvl="1"/>
            <a:r>
              <a:rPr lang="en-GB" dirty="0" smtClean="0"/>
              <a:t>Temporality, crisis and change opportunities</a:t>
            </a:r>
            <a:endParaRPr lang="en-GB" dirty="0"/>
          </a:p>
          <a:p>
            <a:r>
              <a:rPr lang="en-GB" dirty="0"/>
              <a:t>BUT </a:t>
            </a:r>
            <a:endParaRPr lang="en-GB" dirty="0" smtClean="0"/>
          </a:p>
          <a:p>
            <a:pPr lvl="1"/>
            <a:r>
              <a:rPr lang="en-GB" dirty="0" smtClean="0"/>
              <a:t>Artificiality of distinctions </a:t>
            </a:r>
            <a:endParaRPr lang="en-GB" dirty="0"/>
          </a:p>
          <a:p>
            <a:pPr lvl="1"/>
            <a:r>
              <a:rPr lang="en-GB" dirty="0" smtClean="0"/>
              <a:t>How does upscaling function between places?</a:t>
            </a:r>
          </a:p>
          <a:p>
            <a:pPr lvl="1"/>
            <a:r>
              <a:rPr lang="en-GB" dirty="0" smtClean="0"/>
              <a:t>How to create needs where niches emerge?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2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Five questions towards a future research agenda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1V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19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Where is SI ‘fuzzy’?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Where are the key dividing lines?</a:t>
            </a:r>
          </a:p>
          <a:p>
            <a:pPr lvl="0"/>
            <a:r>
              <a:rPr lang="en-GB" dirty="0" err="1" smtClean="0"/>
              <a:t>Soc</a:t>
            </a:r>
            <a:r>
              <a:rPr lang="en-GB" dirty="0" smtClean="0"/>
              <a:t> Innovation </a:t>
            </a:r>
            <a:r>
              <a:rPr lang="en-GB" dirty="0" smtClean="0">
                <a:sym typeface="Wingdings" pitchFamily="2" charset="2"/>
              </a:rPr>
              <a:t> </a:t>
            </a:r>
            <a:r>
              <a:rPr lang="en-GB" dirty="0" err="1" smtClean="0">
                <a:sym typeface="Wingdings" pitchFamily="2" charset="2"/>
              </a:rPr>
              <a:t>Technl</a:t>
            </a:r>
            <a:r>
              <a:rPr lang="en-GB" dirty="0" smtClean="0">
                <a:sym typeface="Wingdings" pitchFamily="2" charset="2"/>
              </a:rPr>
              <a:t> Innovation</a:t>
            </a:r>
          </a:p>
          <a:p>
            <a:r>
              <a:rPr lang="en-GB" dirty="0" smtClean="0"/>
              <a:t>Micro-practical</a:t>
            </a:r>
            <a:r>
              <a:rPr lang="en-GB" dirty="0" smtClean="0">
                <a:sym typeface="Wingdings" pitchFamily="2" charset="2"/>
              </a:rPr>
              <a:t> Macro-normative</a:t>
            </a:r>
          </a:p>
          <a:p>
            <a:pPr lvl="0"/>
            <a:r>
              <a:rPr lang="en-GB" dirty="0" smtClean="0">
                <a:sym typeface="Wingdings" pitchFamily="2" charset="2"/>
              </a:rPr>
              <a:t>Social values Market values</a:t>
            </a:r>
          </a:p>
          <a:p>
            <a:r>
              <a:rPr lang="en-GB" dirty="0" smtClean="0"/>
              <a:t>Consensus </a:t>
            </a:r>
            <a:r>
              <a:rPr lang="en-GB" dirty="0" smtClean="0">
                <a:sym typeface="Wingdings" pitchFamily="2" charset="2"/>
              </a:rPr>
              <a:t> Winners vs. Losers</a:t>
            </a:r>
            <a:endParaRPr lang="en-GB" dirty="0">
              <a:sym typeface="Wingdings" pitchFamily="2" charset="2"/>
            </a:endParaRPr>
          </a:p>
          <a:p>
            <a:pPr lvl="0"/>
            <a:endParaRPr lang="en-GB" dirty="0">
              <a:sym typeface="Wingdings" pitchFamily="2" charset="2"/>
            </a:endParaRPr>
          </a:p>
          <a:p>
            <a:endParaRPr lang="en-GB" dirty="0">
              <a:sym typeface="Wingdings" pitchFamily="2" charset="2"/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2</a:t>
            </a:r>
            <a:r>
              <a:rPr lang="en-GB" dirty="0" smtClean="0"/>
              <a:t>. What are SI’s mainstream concepts?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Productive processes </a:t>
            </a:r>
            <a:r>
              <a:rPr lang="en-GB" dirty="0" smtClean="0"/>
              <a:t>creating new </a:t>
            </a:r>
            <a:r>
              <a:rPr lang="en-GB" dirty="0"/>
              <a:t>properties </a:t>
            </a:r>
            <a:endParaRPr lang="en-GB" dirty="0" smtClean="0"/>
          </a:p>
          <a:p>
            <a:pPr lvl="1"/>
            <a:r>
              <a:rPr lang="en-GB" dirty="0" smtClean="0"/>
              <a:t>Structuration: tendencies guiding </a:t>
            </a:r>
            <a:r>
              <a:rPr lang="en-GB" dirty="0"/>
              <a:t>evolutionary trajectories </a:t>
            </a:r>
            <a:endParaRPr lang="en-GB" dirty="0" smtClean="0"/>
          </a:p>
          <a:p>
            <a:pPr lvl="1"/>
            <a:r>
              <a:rPr lang="en-GB" dirty="0" smtClean="0"/>
              <a:t>Institutionalisation communities with own logics/  fit </a:t>
            </a:r>
            <a:r>
              <a:rPr lang="en-GB" dirty="0"/>
              <a:t>or </a:t>
            </a:r>
            <a:r>
              <a:rPr lang="en-GB" dirty="0" smtClean="0"/>
              <a:t>interfere with others</a:t>
            </a:r>
          </a:p>
          <a:p>
            <a:pPr lvl="1"/>
            <a:r>
              <a:rPr lang="en-GB" dirty="0" smtClean="0"/>
              <a:t>Homologising </a:t>
            </a:r>
            <a:r>
              <a:rPr lang="en-GB" dirty="0"/>
              <a:t>processes </a:t>
            </a:r>
            <a:r>
              <a:rPr lang="en-GB" dirty="0" smtClean="0"/>
              <a:t>carried ‘</a:t>
            </a:r>
            <a:r>
              <a:rPr lang="en-GB" dirty="0" err="1" smtClean="0"/>
              <a:t>rhizomatically</a:t>
            </a:r>
            <a:r>
              <a:rPr lang="en-GB" dirty="0" smtClean="0"/>
              <a:t>’</a:t>
            </a:r>
          </a:p>
          <a:p>
            <a:r>
              <a:rPr lang="en-GB" dirty="0"/>
              <a:t>Conflicts and tensions in change process.  </a:t>
            </a:r>
          </a:p>
          <a:p>
            <a:pPr lvl="1"/>
            <a:r>
              <a:rPr lang="en-GB" dirty="0"/>
              <a:t>Dominant innovation paradigm experiences overtaken by another</a:t>
            </a:r>
          </a:p>
          <a:p>
            <a:pPr lvl="1"/>
            <a:r>
              <a:rPr lang="en-GB" dirty="0"/>
              <a:t>Incumbency allows dominating framing processes and preparing minds </a:t>
            </a:r>
          </a:p>
          <a:p>
            <a:pPr lvl="1"/>
            <a:r>
              <a:rPr lang="en-GB" dirty="0"/>
              <a:t>‘Political’ processes’ and the double loop of Politics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3. How can SI be made ‘coherent’?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Stylised Facts of Innovation (TI &amp; SI)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Not </a:t>
            </a:r>
            <a:r>
              <a:rPr lang="en-GB" dirty="0"/>
              <a:t>special </a:t>
            </a:r>
            <a:r>
              <a:rPr lang="en-GB" dirty="0" smtClean="0"/>
              <a:t>but ubiquitous/ heterogeneous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Based </a:t>
            </a:r>
            <a:r>
              <a:rPr lang="en-GB" dirty="0"/>
              <a:t>on user </a:t>
            </a:r>
            <a:r>
              <a:rPr lang="en-GB" dirty="0" smtClean="0"/>
              <a:t>needs/ problems AND basic </a:t>
            </a:r>
            <a:r>
              <a:rPr lang="en-GB" dirty="0"/>
              <a:t>knowledge. 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Problematic  “</a:t>
            </a:r>
            <a:r>
              <a:rPr lang="en-GB" dirty="0"/>
              <a:t>5% inspiration, 95% perspiration”.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Threat to be resisted so emerge when crisis reduces resistance making </a:t>
            </a:r>
            <a:r>
              <a:rPr lang="en-GB" dirty="0"/>
              <a:t>people less resistant to finding solutions. 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Recursive </a:t>
            </a:r>
            <a:r>
              <a:rPr lang="en-GB" dirty="0"/>
              <a:t>(</a:t>
            </a:r>
            <a:r>
              <a:rPr lang="en-GB" dirty="0" err="1"/>
              <a:t>autopoetic</a:t>
            </a:r>
            <a:r>
              <a:rPr lang="en-GB" dirty="0"/>
              <a:t>) </a:t>
            </a:r>
            <a:r>
              <a:rPr lang="en-GB" dirty="0" smtClean="0"/>
              <a:t>changes </a:t>
            </a:r>
            <a:r>
              <a:rPr lang="en-GB" dirty="0"/>
              <a:t>create new </a:t>
            </a:r>
            <a:r>
              <a:rPr lang="en-GB" dirty="0" smtClean="0"/>
              <a:t>needs  </a:t>
            </a:r>
            <a:endParaRPr lang="en-GB" dirty="0"/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Not </a:t>
            </a:r>
            <a:r>
              <a:rPr lang="en-GB" dirty="0"/>
              <a:t>axiomatically good </a:t>
            </a:r>
            <a:r>
              <a:rPr lang="en-GB" dirty="0" smtClean="0"/>
              <a:t> with winners, losers and struggle of who is which! 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GB" dirty="0" smtClean="0"/>
              <a:t>Takes </a:t>
            </a:r>
            <a:r>
              <a:rPr lang="en-GB" dirty="0"/>
              <a:t>a long </a:t>
            </a:r>
            <a:r>
              <a:rPr lang="en-GB" dirty="0" smtClean="0"/>
              <a:t>time, and technology needs ripening conditions.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4. How can SI policy be ‘coherent’?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allowing grass-roots action to spread and drive wider processes of social </a:t>
            </a:r>
            <a:r>
              <a:rPr lang="en-GB" dirty="0" smtClean="0"/>
              <a:t>change</a:t>
            </a:r>
          </a:p>
          <a:p>
            <a:pPr lvl="0"/>
            <a:r>
              <a:rPr lang="en-GB" dirty="0" smtClean="0"/>
              <a:t>SI &amp; attitudinal change: people embrace </a:t>
            </a:r>
            <a:r>
              <a:rPr lang="en-GB" dirty="0" err="1" smtClean="0"/>
              <a:t>org’l</a:t>
            </a:r>
            <a:r>
              <a:rPr lang="en-GB" dirty="0" smtClean="0"/>
              <a:t> change to seize an opportunity</a:t>
            </a:r>
          </a:p>
          <a:p>
            <a:pPr lvl="0"/>
            <a:r>
              <a:rPr lang="en-GB" dirty="0" smtClean="0"/>
              <a:t>SI policy </a:t>
            </a:r>
            <a:r>
              <a:rPr lang="en-GB" dirty="0"/>
              <a:t>is affected by technology and industrial </a:t>
            </a:r>
            <a:r>
              <a:rPr lang="en-GB" dirty="0" smtClean="0"/>
              <a:t>policy &amp; market regulation</a:t>
            </a:r>
          </a:p>
          <a:p>
            <a:pPr lvl="0"/>
            <a:r>
              <a:rPr lang="en-GB" dirty="0" smtClean="0"/>
              <a:t>2 foci for a good SI policy framework:</a:t>
            </a:r>
          </a:p>
          <a:p>
            <a:pPr lvl="1"/>
            <a:r>
              <a:rPr lang="en-GB" dirty="0" smtClean="0"/>
              <a:t>lowering barriers </a:t>
            </a:r>
            <a:r>
              <a:rPr lang="en-GB" dirty="0"/>
              <a:t>to action so that more </a:t>
            </a:r>
            <a:r>
              <a:rPr lang="en-GB" dirty="0" smtClean="0"/>
              <a:t>needs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rallying </a:t>
            </a:r>
            <a:r>
              <a:rPr lang="en-GB" dirty="0"/>
              <a:t>calls </a:t>
            </a:r>
            <a:endParaRPr lang="en-GB" dirty="0" smtClean="0"/>
          </a:p>
          <a:p>
            <a:pPr lvl="1"/>
            <a:r>
              <a:rPr lang="en-GB" dirty="0"/>
              <a:t>E</a:t>
            </a:r>
            <a:r>
              <a:rPr lang="en-GB" dirty="0" smtClean="0"/>
              <a:t>nsure </a:t>
            </a:r>
            <a:r>
              <a:rPr lang="en-GB" dirty="0"/>
              <a:t>that attempting to solve </a:t>
            </a:r>
            <a:r>
              <a:rPr lang="en-GB" dirty="0" smtClean="0"/>
              <a:t>problems not </a:t>
            </a:r>
            <a:r>
              <a:rPr lang="en-GB" dirty="0"/>
              <a:t>penalised</a:t>
            </a:r>
          </a:p>
        </p:txBody>
      </p:sp>
    </p:spTree>
    <p:extLst>
      <p:ext uri="{BB962C8B-B14F-4D97-AF65-F5344CB8AC3E}">
        <p14:creationId xmlns:p14="http://schemas.microsoft.com/office/powerpoint/2010/main" val="2358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5. Whither SI research in I</a:t>
            </a:r>
            <a:r>
              <a:rPr lang="en-GB" sz="3600" baseline="-25000" dirty="0" smtClean="0"/>
              <a:t>nnovation</a:t>
            </a:r>
            <a:r>
              <a:rPr lang="en-GB" dirty="0" smtClean="0"/>
              <a:t> S</a:t>
            </a:r>
            <a:r>
              <a:rPr lang="en-GB" sz="3600" baseline="-25000" dirty="0" smtClean="0"/>
              <a:t>tudies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956376" cy="4800600"/>
          </a:xfrm>
        </p:spPr>
        <p:txBody>
          <a:bodyPr>
            <a:normAutofit/>
          </a:bodyPr>
          <a:lstStyle/>
          <a:p>
            <a:pPr lvl="0"/>
            <a:r>
              <a:rPr lang="en-GB" i="1" dirty="0"/>
              <a:t>leitmotif</a:t>
            </a:r>
            <a:r>
              <a:rPr lang="en-GB" dirty="0"/>
              <a:t> </a:t>
            </a:r>
            <a:r>
              <a:rPr lang="en-GB" dirty="0" smtClean="0"/>
              <a:t> ‘</a:t>
            </a:r>
            <a:r>
              <a:rPr lang="en-GB" dirty="0"/>
              <a:t>renormalisation’ of </a:t>
            </a:r>
            <a:r>
              <a:rPr lang="en-GB" dirty="0" smtClean="0"/>
              <a:t>SI</a:t>
            </a:r>
          </a:p>
          <a:p>
            <a:pPr lvl="0"/>
            <a:r>
              <a:rPr lang="en-GB" dirty="0" smtClean="0"/>
              <a:t>Getting beyond idea of </a:t>
            </a:r>
            <a:r>
              <a:rPr lang="en-GB" dirty="0" err="1" smtClean="0"/>
              <a:t>exceptionalist</a:t>
            </a:r>
            <a:r>
              <a:rPr lang="en-GB" dirty="0" smtClean="0"/>
              <a:t> SI </a:t>
            </a:r>
          </a:p>
          <a:p>
            <a:pPr lvl="0"/>
            <a:r>
              <a:rPr lang="en-GB" dirty="0" smtClean="0"/>
              <a:t>Considering SI (policy) parallel to TI (policy)</a:t>
            </a:r>
          </a:p>
          <a:p>
            <a:pPr lvl="0"/>
            <a:r>
              <a:rPr lang="en-GB" dirty="0" smtClean="0"/>
              <a:t>Beyond strong practices to weak actions</a:t>
            </a:r>
          </a:p>
          <a:p>
            <a:pPr lvl="0"/>
            <a:r>
              <a:rPr lang="en-GB" dirty="0" smtClean="0"/>
              <a:t>How does ‘social’ reduce transaction costs?</a:t>
            </a:r>
          </a:p>
          <a:p>
            <a:pPr lvl="0"/>
            <a:r>
              <a:rPr lang="en-GB" dirty="0" smtClean="0"/>
              <a:t>Empirical demonstrations of emergent properties through normalised lenses.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innovation as a solution to Grand Challenges of the 21</a:t>
            </a:r>
            <a:r>
              <a:rPr lang="en-GB" baseline="30000" dirty="0" smtClean="0"/>
              <a:t>st</a:t>
            </a:r>
            <a:r>
              <a:rPr lang="en-GB" dirty="0" smtClean="0"/>
              <a:t> Century?</a:t>
            </a:r>
          </a:p>
          <a:p>
            <a:r>
              <a:rPr lang="en-GB" dirty="0" smtClean="0"/>
              <a:t>Conceptual overstretch &amp; subtle critique</a:t>
            </a:r>
          </a:p>
          <a:p>
            <a:r>
              <a:rPr lang="en-GB" dirty="0" smtClean="0"/>
              <a:t>Four areas for re-theorising SI</a:t>
            </a:r>
          </a:p>
          <a:p>
            <a:r>
              <a:rPr lang="en-GB" dirty="0" smtClean="0"/>
              <a:t>Five questions for a future research agenda.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2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innovation &amp; Grand challenges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1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Innovation &amp; Grand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Grand Challenge of ‘social exclusion’</a:t>
            </a:r>
          </a:p>
          <a:p>
            <a:r>
              <a:rPr lang="en-GB" dirty="0" smtClean="0"/>
              <a:t>Demands for new kinds of social infrastructures</a:t>
            </a:r>
          </a:p>
          <a:p>
            <a:r>
              <a:rPr lang="en-GB" dirty="0" smtClean="0"/>
              <a:t>Demands for new kinds of knowledge (not just technical)</a:t>
            </a:r>
          </a:p>
          <a:p>
            <a:r>
              <a:rPr lang="en-GB" dirty="0" smtClean="0"/>
              <a:t>Emergence of new kinds of innovation models (creating new social structures)</a:t>
            </a:r>
          </a:p>
        </p:txBody>
      </p:sp>
    </p:spTree>
    <p:extLst>
      <p:ext uri="{BB962C8B-B14F-4D97-AF65-F5344CB8AC3E}">
        <p14:creationId xmlns:p14="http://schemas.microsoft.com/office/powerpoint/2010/main" val="400823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innovation in a nutshell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</a:t>
            </a:r>
            <a:r>
              <a:rPr lang="en-GB" dirty="0" smtClean="0"/>
              <a:t>rand </a:t>
            </a:r>
            <a:r>
              <a:rPr lang="en-GB" dirty="0"/>
              <a:t>challenges demand </a:t>
            </a:r>
            <a:r>
              <a:rPr lang="en-GB" dirty="0" smtClean="0"/>
              <a:t>new </a:t>
            </a:r>
            <a:r>
              <a:rPr lang="en-GB" dirty="0"/>
              <a:t>kind of innovation, changing </a:t>
            </a:r>
            <a:r>
              <a:rPr lang="en-GB" dirty="0" smtClean="0"/>
              <a:t>existing </a:t>
            </a:r>
            <a:r>
              <a:rPr lang="en-GB" dirty="0"/>
              <a:t>social systems </a:t>
            </a:r>
            <a:r>
              <a:rPr lang="en-GB" dirty="0" smtClean="0"/>
              <a:t>not incrementally </a:t>
            </a:r>
            <a:r>
              <a:rPr lang="en-GB" dirty="0"/>
              <a:t>evolving </a:t>
            </a:r>
            <a:r>
              <a:rPr lang="en-GB" dirty="0" smtClean="0"/>
              <a:t>(</a:t>
            </a:r>
            <a:r>
              <a:rPr lang="en-GB" dirty="0" err="1"/>
              <a:t>Garud</a:t>
            </a:r>
            <a:r>
              <a:rPr lang="en-GB" dirty="0"/>
              <a:t> &amp; </a:t>
            </a:r>
            <a:r>
              <a:rPr lang="en-GB" dirty="0" err="1"/>
              <a:t>Karnoe</a:t>
            </a:r>
            <a:r>
              <a:rPr lang="en-GB" dirty="0"/>
              <a:t>, 2013).  </a:t>
            </a:r>
            <a:endParaRPr lang="en-GB" dirty="0" smtClean="0"/>
          </a:p>
          <a:p>
            <a:r>
              <a:rPr lang="en-GB" dirty="0" smtClean="0"/>
              <a:t>Innovations create </a:t>
            </a:r>
            <a:r>
              <a:rPr lang="en-GB" dirty="0"/>
              <a:t>new social networks </a:t>
            </a:r>
            <a:r>
              <a:rPr lang="en-GB" dirty="0" smtClean="0"/>
              <a:t>&amp; capacities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new </a:t>
            </a:r>
            <a:r>
              <a:rPr lang="en-GB" dirty="0"/>
              <a:t>social structures and systems </a:t>
            </a:r>
            <a:endParaRPr lang="en-GB" dirty="0" smtClean="0"/>
          </a:p>
          <a:p>
            <a:r>
              <a:rPr lang="en-GB" dirty="0" smtClean="0"/>
              <a:t>Social Innovation emerged to describe: </a:t>
            </a:r>
          </a:p>
          <a:p>
            <a:pPr lvl="1"/>
            <a:r>
              <a:rPr lang="en-GB" dirty="0"/>
              <a:t>bottom-up phenomena </a:t>
            </a:r>
            <a:r>
              <a:rPr lang="en-GB" dirty="0" smtClean="0"/>
              <a:t>of new </a:t>
            </a:r>
            <a:r>
              <a:rPr lang="en-GB" dirty="0"/>
              <a:t>ideas, approaches, </a:t>
            </a:r>
            <a:r>
              <a:rPr lang="en-GB" dirty="0" smtClean="0"/>
              <a:t>techniques, organisational </a:t>
            </a:r>
            <a:r>
              <a:rPr lang="en-GB" dirty="0"/>
              <a:t>forms </a:t>
            </a:r>
            <a:r>
              <a:rPr lang="en-GB" dirty="0" smtClean="0"/>
              <a:t>grew into new </a:t>
            </a:r>
            <a:r>
              <a:rPr lang="en-GB" dirty="0"/>
              <a:t>social capacities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8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 as policy panacea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2215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Eu2020 </a:t>
            </a:r>
            <a:r>
              <a:rPr lang="en-GB" dirty="0"/>
              <a:t>strategy aims to make Europe 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“smart</a:t>
            </a:r>
            <a:r>
              <a:rPr lang="en-GB" dirty="0"/>
              <a:t>, sustainable and inclusive economy” through selective policy interventions in “employment, innovation, education, social inclusion and climate/ energy” (CEC, </a:t>
            </a:r>
            <a:r>
              <a:rPr lang="en-GB" dirty="0" smtClean="0"/>
              <a:t>2010).</a:t>
            </a:r>
          </a:p>
          <a:p>
            <a:r>
              <a:rPr lang="en-GB" dirty="0" err="1"/>
              <a:t>Geoghegan</a:t>
            </a:r>
            <a:r>
              <a:rPr lang="en-GB" dirty="0"/>
              <a:t>-Quinn (2012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/>
              <a:t>‘Research and innovation must respond to the needs and ambitions of society, reflect its values and be </a:t>
            </a:r>
            <a:r>
              <a:rPr lang="en-GB" dirty="0" smtClean="0"/>
              <a:t>responsible’</a:t>
            </a:r>
          </a:p>
          <a:p>
            <a:r>
              <a:rPr lang="en-GB" dirty="0"/>
              <a:t>OECD (2014): </a:t>
            </a:r>
            <a:r>
              <a:rPr lang="en-GB" dirty="0" smtClean="0"/>
              <a:t>Fostering </a:t>
            </a:r>
            <a:r>
              <a:rPr lang="en-GB" dirty="0"/>
              <a:t>Innovation to Address Social </a:t>
            </a:r>
            <a:r>
              <a:rPr lang="en-GB" dirty="0" smtClean="0"/>
              <a:t>Challenges</a:t>
            </a:r>
          </a:p>
          <a:p>
            <a:pPr lvl="1"/>
            <a:r>
              <a:rPr lang="en-GB" dirty="0" smtClean="0"/>
              <a:t>‘The </a:t>
            </a:r>
            <a:r>
              <a:rPr lang="en-GB" dirty="0"/>
              <a:t>multidimensional package of existing social challenges and the systemic failure in fostering social innovation clearly call for a reform of the research and innovation system governance’ with participation of multi stakeholders (e.g. universities, research institutes, private companies, government, civil society, citizens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439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0648"/>
            <a:ext cx="7272808" cy="616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00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CONCEPTUAL Overstretch &amp; SUBTLE critique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1I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293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1559</Words>
  <Application>Microsoft Office PowerPoint</Application>
  <PresentationFormat>On-screen Show (4:3)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Social Innovation Futures: beyond policy panacea and conceptual ambiguity</vt:lpstr>
      <vt:lpstr>PowerPoint Presentation</vt:lpstr>
      <vt:lpstr>Overview </vt:lpstr>
      <vt:lpstr>Social innovation &amp; Grand challenges</vt:lpstr>
      <vt:lpstr>Social Innovation &amp; Grand Challenges</vt:lpstr>
      <vt:lpstr>Social innovation in a nutshell</vt:lpstr>
      <vt:lpstr>SI as policy panacea</vt:lpstr>
      <vt:lpstr>PowerPoint Presentation</vt:lpstr>
      <vt:lpstr>CONCEPTUAL Overstretch &amp; SUBTLE critique</vt:lpstr>
      <vt:lpstr>The call for action </vt:lpstr>
      <vt:lpstr>Is SI a ‘chaotic concept?’</vt:lpstr>
      <vt:lpstr>Beyond the political problematic</vt:lpstr>
      <vt:lpstr>From normative to objective definitions</vt:lpstr>
      <vt:lpstr>Divergent SI definitions…</vt:lpstr>
      <vt:lpstr>Four tensions in SI concepts</vt:lpstr>
      <vt:lpstr>SI problems as innovation problems</vt:lpstr>
      <vt:lpstr>Bringing social innovation back to the ‘mainstream’</vt:lpstr>
      <vt:lpstr>A. Mass change in activity organisation </vt:lpstr>
      <vt:lpstr>B. Collective change co-ordination </vt:lpstr>
      <vt:lpstr>C. New social institutions </vt:lpstr>
      <vt:lpstr>D. Changing power relations</vt:lpstr>
      <vt:lpstr>Five questions towards a future research agenda</vt:lpstr>
      <vt:lpstr>1. Where is SI ‘fuzzy’?</vt:lpstr>
      <vt:lpstr>2. What are SI’s mainstream concepts?</vt:lpstr>
      <vt:lpstr>3. How can SI be made ‘coherent’?</vt:lpstr>
      <vt:lpstr>4. How can SI policy be ‘coherent’?</vt:lpstr>
      <vt:lpstr>5. Whither SI research in Innovation Studies?</vt:lpstr>
    </vt:vector>
  </TitlesOfParts>
  <Company>University of Twente - ICTS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universities in innovation networks</dc:title>
  <dc:creator>ICTS</dc:creator>
  <cp:lastModifiedBy>University of Twente</cp:lastModifiedBy>
  <cp:revision>41</cp:revision>
  <cp:lastPrinted>2015-01-12T14:45:53Z</cp:lastPrinted>
  <dcterms:created xsi:type="dcterms:W3CDTF">2014-05-11T15:37:49Z</dcterms:created>
  <dcterms:modified xsi:type="dcterms:W3CDTF">2015-01-12T15:55:59Z</dcterms:modified>
</cp:coreProperties>
</file>