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7" r:id="rId4"/>
    <p:sldId id="283" r:id="rId5"/>
    <p:sldId id="284" r:id="rId6"/>
    <p:sldId id="260" r:id="rId7"/>
    <p:sldId id="286" r:id="rId8"/>
    <p:sldId id="289" r:id="rId9"/>
    <p:sldId id="275" r:id="rId10"/>
    <p:sldId id="272" r:id="rId11"/>
    <p:sldId id="276" r:id="rId12"/>
    <p:sldId id="277" r:id="rId13"/>
    <p:sldId id="278" r:id="rId14"/>
    <p:sldId id="267" r:id="rId15"/>
    <p:sldId id="280" r:id="rId16"/>
    <p:sldId id="285" r:id="rId17"/>
    <p:sldId id="290" r:id="rId18"/>
    <p:sldId id="281" r:id="rId19"/>
    <p:sldId id="282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100" autoAdjust="0"/>
  </p:normalViewPr>
  <p:slideViewPr>
    <p:cSldViewPr snapToGrid="0">
      <p:cViewPr varScale="1">
        <p:scale>
          <a:sx n="150" d="100"/>
          <a:sy n="150" d="100"/>
        </p:scale>
        <p:origin x="246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28951199686671"/>
          <c:y val="5.6069815385003482E-2"/>
          <c:w val="0.54400534869351036"/>
          <c:h val="0.90833297128818469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chemeClr val="accent2"/>
            </a:solidFill>
          </c:spPr>
          <c:invertIfNegative val="0"/>
          <c:cat>
            <c:strRef>
              <c:f>'Utadrettet virksomhet'!$A$31:$A$52</c:f>
              <c:strCache>
                <c:ptCount val="22"/>
                <c:pt idx="0">
                  <c:v>Har du de siste tre årene vært involvert i noen av følgende utadrettede aktiviteter? </c:v>
                </c:pt>
                <c:pt idx="1">
                  <c:v>Licensed research results/other to users</c:v>
                </c:pt>
                <c:pt idx="2">
                  <c:v>Started a new firm</c:v>
                </c:pt>
                <c:pt idx="3">
                  <c:v>Applied for a patent</c:v>
                </c:pt>
                <c:pt idx="4">
                  <c:v>Period of practice in non-academic work life</c:v>
                </c:pt>
                <c:pt idx="5">
                  <c:v>Establishment of labs/infrastructure with external partners</c:v>
                </c:pt>
                <c:pt idx="6">
                  <c:v>Develpment/testing of new products/prototypes</c:v>
                </c:pt>
                <c:pt idx="7">
                  <c:v>Adjunct position outside of HEIs (industry, public sector, hospitals)</c:v>
                </c:pt>
                <c:pt idx="8">
                  <c:v>Contract research on externally defined topic</c:v>
                </c:pt>
                <c:pt idx="9">
                  <c:v>Research project with industry</c:v>
                </c:pt>
                <c:pt idx="10">
                  <c:v>School projects</c:v>
                </c:pt>
                <c:pt idx="11">
                  <c:v>Research project with public sector</c:v>
                </c:pt>
                <c:pt idx="12">
                  <c:v>Local culture and sports activities</c:v>
                </c:pt>
                <c:pt idx="13">
                  <c:v>Board membership non-academic</c:v>
                </c:pt>
                <c:pt idx="14">
                  <c:v>Placement of your students in work life</c:v>
                </c:pt>
                <c:pt idx="15">
                  <c:v>Published contributions to public debate</c:v>
                </c:pt>
                <c:pt idx="16">
                  <c:v>Consultancy/advise</c:v>
                </c:pt>
                <c:pt idx="17">
                  <c:v>Further education at own HEI</c:v>
                </c:pt>
                <c:pt idx="18">
                  <c:v>Training of workers at their workplace</c:v>
                </c:pt>
                <c:pt idx="19">
                  <c:v>Invited presentations for users/the general public</c:v>
                </c:pt>
                <c:pt idx="20">
                  <c:v>Published popular science article</c:v>
                </c:pt>
                <c:pt idx="21">
                  <c:v>Participation at meetings with users/general public</c:v>
                </c:pt>
              </c:strCache>
            </c:strRef>
          </c:cat>
          <c:val>
            <c:numRef>
              <c:f>'Utadrettet virksomhet'!$D$31:$D$52</c:f>
              <c:numCache>
                <c:formatCode>0.0</c:formatCode>
                <c:ptCount val="22"/>
                <c:pt idx="1">
                  <c:v>0.9362046721177617</c:v>
                </c:pt>
                <c:pt idx="2">
                  <c:v>3.1086201508964502</c:v>
                </c:pt>
                <c:pt idx="3">
                  <c:v>3.3795863512200652</c:v>
                </c:pt>
                <c:pt idx="4">
                  <c:v>5.5882097370872605</c:v>
                </c:pt>
                <c:pt idx="5">
                  <c:v>5.7082575200412435</c:v>
                </c:pt>
                <c:pt idx="6">
                  <c:v>9.7414930072306909</c:v>
                </c:pt>
                <c:pt idx="7">
                  <c:v>10.842374329137565</c:v>
                </c:pt>
                <c:pt idx="8">
                  <c:v>13.060481577718313</c:v>
                </c:pt>
                <c:pt idx="9">
                  <c:v>14.334434580148512</c:v>
                </c:pt>
                <c:pt idx="10">
                  <c:v>14.341381503523655</c:v>
                </c:pt>
                <c:pt idx="11">
                  <c:v>18.472415442589984</c:v>
                </c:pt>
                <c:pt idx="12">
                  <c:v>20.092258485212366</c:v>
                </c:pt>
                <c:pt idx="13">
                  <c:v>21.233796125413853</c:v>
                </c:pt>
                <c:pt idx="14">
                  <c:v>22.049435553568472</c:v>
                </c:pt>
                <c:pt idx="15">
                  <c:v>32.944022519306181</c:v>
                </c:pt>
                <c:pt idx="16">
                  <c:v>33.210906672310536</c:v>
                </c:pt>
                <c:pt idx="17">
                  <c:v>43.818632020452156</c:v>
                </c:pt>
                <c:pt idx="18">
                  <c:v>44.264699639309526</c:v>
                </c:pt>
                <c:pt idx="19">
                  <c:v>47.84512857598439</c:v>
                </c:pt>
                <c:pt idx="20">
                  <c:v>53.950306484470318</c:v>
                </c:pt>
                <c:pt idx="21">
                  <c:v>54.427189148925507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0-45D5-9A1D-4F675E064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7693824"/>
        <c:axId val="137699712"/>
      </c:barChart>
      <c:catAx>
        <c:axId val="137693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37699712"/>
        <c:crosses val="autoZero"/>
        <c:auto val="1"/>
        <c:lblAlgn val="ctr"/>
        <c:lblOffset val="100"/>
        <c:noMultiLvlLbl val="0"/>
      </c:catAx>
      <c:valAx>
        <c:axId val="137699712"/>
        <c:scaling>
          <c:orientation val="minMax"/>
        </c:scaling>
        <c:delete val="0"/>
        <c:axPos val="t"/>
        <c:majorGridlines/>
        <c:numFmt formatCode="0.0" sourceLinked="1"/>
        <c:majorTickMark val="none"/>
        <c:minorTickMark val="none"/>
        <c:tickLblPos val="nextTo"/>
        <c:crossAx val="13769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'Ark1'!$A$51</c:f>
              <c:strCache>
                <c:ptCount val="1"/>
                <c:pt idx="0">
                  <c:v>Dissemination</c:v>
                </c:pt>
              </c:strCache>
            </c:strRef>
          </c:tx>
          <c:marker>
            <c:symbol val="none"/>
          </c:marker>
          <c:cat>
            <c:strRef>
              <c:f>'Ark1'!$B$50:$G$50</c:f>
              <c:strCache>
                <c:ptCount val="6"/>
                <c:pt idx="0">
                  <c:v>Humanities</c:v>
                </c:pt>
                <c:pt idx="1">
                  <c:v>Social science</c:v>
                </c:pt>
                <c:pt idx="2">
                  <c:v>Natural science/math.</c:v>
                </c:pt>
                <c:pt idx="3">
                  <c:v>Technology/engineering</c:v>
                </c:pt>
                <c:pt idx="4">
                  <c:v>Medicine and health</c:v>
                </c:pt>
                <c:pt idx="5">
                  <c:v>Agriculture, fish, veterinary med.</c:v>
                </c:pt>
              </c:strCache>
            </c:strRef>
          </c:cat>
          <c:val>
            <c:numRef>
              <c:f>'Ark1'!$B$51:$G$51</c:f>
              <c:numCache>
                <c:formatCode>General</c:formatCode>
                <c:ptCount val="6"/>
                <c:pt idx="0">
                  <c:v>78</c:v>
                </c:pt>
                <c:pt idx="1">
                  <c:v>84</c:v>
                </c:pt>
                <c:pt idx="2">
                  <c:v>71</c:v>
                </c:pt>
                <c:pt idx="3">
                  <c:v>69</c:v>
                </c:pt>
                <c:pt idx="4">
                  <c:v>76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6-4EF0-B529-DC09F89D5446}"/>
            </c:ext>
          </c:extLst>
        </c:ser>
        <c:ser>
          <c:idx val="1"/>
          <c:order val="1"/>
          <c:tx>
            <c:strRef>
              <c:f>'Ark1'!$A$52</c:f>
              <c:strCache>
                <c:ptCount val="1"/>
                <c:pt idx="0">
                  <c:v>Training</c:v>
                </c:pt>
              </c:strCache>
            </c:strRef>
          </c:tx>
          <c:marker>
            <c:symbol val="none"/>
          </c:marker>
          <c:cat>
            <c:strRef>
              <c:f>'Ark1'!$B$50:$G$50</c:f>
              <c:strCache>
                <c:ptCount val="6"/>
                <c:pt idx="0">
                  <c:v>Humanities</c:v>
                </c:pt>
                <c:pt idx="1">
                  <c:v>Social science</c:v>
                </c:pt>
                <c:pt idx="2">
                  <c:v>Natural science/math.</c:v>
                </c:pt>
                <c:pt idx="3">
                  <c:v>Technology/engineering</c:v>
                </c:pt>
                <c:pt idx="4">
                  <c:v>Medicine and health</c:v>
                </c:pt>
                <c:pt idx="5">
                  <c:v>Agriculture, fish, veterinary med.</c:v>
                </c:pt>
              </c:strCache>
            </c:strRef>
          </c:cat>
          <c:val>
            <c:numRef>
              <c:f>'Ark1'!$B$52:$G$52</c:f>
              <c:numCache>
                <c:formatCode>General</c:formatCode>
                <c:ptCount val="6"/>
                <c:pt idx="0">
                  <c:v>51</c:v>
                </c:pt>
                <c:pt idx="1">
                  <c:v>66</c:v>
                </c:pt>
                <c:pt idx="2">
                  <c:v>47</c:v>
                </c:pt>
                <c:pt idx="3">
                  <c:v>42</c:v>
                </c:pt>
                <c:pt idx="4">
                  <c:v>71</c:v>
                </c:pt>
                <c:pt idx="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6-4EF0-B529-DC09F89D5446}"/>
            </c:ext>
          </c:extLst>
        </c:ser>
        <c:ser>
          <c:idx val="2"/>
          <c:order val="2"/>
          <c:tx>
            <c:strRef>
              <c:f>'Ark1'!$A$53</c:f>
              <c:strCache>
                <c:ptCount val="1"/>
                <c:pt idx="0">
                  <c:v>Commercialisation</c:v>
                </c:pt>
              </c:strCache>
            </c:strRef>
          </c:tx>
          <c:marker>
            <c:symbol val="none"/>
          </c:marker>
          <c:cat>
            <c:strRef>
              <c:f>'Ark1'!$B$50:$G$50</c:f>
              <c:strCache>
                <c:ptCount val="6"/>
                <c:pt idx="0">
                  <c:v>Humanities</c:v>
                </c:pt>
                <c:pt idx="1">
                  <c:v>Social science</c:v>
                </c:pt>
                <c:pt idx="2">
                  <c:v>Natural science/math.</c:v>
                </c:pt>
                <c:pt idx="3">
                  <c:v>Technology/engineering</c:v>
                </c:pt>
                <c:pt idx="4">
                  <c:v>Medicine and health</c:v>
                </c:pt>
                <c:pt idx="5">
                  <c:v>Agriculture, fish, veterinary med.</c:v>
                </c:pt>
              </c:strCache>
            </c:strRef>
          </c:cat>
          <c:val>
            <c:numRef>
              <c:f>'Ark1'!$B$53:$G$53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17</c:v>
                </c:pt>
                <c:pt idx="3">
                  <c:v>31</c:v>
                </c:pt>
                <c:pt idx="4">
                  <c:v>14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E6-4EF0-B529-DC09F89D5446}"/>
            </c:ext>
          </c:extLst>
        </c:ser>
        <c:ser>
          <c:idx val="3"/>
          <c:order val="3"/>
          <c:tx>
            <c:strRef>
              <c:f>'Ark1'!$A$54</c:f>
              <c:strCache>
                <c:ptCount val="1"/>
                <c:pt idx="0">
                  <c:v>Research collaboration</c:v>
                </c:pt>
              </c:strCache>
            </c:strRef>
          </c:tx>
          <c:marker>
            <c:symbol val="none"/>
          </c:marker>
          <c:cat>
            <c:strRef>
              <c:f>'Ark1'!$B$50:$G$50</c:f>
              <c:strCache>
                <c:ptCount val="6"/>
                <c:pt idx="0">
                  <c:v>Humanities</c:v>
                </c:pt>
                <c:pt idx="1">
                  <c:v>Social science</c:v>
                </c:pt>
                <c:pt idx="2">
                  <c:v>Natural science/math.</c:v>
                </c:pt>
                <c:pt idx="3">
                  <c:v>Technology/engineering</c:v>
                </c:pt>
                <c:pt idx="4">
                  <c:v>Medicine and health</c:v>
                </c:pt>
                <c:pt idx="5">
                  <c:v>Agriculture, fish, veterinary med.</c:v>
                </c:pt>
              </c:strCache>
            </c:strRef>
          </c:cat>
          <c:val>
            <c:numRef>
              <c:f>'Ark1'!$B$54:$G$54</c:f>
              <c:numCache>
                <c:formatCode>General</c:formatCode>
                <c:ptCount val="6"/>
                <c:pt idx="0">
                  <c:v>15</c:v>
                </c:pt>
                <c:pt idx="1">
                  <c:v>31</c:v>
                </c:pt>
                <c:pt idx="2">
                  <c:v>39</c:v>
                </c:pt>
                <c:pt idx="3">
                  <c:v>48</c:v>
                </c:pt>
                <c:pt idx="4">
                  <c:v>32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6-4EF0-B529-DC09F89D5446}"/>
            </c:ext>
          </c:extLst>
        </c:ser>
        <c:ser>
          <c:idx val="4"/>
          <c:order val="4"/>
          <c:tx>
            <c:strRef>
              <c:f>'Ark1'!$A$55</c:f>
              <c:strCache>
                <c:ptCount val="1"/>
                <c:pt idx="0">
                  <c:v>Consultancy/adjunct positions</c:v>
                </c:pt>
              </c:strCache>
            </c:strRef>
          </c:tx>
          <c:marker>
            <c:symbol val="none"/>
          </c:marker>
          <c:cat>
            <c:strRef>
              <c:f>'Ark1'!$B$50:$G$50</c:f>
              <c:strCache>
                <c:ptCount val="6"/>
                <c:pt idx="0">
                  <c:v>Humanities</c:v>
                </c:pt>
                <c:pt idx="1">
                  <c:v>Social science</c:v>
                </c:pt>
                <c:pt idx="2">
                  <c:v>Natural science/math.</c:v>
                </c:pt>
                <c:pt idx="3">
                  <c:v>Technology/engineering</c:v>
                </c:pt>
                <c:pt idx="4">
                  <c:v>Medicine and health</c:v>
                </c:pt>
                <c:pt idx="5">
                  <c:v>Agriculture, fish, veterinary med.</c:v>
                </c:pt>
              </c:strCache>
            </c:strRef>
          </c:cat>
          <c:val>
            <c:numRef>
              <c:f>'Ark1'!$B$55:$G$55</c:f>
              <c:numCache>
                <c:formatCode>General</c:formatCode>
                <c:ptCount val="6"/>
                <c:pt idx="0">
                  <c:v>32</c:v>
                </c:pt>
                <c:pt idx="1">
                  <c:v>40</c:v>
                </c:pt>
                <c:pt idx="2">
                  <c:v>34</c:v>
                </c:pt>
                <c:pt idx="3">
                  <c:v>38</c:v>
                </c:pt>
                <c:pt idx="4">
                  <c:v>37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E6-4EF0-B529-DC09F89D5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35488"/>
        <c:axId val="137941376"/>
      </c:radarChart>
      <c:catAx>
        <c:axId val="13793548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b-NO"/>
          </a:p>
        </c:txPr>
        <c:crossAx val="137941376"/>
        <c:crosses val="autoZero"/>
        <c:auto val="1"/>
        <c:lblAlgn val="ctr"/>
        <c:lblOffset val="100"/>
        <c:noMultiLvlLbl val="0"/>
      </c:catAx>
      <c:valAx>
        <c:axId val="13794137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379354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nb-NO"/>
          </a:p>
        </c:txPr>
      </c:legendEntry>
      <c:legendEntry>
        <c:idx val="3"/>
        <c:txPr>
          <a:bodyPr/>
          <a:lstStyle/>
          <a:p>
            <a:pPr>
              <a:defRPr sz="1600" baseline="0"/>
            </a:pPr>
            <a:endParaRPr lang="nb-NO"/>
          </a:p>
        </c:txPr>
      </c:legendEntry>
      <c:legendEntry>
        <c:idx val="4"/>
        <c:txPr>
          <a:bodyPr/>
          <a:lstStyle/>
          <a:p>
            <a:pPr>
              <a:defRPr sz="1600" baseline="0"/>
            </a:pPr>
            <a:endParaRPr lang="nb-NO"/>
          </a:p>
        </c:txPr>
      </c:legendEntry>
      <c:layout>
        <c:manualLayout>
          <c:xMode val="edge"/>
          <c:yMode val="edge"/>
          <c:x val="0.65794181359659953"/>
          <c:y val="0.12827892552691458"/>
          <c:w val="0.33558270066336343"/>
          <c:h val="0.8163507189169462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9BF55-448D-4274-9519-EE44EA03663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D3EA-512D-4570-B934-4822BD1D4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8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baseline="0" dirty="0" smtClean="0"/>
              <a:t> surveys, </a:t>
            </a:r>
            <a:r>
              <a:rPr lang="nb-NO" baseline="0" dirty="0" err="1" smtClean="0"/>
              <a:t>interviews</a:t>
            </a:r>
            <a:r>
              <a:rPr lang="nb-NO" baseline="0" dirty="0" smtClean="0"/>
              <a:t>, cases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D3EA-512D-4570-B934-4822BD1D47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4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D3EA-512D-4570-B934-4822BD1D47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7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34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01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858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6157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-139849" y="1748118"/>
            <a:ext cx="1247349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5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70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7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29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46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27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60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63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174A-7FBC-4DEB-B153-9E247F077CC3}" type="datetimeFigureOut">
              <a:rPr lang="nb-NO" smtClean="0"/>
              <a:t>18.09.2017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2855-3C46-4053-BA1A-44D4D0058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80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mailto:magnus.gulbrandsen@tik.uio.no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sv.uio.no/tik/english/research/projects/osiri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45" y="474227"/>
            <a:ext cx="11670030" cy="3313355"/>
          </a:xfrm>
        </p:spPr>
        <p:txBody>
          <a:bodyPr>
            <a:noAutofit/>
          </a:bodyPr>
          <a:lstStyle/>
          <a:p>
            <a:r>
              <a:rPr lang="en-GB" sz="8600" b="1" noProof="0" dirty="0" smtClean="0">
                <a:solidFill>
                  <a:schemeClr val="tx2"/>
                </a:solidFill>
              </a:rPr>
              <a:t>How can we build long term and reciprocal research alliances?</a:t>
            </a:r>
            <a:endParaRPr lang="en-GB" sz="8600" b="1" noProof="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4724"/>
            <a:ext cx="9144000" cy="2425849"/>
          </a:xfrm>
        </p:spPr>
        <p:txBody>
          <a:bodyPr>
            <a:normAutofit lnSpcReduction="10000"/>
          </a:bodyPr>
          <a:lstStyle/>
          <a:p>
            <a:r>
              <a:rPr lang="en-GB" b="1" noProof="0" dirty="0" smtClean="0"/>
              <a:t>Magnus Gulbrandsen, Professor</a:t>
            </a:r>
          </a:p>
          <a:p>
            <a:r>
              <a:rPr lang="en-GB" noProof="0" dirty="0" smtClean="0"/>
              <a:t>Oslo Institute for Research on the Impact of Science (OSIRIS), TIK Centre for Technology, Innovation and Culture, University of Oslo</a:t>
            </a:r>
          </a:p>
          <a:p>
            <a:endParaRPr lang="en-GB" noProof="0" dirty="0" smtClean="0"/>
          </a:p>
          <a:p>
            <a:r>
              <a:rPr lang="en-GB" i="1" noProof="0" dirty="0" smtClean="0"/>
              <a:t>Conference: Boosting the Impact of Social Sciences and Humanities</a:t>
            </a:r>
          </a:p>
          <a:p>
            <a:r>
              <a:rPr lang="en-GB" i="1" noProof="0" dirty="0" smtClean="0"/>
              <a:t>Cardiff University, 20-21 September 2017</a:t>
            </a:r>
            <a:endParaRPr lang="en-GB" i="1" noProof="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-250521" y="3955914"/>
            <a:ext cx="128056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main engagement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Dissemination to users/the general public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Training in/for non-academic organisations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Individual consultancy, professional practice and adjunct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Formal research 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Commercialisation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may see these forms of engagement as types of alliances or activities in alliances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0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6136" y="412610"/>
            <a:ext cx="11407302" cy="767682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chemeClr val="tx2"/>
                </a:solidFill>
              </a:rPr>
              <a:t>Differences between fields</a:t>
            </a:r>
            <a:endParaRPr lang="en-GB" sz="6600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19550"/>
              </p:ext>
            </p:extLst>
          </p:nvPr>
        </p:nvGraphicFramePr>
        <p:xfrm>
          <a:off x="531778" y="1484784"/>
          <a:ext cx="11154383" cy="502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FF05-CED4-496F-89DD-33A0AFF29ED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7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dirty="0" smtClean="0">
                <a:solidFill>
                  <a:schemeClr val="tx2"/>
                </a:solidFill>
              </a:rPr>
              <a:t>Two distinct stories</a:t>
            </a:r>
            <a:endParaRPr lang="en-GB" sz="6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Similarities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Dissemination is the most common activity and commercialisation the least common in all fields</a:t>
            </a:r>
          </a:p>
          <a:p>
            <a:r>
              <a:rPr lang="en-GB" dirty="0" smtClean="0"/>
              <a:t>Some researchers from all fields found in all activities</a:t>
            </a:r>
          </a:p>
          <a:p>
            <a:r>
              <a:rPr lang="en-GB" dirty="0" smtClean="0"/>
              <a:t>The same factors influence the tendency to get involved in these activities regardless of field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Differences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Humanities overrepresented in dissemination, underrepresented in formal research collaboration and commercialisation</a:t>
            </a:r>
          </a:p>
          <a:p>
            <a:r>
              <a:rPr lang="en-GB" sz="2600" dirty="0" smtClean="0"/>
              <a:t>Social science overrepresented in training and consultancy, underrepresented in </a:t>
            </a:r>
            <a:r>
              <a:rPr lang="en-GB" sz="2600" dirty="0" smtClean="0"/>
              <a:t>commercialisation</a:t>
            </a:r>
          </a:p>
        </p:txBody>
      </p:sp>
    </p:spTree>
    <p:extLst>
      <p:ext uri="{BB962C8B-B14F-4D97-AF65-F5344CB8AC3E}">
        <p14:creationId xmlns:p14="http://schemas.microsoft.com/office/powerpoint/2010/main" val="16435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 is related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Non-academic work experience lasting more than one year</a:t>
            </a:r>
          </a:p>
          <a:p>
            <a:pPr lvl="1"/>
            <a:r>
              <a:rPr lang="en-GB" dirty="0" smtClean="0"/>
              <a:t>Very common (48% in humanities, 59% in social science, 53% average)</a:t>
            </a:r>
            <a:endParaRPr lang="en-GB" dirty="0"/>
          </a:p>
          <a:p>
            <a:r>
              <a:rPr lang="en-GB" dirty="0" smtClean="0"/>
              <a:t>A research profile defined to a greater extent as “applied” or “problem-oriented”</a:t>
            </a:r>
          </a:p>
          <a:p>
            <a:pPr lvl="1"/>
            <a:r>
              <a:rPr lang="en-GB" dirty="0" smtClean="0"/>
              <a:t>Much more common in social science than humanities</a:t>
            </a:r>
            <a:endParaRPr lang="en-GB" dirty="0"/>
          </a:p>
          <a:p>
            <a:r>
              <a:rPr lang="en-GB" dirty="0" smtClean="0"/>
              <a:t>Seniority</a:t>
            </a:r>
          </a:p>
          <a:p>
            <a:pPr lvl="1"/>
            <a:r>
              <a:rPr lang="en-GB" dirty="0" smtClean="0"/>
              <a:t>Impact may be related to a certain level of expertise and experience</a:t>
            </a:r>
            <a:endParaRPr lang="en-GB" dirty="0"/>
          </a:p>
          <a:p>
            <a:r>
              <a:rPr lang="en-GB" dirty="0" smtClean="0"/>
              <a:t>External funding</a:t>
            </a:r>
          </a:p>
          <a:p>
            <a:pPr lvl="1"/>
            <a:r>
              <a:rPr lang="en-GB" dirty="0" smtClean="0"/>
              <a:t>Less common in humanities than other disciplines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science and humanities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Seeing them as “special” implies a certain perspective and level of analysis</a:t>
            </a:r>
          </a:p>
          <a:p>
            <a:r>
              <a:rPr lang="en-GB" dirty="0" smtClean="0"/>
              <a:t>We often</a:t>
            </a:r>
            <a:r>
              <a:rPr lang="en-GB" baseline="0" dirty="0" smtClean="0"/>
              <a:t> exaggerate the similarities between social sciences and humanities – and their differences from other fields</a:t>
            </a:r>
          </a:p>
          <a:p>
            <a:r>
              <a:rPr lang="en-GB" baseline="0" dirty="0" smtClean="0"/>
              <a:t>Compared to social science, humanities researchers define their activities to a much greater extent as “basic research”, they are more international and have less external funding</a:t>
            </a:r>
          </a:p>
          <a:p>
            <a:r>
              <a:rPr lang="en-GB" dirty="0" smtClean="0"/>
              <a:t>At</a:t>
            </a:r>
            <a:r>
              <a:rPr lang="en-GB" baseline="0" dirty="0" smtClean="0"/>
              <a:t> another level, there are major differences within these two fields but also transformations going on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65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SSH special fields?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6156"/>
            <a:ext cx="10515600" cy="4640394"/>
          </a:xfrm>
        </p:spPr>
        <p:txBody>
          <a:bodyPr>
            <a:normAutofit/>
          </a:bodyPr>
          <a:lstStyle/>
          <a:p>
            <a:r>
              <a:rPr lang="en-GB" dirty="0" smtClean="0"/>
              <a:t>Yes</a:t>
            </a:r>
            <a:r>
              <a:rPr lang="en-GB" dirty="0" smtClean="0"/>
              <a:t>: The non-academic partners are somewhat different, the practices of interaction </a:t>
            </a:r>
            <a:r>
              <a:rPr lang="en-GB" dirty="0" smtClean="0"/>
              <a:t>differ (to some extent), </a:t>
            </a:r>
            <a:r>
              <a:rPr lang="en-GB" dirty="0" smtClean="0"/>
              <a:t>and humanities has fewer externally funded </a:t>
            </a:r>
            <a:r>
              <a:rPr lang="en-GB" dirty="0" smtClean="0"/>
              <a:t>projects and is concentrated in HEIs</a:t>
            </a: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No: An indirect form of impact based on dissemination and training is central across fields and commercialisation is not common at </a:t>
            </a:r>
            <a:r>
              <a:rPr lang="en-GB" dirty="0" smtClean="0"/>
              <a:t>all</a:t>
            </a: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/>
              <a:t>No: Few indications that impact has a different time dimension in </a:t>
            </a:r>
            <a:r>
              <a:rPr lang="en-GB" dirty="0" smtClean="0"/>
              <a:t>SSH</a:t>
            </a:r>
          </a:p>
          <a:p>
            <a:pPr>
              <a:spcBef>
                <a:spcPts val="1800"/>
              </a:spcBef>
            </a:pP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I believe we often exaggerate the similarities between social sciences and humanities – and their differences from other fields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3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stakeholder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46156"/>
            <a:ext cx="11181348" cy="4745669"/>
          </a:xfrm>
        </p:spPr>
        <p:txBody>
          <a:bodyPr>
            <a:normAutofit/>
          </a:bodyPr>
          <a:lstStyle/>
          <a:p>
            <a:r>
              <a:rPr lang="en-GB" dirty="0" smtClean="0"/>
              <a:t>In interviews, non-academics express the </a:t>
            </a:r>
            <a:r>
              <a:rPr lang="en-GB" dirty="0" smtClean="0"/>
              <a:t>importance of different types of </a:t>
            </a:r>
            <a:r>
              <a:rPr lang="en-GB" dirty="0" smtClean="0"/>
              <a:t>interaction in the same way as academics</a:t>
            </a:r>
            <a:endParaRPr lang="en-GB" dirty="0" smtClean="0"/>
          </a:p>
          <a:p>
            <a:pPr lvl="1"/>
            <a:r>
              <a:rPr lang="en-GB" dirty="0" smtClean="0"/>
              <a:t>Dissemination and training more important than commercialisation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Positive view on </a:t>
            </a:r>
            <a:r>
              <a:rPr lang="en-GB" dirty="0" smtClean="0"/>
              <a:t>alliances with </a:t>
            </a:r>
            <a:r>
              <a:rPr lang="en-GB" dirty="0" smtClean="0"/>
              <a:t>SSH researchers</a:t>
            </a:r>
          </a:p>
          <a:p>
            <a:pPr lvl="1"/>
            <a:r>
              <a:rPr lang="en-GB" dirty="0" smtClean="0"/>
              <a:t>There are many with SSH background in various non-academic organisations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Unclear perception of boundaries</a:t>
            </a:r>
          </a:p>
          <a:p>
            <a:pPr lvl="1"/>
            <a:r>
              <a:rPr lang="en-GB" dirty="0" smtClean="0"/>
              <a:t>Between research and established knowledge, between different disciplines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Dislike arguments </a:t>
            </a:r>
            <a:r>
              <a:rPr lang="en-GB" dirty="0" smtClean="0"/>
              <a:t>of exclusivity, decline and historical prerogative </a:t>
            </a:r>
          </a:p>
          <a:p>
            <a:pPr lvl="1"/>
            <a:r>
              <a:rPr lang="en-GB" dirty="0" smtClean="0"/>
              <a:t>“We </a:t>
            </a:r>
            <a:r>
              <a:rPr lang="en-GB" dirty="0" smtClean="0"/>
              <a:t>are so special</a:t>
            </a:r>
            <a:r>
              <a:rPr lang="en-GB" dirty="0" smtClean="0"/>
              <a:t>”, “The </a:t>
            </a:r>
            <a:r>
              <a:rPr lang="en-GB" dirty="0" smtClean="0"/>
              <a:t>golden </a:t>
            </a:r>
            <a:r>
              <a:rPr lang="en-GB" dirty="0" smtClean="0"/>
              <a:t>age is over”, “We </a:t>
            </a:r>
            <a:r>
              <a:rPr lang="en-GB" dirty="0" smtClean="0"/>
              <a:t>have done this since the days of Plato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1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Strong alliances are based on many activities that SSH researchers are very much engaged in already</a:t>
            </a:r>
          </a:p>
          <a:p>
            <a:r>
              <a:rPr lang="en-GB" dirty="0" smtClean="0"/>
              <a:t>Not just research: alliances that include teaching and training are important</a:t>
            </a:r>
          </a:p>
          <a:p>
            <a:r>
              <a:rPr lang="en-GB" dirty="0" smtClean="0"/>
              <a:t>Positive for academic involvement in alliances: non-academic work experience, interest in applied research, external funding, seniority</a:t>
            </a:r>
          </a:p>
          <a:p>
            <a:r>
              <a:rPr lang="en-GB" dirty="0" smtClean="0"/>
              <a:t>Alliance partners’ quality and institutional conditions often overlooked: Tendency in policy discussions of alliances to only highlight the academic partners’ obligations, characteristics and rooms for improvement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Suggestions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Is “alliance” a good word – is it realistic at all to achieve common goals with external non-academic stakeholders?</a:t>
            </a:r>
          </a:p>
          <a:p>
            <a:r>
              <a:rPr lang="en-GB" dirty="0" smtClean="0"/>
              <a:t>SSH alliances </a:t>
            </a:r>
            <a:r>
              <a:rPr lang="en-GB" dirty="0" smtClean="0"/>
              <a:t>with which stakeholders? What do these stakeholders need?</a:t>
            </a:r>
          </a:p>
          <a:p>
            <a:r>
              <a:rPr lang="en-GB" dirty="0" smtClean="0"/>
              <a:t>Is it possible to consider stronger alliances with other scientific disciplines because they have similar challenges in demonstrating innovation and impact? </a:t>
            </a:r>
          </a:p>
          <a:p>
            <a:r>
              <a:rPr lang="en-GB" dirty="0" smtClean="0"/>
              <a:t>What should be done when alliances threaten a synergistic or fragile relationship between excellence and impact?</a:t>
            </a:r>
          </a:p>
          <a:p>
            <a:r>
              <a:rPr lang="en-GB" dirty="0" smtClean="0"/>
              <a:t>When are alliances “good enough</a:t>
            </a:r>
            <a:r>
              <a:rPr lang="en-GB" dirty="0" smtClean="0"/>
              <a:t>”?</a:t>
            </a:r>
          </a:p>
          <a:p>
            <a:r>
              <a:rPr lang="en-GB" dirty="0" smtClean="0"/>
              <a:t>Do </a:t>
            </a:r>
            <a:r>
              <a:rPr lang="en-GB" dirty="0"/>
              <a:t>the main challenges of building alliances rest with the practices of collaboration – or rather with perceptions and ideological viewpoints?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583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more information, contact </a:t>
            </a:r>
            <a:r>
              <a:rPr lang="en-GB" dirty="0" smtClean="0">
                <a:hlinkClick r:id="rId3"/>
              </a:rPr>
              <a:t>magnus.gulbrandsen@tik.uio.no</a:t>
            </a:r>
            <a:r>
              <a:rPr lang="en-GB" dirty="0" smtClean="0"/>
              <a:t> or see </a:t>
            </a:r>
            <a:r>
              <a:rPr lang="en-GB" dirty="0" smtClean="0">
                <a:hlinkClick r:id="rId4"/>
              </a:rPr>
              <a:t>http://www.sv.uio.no/tik/english/research/projects/osiris/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4937" t="17955" r="34791" b="12108"/>
          <a:stretch/>
        </p:blipFill>
        <p:spPr>
          <a:xfrm>
            <a:off x="1290178" y="2995154"/>
            <a:ext cx="2906039" cy="37765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316" y="3239339"/>
            <a:ext cx="2494767" cy="3532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9182" y="2995154"/>
            <a:ext cx="2723367" cy="386255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09" y="144452"/>
            <a:ext cx="5047488" cy="14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600" b="1" dirty="0" smtClean="0">
                <a:solidFill>
                  <a:schemeClr val="tx2"/>
                </a:solidFill>
              </a:rPr>
              <a:t>Main</a:t>
            </a:r>
            <a:r>
              <a:rPr lang="en-GB" sz="6600" b="1" baseline="0" dirty="0" smtClean="0">
                <a:solidFill>
                  <a:schemeClr val="tx2"/>
                </a:solidFill>
              </a:rPr>
              <a:t> themes</a:t>
            </a:r>
            <a:endParaRPr lang="en-GB" sz="6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the interest in alliances between researchers and external stakeholders?</a:t>
            </a:r>
          </a:p>
          <a:p>
            <a:r>
              <a:rPr lang="en-GB" dirty="0" smtClean="0"/>
              <a:t>How</a:t>
            </a:r>
            <a:r>
              <a:rPr lang="en-GB" baseline="0" dirty="0" smtClean="0"/>
              <a:t> do Norwegian researchers engage with actors outside of academia</a:t>
            </a:r>
            <a:r>
              <a:rPr lang="en-GB" baseline="0" dirty="0" smtClean="0"/>
              <a:t>?</a:t>
            </a:r>
            <a:endParaRPr lang="en-GB" baseline="0" dirty="0" smtClean="0"/>
          </a:p>
          <a:p>
            <a:r>
              <a:rPr lang="en-GB" baseline="0" dirty="0" smtClean="0"/>
              <a:t>Is </a:t>
            </a:r>
            <a:r>
              <a:rPr lang="en-GB" dirty="0" smtClean="0"/>
              <a:t>there anything </a:t>
            </a:r>
            <a:r>
              <a:rPr lang="en-GB" baseline="0" dirty="0" smtClean="0"/>
              <a:t>special about social science and humanities</a:t>
            </a:r>
            <a:r>
              <a:rPr lang="en-GB" baseline="0" dirty="0" smtClean="0"/>
              <a:t>?</a:t>
            </a:r>
          </a:p>
          <a:p>
            <a:r>
              <a:rPr lang="en-GB" dirty="0" smtClean="0"/>
              <a:t>Based on what we know: what can be done to build and sustain alliances?</a:t>
            </a: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033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will use examples from my own empirical investigations of impact, relevance, university-industry relations: surveys among academics, interviews with academics and external stakeholders, analyses of specific contemporary and historical cases, policy documents and more</a:t>
            </a:r>
          </a:p>
          <a:p>
            <a:endParaRPr lang="en-GB" dirty="0" smtClean="0"/>
          </a:p>
          <a:p>
            <a:r>
              <a:rPr lang="en-GB" dirty="0" smtClean="0"/>
              <a:t>Norway: strong growth in public funding of research for 15 years with social science and humanities at or above the average; social science is the second largest field after medicine and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7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the interest in </a:t>
            </a:r>
            <a:r>
              <a:rPr lang="en-GB" dirty="0" smtClean="0"/>
              <a:t>alliances?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Interaction between universities and society tied to </a:t>
            </a:r>
            <a:r>
              <a:rPr lang="en-GB" i="1" dirty="0"/>
              <a:t>economic growth </a:t>
            </a:r>
            <a:r>
              <a:rPr lang="en-GB" dirty="0"/>
              <a:t>and (desired) </a:t>
            </a:r>
            <a:r>
              <a:rPr lang="en-GB" i="1" dirty="0"/>
              <a:t>societal </a:t>
            </a:r>
            <a:r>
              <a:rPr lang="en-GB" i="1" dirty="0" smtClean="0"/>
              <a:t>development </a:t>
            </a:r>
            <a:r>
              <a:rPr lang="en-GB" dirty="0" smtClean="0"/>
              <a:t>– in empirical investigations as well as in more normative contexts (policy)</a:t>
            </a:r>
            <a:endParaRPr lang="en-GB" dirty="0"/>
          </a:p>
          <a:p>
            <a:r>
              <a:rPr lang="en-GB" dirty="0"/>
              <a:t>The best universities in the world seem to be highly involved in external interaction</a:t>
            </a:r>
          </a:p>
          <a:p>
            <a:r>
              <a:rPr lang="en-GB" dirty="0"/>
              <a:t>Relevant to the individual: </a:t>
            </a:r>
            <a:r>
              <a:rPr lang="en-GB" dirty="0" smtClean="0"/>
              <a:t>often relation between external </a:t>
            </a:r>
            <a:r>
              <a:rPr lang="en-GB" dirty="0"/>
              <a:t>interaction </a:t>
            </a:r>
            <a:r>
              <a:rPr lang="en-GB" dirty="0" smtClean="0"/>
              <a:t>and excellence and/or the </a:t>
            </a:r>
            <a:r>
              <a:rPr lang="en-GB" dirty="0"/>
              <a:t>joy of one’s discipline/field/speciality</a:t>
            </a:r>
          </a:p>
          <a:p>
            <a:r>
              <a:rPr lang="en-GB" dirty="0" smtClean="0"/>
              <a:t>But: many broad and confusing concepts </a:t>
            </a:r>
            <a:r>
              <a:rPr lang="en-GB" dirty="0" smtClean="0"/>
              <a:t>(commercialisation, dissemination, engagement, impact, innovation, societal relevance, third mission, triple helix, university-industry relations…)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5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5502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What we know about </a:t>
            </a:r>
            <a:r>
              <a:rPr lang="en-GB" dirty="0" smtClean="0"/>
              <a:t>alliances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Variation in patterns </a:t>
            </a:r>
            <a:r>
              <a:rPr lang="en-GB" dirty="0" smtClean="0"/>
              <a:t>between </a:t>
            </a:r>
            <a:r>
              <a:rPr lang="en-GB" dirty="0"/>
              <a:t>disciplines, types of institutions, research groups and also between individuals</a:t>
            </a:r>
          </a:p>
          <a:p>
            <a:r>
              <a:rPr lang="en-GB" dirty="0" smtClean="0"/>
              <a:t>Alliances are with many </a:t>
            </a:r>
            <a:r>
              <a:rPr lang="en-GB" dirty="0"/>
              <a:t>different actors, not just industry</a:t>
            </a:r>
          </a:p>
          <a:p>
            <a:r>
              <a:rPr lang="en-GB" dirty="0"/>
              <a:t>Many “channels” or forms of </a:t>
            </a:r>
            <a:r>
              <a:rPr lang="en-GB" dirty="0" smtClean="0"/>
              <a:t>interaction in alliances, </a:t>
            </a:r>
            <a:r>
              <a:rPr lang="en-GB" dirty="0"/>
              <a:t>not just </a:t>
            </a:r>
            <a:r>
              <a:rPr lang="en-GB" dirty="0" smtClean="0"/>
              <a:t>formal research </a:t>
            </a:r>
            <a:r>
              <a:rPr lang="en-GB" dirty="0"/>
              <a:t>collaboration or </a:t>
            </a:r>
            <a:r>
              <a:rPr lang="en-GB" dirty="0" smtClean="0"/>
              <a:t>commercialisation – “informal” alliances more frequent and perhaps important than formal ones</a:t>
            </a:r>
            <a:endParaRPr lang="en-GB" dirty="0"/>
          </a:p>
          <a:p>
            <a:r>
              <a:rPr lang="en-GB" dirty="0" smtClean="0"/>
              <a:t>Comprehensive surveys in countries like the UK and Norway show that the intensity of external interaction is as high in social science and humanities as in other fields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21" y="0"/>
            <a:ext cx="11493855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16200000">
            <a:off x="-2438826" y="2774074"/>
            <a:ext cx="6453228" cy="10499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600" b="1" dirty="0" smtClean="0">
                <a:solidFill>
                  <a:schemeClr val="tx2"/>
                </a:solidFill>
              </a:rPr>
              <a:t>We </a:t>
            </a:r>
            <a:r>
              <a:rPr lang="en-GB" sz="5600" b="1" dirty="0" smtClean="0">
                <a:solidFill>
                  <a:schemeClr val="tx2"/>
                </a:solidFill>
              </a:rPr>
              <a:t>also know </a:t>
            </a:r>
            <a:r>
              <a:rPr lang="en-GB" sz="5600" b="1" dirty="0" smtClean="0">
                <a:solidFill>
                  <a:schemeClr val="tx2"/>
                </a:solidFill>
              </a:rPr>
              <a:t>that Impact takes time</a:t>
            </a:r>
            <a:endParaRPr lang="en-GB" sz="5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5502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Example: the University of Oslo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6157"/>
            <a:ext cx="8258002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A nine-volume history for the 200</a:t>
            </a:r>
            <a:r>
              <a:rPr lang="en-GB" baseline="30000" dirty="0" smtClean="0"/>
              <a:t>th</a:t>
            </a:r>
            <a:r>
              <a:rPr lang="en-GB" dirty="0" smtClean="0"/>
              <a:t> anniversary in 2011 highlighted the relationship betwee</a:t>
            </a:r>
            <a:r>
              <a:rPr lang="en-GB" dirty="0" smtClean="0"/>
              <a:t>n the university and society</a:t>
            </a:r>
          </a:p>
          <a:p>
            <a:r>
              <a:rPr lang="en-GB" dirty="0" smtClean="0"/>
              <a:t>Huge impacts not least in the development of Norway’s health and school sectors</a:t>
            </a:r>
          </a:p>
          <a:p>
            <a:r>
              <a:rPr lang="en-GB" dirty="0" smtClean="0"/>
              <a:t>Perhaps most important: the steady stream of qualified civil servants with strong work ethics</a:t>
            </a:r>
          </a:p>
          <a:p>
            <a:r>
              <a:rPr lang="en-GB" dirty="0" smtClean="0"/>
              <a:t>In other words, long term teaching-based alliances crucial for the university’s impact</a:t>
            </a:r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02" y="1907251"/>
            <a:ext cx="2857500" cy="23145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389" y="443838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70" y="4866918"/>
            <a:ext cx="2228725" cy="119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50" y="2455356"/>
            <a:ext cx="2209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5573382"/>
            <a:ext cx="1458735" cy="66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47" y="-13763"/>
            <a:ext cx="2179778" cy="185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t="19840" r="17484" b="5088"/>
          <a:stretch/>
        </p:blipFill>
        <p:spPr bwMode="auto">
          <a:xfrm>
            <a:off x="3620311" y="3772887"/>
            <a:ext cx="1165828" cy="136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33" y="1847645"/>
            <a:ext cx="2727679" cy="181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90" y="3856992"/>
            <a:ext cx="1726683" cy="117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01" y="1847645"/>
            <a:ext cx="2001011" cy="15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6" y="188640"/>
            <a:ext cx="876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5589241"/>
            <a:ext cx="1722908" cy="67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91" y="437141"/>
            <a:ext cx="2440752" cy="14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32" y="2017042"/>
            <a:ext cx="1375108" cy="15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067" y="5266130"/>
            <a:ext cx="1920055" cy="12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91" y="3856993"/>
            <a:ext cx="2009800" cy="10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35" y="3572049"/>
            <a:ext cx="1736340" cy="124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06" y="130312"/>
            <a:ext cx="2183531" cy="164065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145379" y="4129839"/>
            <a:ext cx="388018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Alliances develop over many decades and the outcome is difficult to predict</a:t>
            </a:r>
          </a:p>
          <a:p>
            <a:endParaRPr lang="en-GB" dirty="0" smtClean="0"/>
          </a:p>
          <a:p>
            <a:r>
              <a:rPr lang="en-GB" dirty="0" smtClean="0"/>
              <a:t>Many of the central preconditions for successful alliances rest with the non-academic partners and the wider institutional setting: absorptive capacity, ability to articulate needs and problems, sufficient funding</a:t>
            </a:r>
            <a:endParaRPr lang="en-GB" dirty="0"/>
          </a:p>
        </p:txBody>
      </p:sp>
      <p:sp>
        <p:nvSpPr>
          <p:cNvPr id="4" name="TekstSylinder 3"/>
          <p:cNvSpPr txBox="1"/>
          <p:nvPr/>
        </p:nvSpPr>
        <p:spPr>
          <a:xfrm>
            <a:off x="56283" y="6211669"/>
            <a:ext cx="365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Example</a:t>
            </a:r>
            <a:r>
              <a:rPr lang="nb-NO" b="1" dirty="0" smtClean="0"/>
              <a:t>: long-term </a:t>
            </a:r>
            <a:r>
              <a:rPr lang="nb-NO" b="1" dirty="0" err="1" smtClean="0"/>
              <a:t>industrial</a:t>
            </a:r>
            <a:r>
              <a:rPr lang="nb-NO" b="1" dirty="0" smtClean="0"/>
              <a:t> </a:t>
            </a:r>
            <a:r>
              <a:rPr lang="nb-NO" b="1" dirty="0" err="1" smtClean="0"/>
              <a:t>development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8156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15" y="348257"/>
            <a:ext cx="10953345" cy="1016520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tx2"/>
                </a:solidFill>
              </a:rPr>
              <a:t>4400 Norwegian researchers</a:t>
            </a:r>
            <a:endParaRPr lang="en-GB" sz="6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taranmt\AppData\Local\Microsoft\Windows\Temporary Internet Files\Content.Outlook\UAAB8USF\iceberg-clevenger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06" y="1703584"/>
            <a:ext cx="6614809" cy="501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36223"/>
              </p:ext>
            </p:extLst>
          </p:nvPr>
        </p:nvGraphicFramePr>
        <p:xfrm>
          <a:off x="372893" y="1703584"/>
          <a:ext cx="11446213" cy="504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0145" y="1815830"/>
            <a:ext cx="45914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the last three years I have…: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3009207" y="2185162"/>
            <a:ext cx="2256699" cy="641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477194" y="5975766"/>
            <a:ext cx="2788712" cy="6411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3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1154</Words>
  <Application>Microsoft Office PowerPoint</Application>
  <PresentationFormat>Widescreen</PresentationFormat>
  <Paragraphs>101</Paragraphs>
  <Slides>19</Slides>
  <Notes>2</Notes>
  <HiddenSlides>2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How can we build long term and reciprocal research alliances?</vt:lpstr>
      <vt:lpstr>Main themes</vt:lpstr>
      <vt:lpstr>Context</vt:lpstr>
      <vt:lpstr>Why the interest in alliances?</vt:lpstr>
      <vt:lpstr>What we know about alliances</vt:lpstr>
      <vt:lpstr>PowerPoint-presentasjon</vt:lpstr>
      <vt:lpstr>Example: the University of Oslo</vt:lpstr>
      <vt:lpstr>PowerPoint-presentasjon</vt:lpstr>
      <vt:lpstr>4400 Norwegian researchers</vt:lpstr>
      <vt:lpstr>Five main engagement types</vt:lpstr>
      <vt:lpstr>Differences between fields</vt:lpstr>
      <vt:lpstr>Two distinct stories</vt:lpstr>
      <vt:lpstr>Engagement is related to…</vt:lpstr>
      <vt:lpstr>Social science and humanities</vt:lpstr>
      <vt:lpstr>Are SSH special fields?</vt:lpstr>
      <vt:lpstr>The stakeholder perspective</vt:lpstr>
      <vt:lpstr>Conclusions</vt:lpstr>
      <vt:lpstr>Suggestions for discussion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we need a separate discussion about impact for social science and the humanities?</dc:title>
  <dc:creator>Magnus Gulbrandsen</dc:creator>
  <cp:lastModifiedBy>Magnus Gulbrandsen</cp:lastModifiedBy>
  <cp:revision>161</cp:revision>
  <dcterms:created xsi:type="dcterms:W3CDTF">2017-03-25T13:59:20Z</dcterms:created>
  <dcterms:modified xsi:type="dcterms:W3CDTF">2017-09-18T15:09:59Z</dcterms:modified>
</cp:coreProperties>
</file>