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89" r:id="rId3"/>
    <p:sldId id="280" r:id="rId4"/>
    <p:sldId id="281" r:id="rId5"/>
    <p:sldId id="259" r:id="rId6"/>
    <p:sldId id="282" r:id="rId7"/>
    <p:sldId id="287" r:id="rId8"/>
    <p:sldId id="283" r:id="rId9"/>
    <p:sldId id="284" r:id="rId10"/>
    <p:sldId id="285" r:id="rId11"/>
    <p:sldId id="286" r:id="rId12"/>
    <p:sldId id="263" r:id="rId13"/>
    <p:sldId id="270" r:id="rId14"/>
    <p:sldId id="265" r:id="rId15"/>
    <p:sldId id="267" r:id="rId16"/>
    <p:sldId id="268" r:id="rId17"/>
    <p:sldId id="271" r:id="rId18"/>
    <p:sldId id="278" r:id="rId19"/>
    <p:sldId id="274" r:id="rId20"/>
    <p:sldId id="277" r:id="rId21"/>
    <p:sldId id="288" r:id="rId22"/>
    <p:sldId id="260" r:id="rId23"/>
    <p:sldId id="261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CCF0-EC67-492F-890D-4D7AC9C8B087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6034E-F190-461F-B3E8-AFDFB0024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01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baseline="0" dirty="0" smtClean="0"/>
              <a:t> surveys, </a:t>
            </a:r>
            <a:r>
              <a:rPr lang="nb-NO" baseline="0" dirty="0" err="1" smtClean="0"/>
              <a:t>interviews</a:t>
            </a:r>
            <a:r>
              <a:rPr lang="nb-NO" baseline="0" dirty="0" smtClean="0"/>
              <a:t>, cases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D3EA-512D-4570-B934-4822BD1D47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17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newer methods for impact assessments instead highlight the process or pathway through which research has social, economic or other effects beyond academia</a:t>
            </a:r>
          </a:p>
          <a:p>
            <a:r>
              <a:rPr lang="en-GB" dirty="0" smtClean="0"/>
              <a:t>believe many of the central bottlenecks and preconditions for impact rest with users – often with limited opportunities for influence by researchers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7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0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Legge inn bilde fra DN lørdag for to uker siden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7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43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7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06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6034E-F190-461F-B3E8-AFDFB0024B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48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87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3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8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magen 3" descr="angle.pn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1" y="5816074"/>
            <a:ext cx="1096308" cy="1090973"/>
          </a:xfrm>
          <a:prstGeom prst="rect">
            <a:avLst/>
          </a:prstGeom>
        </p:spPr>
      </p:pic>
      <p:pic>
        <p:nvPicPr>
          <p:cNvPr id="8" name="Imagen 6" descr="angle.png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31966" y="0"/>
            <a:ext cx="1160033" cy="11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13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18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22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64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7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4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08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B552-9C06-4090-AFE3-50A3B7D7E980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5574A-1FF0-45B0-A18E-92C377CF1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95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.uio.no/tik/english/research/projects/osiris/" TargetMode="External"/><Relationship Id="rId2" Type="http://schemas.openxmlformats.org/officeDocument/2006/relationships/hyperlink" Target="mailto:magnus.gulbrandsen@tik.uio.n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hyperlink" Target="http://www.google.no/url?sa=i&amp;rct=j&amp;q=&amp;esrc=s&amp;source=images&amp;cd=&amp;cad=rja&amp;uact=8&amp;ved=0ahUKEwjyipX-rebLAhVGiCwKHbmnA3EQjRwIBw&amp;url=http://www.biography.com/people/george-lucas-9388168&amp;bvm=bv.117868183,d.bGg&amp;psig=AFQjCNHDby6lXpr1yQASK-m0YwEdaLmcyw&amp;ust=145935682396159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://www.google.no/url?sa=i&amp;rct=j&amp;q=&amp;esrc=s&amp;source=images&amp;cd=&amp;cad=rja&amp;uact=8&amp;ved=0ahUKEwiXwqOJrubLAhWIDiwKHUoRAG4QjRwIBw&amp;url=http://www.huffenglish.com/webquests/campbell.html&amp;bvm=bv.117868183,d.bGg&amp;psig=AFQjCNEwOg44QG0vNNc5lVM5NRD2kDGOxA&amp;ust=145935678535164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745" y="474227"/>
            <a:ext cx="11670030" cy="3313355"/>
          </a:xfrm>
        </p:spPr>
        <p:txBody>
          <a:bodyPr>
            <a:noAutofit/>
          </a:bodyPr>
          <a:lstStyle/>
          <a:p>
            <a:r>
              <a:rPr lang="en-GB" sz="8600" b="1" noProof="0" dirty="0" smtClean="0">
                <a:solidFill>
                  <a:schemeClr val="tx2"/>
                </a:solidFill>
              </a:rPr>
              <a:t>The OSIRIS approach to impact assessment</a:t>
            </a:r>
            <a:endParaRPr lang="en-GB" sz="8600" b="1" noProof="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4724"/>
            <a:ext cx="9144000" cy="2425849"/>
          </a:xfrm>
        </p:spPr>
        <p:txBody>
          <a:bodyPr>
            <a:normAutofit lnSpcReduction="10000"/>
          </a:bodyPr>
          <a:lstStyle/>
          <a:p>
            <a:r>
              <a:rPr lang="en-GB" b="1" noProof="0" dirty="0" smtClean="0"/>
              <a:t>Magnus Gulbrandsen, Professor</a:t>
            </a:r>
          </a:p>
          <a:p>
            <a:r>
              <a:rPr lang="en-GB" noProof="0" dirty="0" smtClean="0"/>
              <a:t>Oslo Institute for Research on the Impact of Science (OSIRIS) and TIK Centre for Technology, Innovation and Culture, University of Oslo</a:t>
            </a:r>
          </a:p>
          <a:p>
            <a:endParaRPr lang="en-GB" noProof="0" dirty="0" smtClean="0"/>
          </a:p>
          <a:p>
            <a:r>
              <a:rPr lang="en-GB" i="1" noProof="0" dirty="0" smtClean="0"/>
              <a:t>Meeting at NIFU</a:t>
            </a:r>
          </a:p>
          <a:p>
            <a:r>
              <a:rPr lang="en-GB" i="1" noProof="0" dirty="0" smtClean="0"/>
              <a:t>Oslo, 9 May 2018</a:t>
            </a:r>
            <a:endParaRPr lang="en-GB" i="1" noProof="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0521" y="3955914"/>
            <a:ext cx="12805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4" y="1285875"/>
            <a:ext cx="4689231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93191" y="385149"/>
            <a:ext cx="6534289" cy="1325563"/>
          </a:xfrm>
        </p:spPr>
        <p:txBody>
          <a:bodyPr>
            <a:noAutofit/>
          </a:bodyPr>
          <a:lstStyle/>
          <a:p>
            <a:r>
              <a:rPr lang="en-GB" sz="6300" noProof="0" dirty="0" smtClean="0"/>
              <a:t>Multiphase flow</a:t>
            </a:r>
            <a:endParaRPr lang="en-GB" sz="6300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46704" y="1845649"/>
            <a:ext cx="6033705" cy="4766764"/>
          </a:xfrm>
        </p:spPr>
        <p:txBody>
          <a:bodyPr>
            <a:normAutofit lnSpcReduction="10000"/>
          </a:bodyPr>
          <a:lstStyle/>
          <a:p>
            <a:r>
              <a:rPr lang="en-GB" noProof="0" dirty="0" smtClean="0"/>
              <a:t>A panel of scientists placed this as the most important research-based innovation in Norway the last 50 years</a:t>
            </a:r>
          </a:p>
          <a:p>
            <a:r>
              <a:rPr lang="en-GB" dirty="0" smtClean="0"/>
              <a:t>R&amp;D at the Institute for Energy Technology and </a:t>
            </a:r>
            <a:r>
              <a:rPr lang="en-GB" noProof="0" dirty="0" smtClean="0"/>
              <a:t>SINTEF and related research and education at several universities</a:t>
            </a:r>
          </a:p>
          <a:p>
            <a:r>
              <a:rPr lang="en-GB" noProof="0" dirty="0" smtClean="0"/>
              <a:t>Crucial technology for the Norwegian oil and gas industry based on huge practical challenges in the North Sea</a:t>
            </a:r>
          </a:p>
          <a:p>
            <a:r>
              <a:rPr lang="en-GB" noProof="0" dirty="0" smtClean="0"/>
              <a:t>Benefits estimated at “hundreds of billions of NOK”</a:t>
            </a:r>
            <a:endParaRPr lang="en-GB" noProof="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/>
          <a:srcRect l="26843" t="6204" r="27719" b="2993"/>
          <a:stretch/>
        </p:blipFill>
        <p:spPr>
          <a:xfrm>
            <a:off x="0" y="385149"/>
            <a:ext cx="5539796" cy="6227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40" y="1903095"/>
            <a:ext cx="5510052" cy="48936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600" b="1" i="1" dirty="0" smtClean="0"/>
              <a:t>Preconditions</a:t>
            </a:r>
            <a:r>
              <a:rPr lang="en-GB" sz="2600" dirty="0" smtClean="0"/>
              <a:t> of the impact process: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Powerful actors on the demand side that can articulate their challenges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Existing collaborative relationships, mutual understanding, trust and infrastructures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Public support for fundamental, applied and mission-oriented R&amp;D</a:t>
            </a:r>
          </a:p>
          <a:p>
            <a:pPr marL="285750" indent="-285750">
              <a:buFontTx/>
              <a:buChar char="-"/>
            </a:pPr>
            <a:r>
              <a:rPr lang="nb-NO" sz="2600" dirty="0" smtClean="0"/>
              <a:t>Creative </a:t>
            </a:r>
            <a:r>
              <a:rPr lang="nb-NO" sz="2600" dirty="0" err="1" smtClean="0"/>
              <a:t>individuals</a:t>
            </a:r>
            <a:r>
              <a:rPr lang="nb-NO" sz="2600" dirty="0" smtClean="0"/>
              <a:t> (!)</a:t>
            </a:r>
          </a:p>
          <a:p>
            <a:endParaRPr lang="nb-NO" sz="2600" dirty="0"/>
          </a:p>
          <a:p>
            <a:r>
              <a:rPr lang="nb-NO" sz="2600" dirty="0" smtClean="0"/>
              <a:t>The </a:t>
            </a:r>
            <a:r>
              <a:rPr lang="nb-NO" sz="2600" dirty="0" err="1" smtClean="0"/>
              <a:t>value</a:t>
            </a:r>
            <a:r>
              <a:rPr lang="nb-NO" sz="2600" dirty="0" smtClean="0"/>
              <a:t> </a:t>
            </a:r>
            <a:r>
              <a:rPr lang="nb-NO" sz="2600" dirty="0" err="1" smtClean="0"/>
              <a:t>aspect</a:t>
            </a:r>
            <a:r>
              <a:rPr lang="nb-NO" sz="2600" dirty="0" smtClean="0"/>
              <a:t> </a:t>
            </a:r>
            <a:r>
              <a:rPr lang="nb-NO" sz="2600" dirty="0" err="1" smtClean="0"/>
              <a:t>of</a:t>
            </a:r>
            <a:r>
              <a:rPr lang="nb-NO" sz="2600" dirty="0" smtClean="0"/>
              <a:t> </a:t>
            </a:r>
            <a:r>
              <a:rPr lang="nb-NO" sz="2600" dirty="0" err="1" smtClean="0"/>
              <a:t>impact</a:t>
            </a:r>
            <a:r>
              <a:rPr lang="nb-NO" sz="2600" dirty="0" smtClean="0"/>
              <a:t>: </a:t>
            </a:r>
            <a:r>
              <a:rPr lang="nb-NO" sz="2600" dirty="0" err="1" smtClean="0"/>
              <a:t>who</a:t>
            </a:r>
            <a:r>
              <a:rPr lang="nb-NO" sz="2600" dirty="0" smtClean="0"/>
              <a:t> is </a:t>
            </a:r>
            <a:r>
              <a:rPr lang="nb-NO" sz="2600" dirty="0" err="1" smtClean="0"/>
              <a:t>multiphase</a:t>
            </a:r>
            <a:r>
              <a:rPr lang="nb-NO" sz="2600" dirty="0" smtClean="0"/>
              <a:t> </a:t>
            </a:r>
            <a:r>
              <a:rPr lang="nb-NO" sz="2600" dirty="0" err="1" smtClean="0"/>
              <a:t>flow</a:t>
            </a:r>
            <a:r>
              <a:rPr lang="nb-NO" sz="2600" dirty="0" smtClean="0"/>
              <a:t> </a:t>
            </a:r>
            <a:r>
              <a:rPr lang="nb-NO" sz="2600" dirty="0" err="1" smtClean="0"/>
              <a:t>good</a:t>
            </a:r>
            <a:r>
              <a:rPr lang="nb-NO" sz="2600" dirty="0" smtClean="0"/>
              <a:t> for?</a:t>
            </a:r>
            <a:endParaRPr lang="en-GB" sz="2600" dirty="0" smtClean="0"/>
          </a:p>
        </p:txBody>
      </p:sp>
    </p:spTree>
    <p:extLst>
      <p:ext uri="{BB962C8B-B14F-4D97-AF65-F5344CB8AC3E}">
        <p14:creationId xmlns:p14="http://schemas.microsoft.com/office/powerpoint/2010/main" val="264845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3699" y="365125"/>
            <a:ext cx="6374101" cy="1325563"/>
          </a:xfrm>
        </p:spPr>
        <p:txBody>
          <a:bodyPr>
            <a:noAutofit/>
          </a:bodyPr>
          <a:lstStyle/>
          <a:p>
            <a:r>
              <a:rPr lang="en-GB" sz="6600" noProof="0" dirty="0" smtClean="0"/>
              <a:t>Democracy in the workplace</a:t>
            </a:r>
            <a:endParaRPr lang="en-GB" sz="6600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1037" y="2192722"/>
            <a:ext cx="6276763" cy="4351338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 smtClean="0"/>
              <a:t>The “collaboration experiments” between unions and </a:t>
            </a:r>
            <a:r>
              <a:rPr lang="en-GB" dirty="0" smtClean="0"/>
              <a:t>business associations, led by social psychology professor and work researcher </a:t>
            </a:r>
            <a:r>
              <a:rPr lang="en-GB" noProof="0" dirty="0" smtClean="0"/>
              <a:t>Einar </a:t>
            </a:r>
            <a:r>
              <a:rPr lang="en-GB" noProof="0" dirty="0" err="1" smtClean="0"/>
              <a:t>Thorsrud</a:t>
            </a:r>
            <a:r>
              <a:rPr lang="en-GB" noProof="0" dirty="0" smtClean="0"/>
              <a:t>, have probably had large effects since the start in the early 1960s</a:t>
            </a:r>
          </a:p>
          <a:p>
            <a:r>
              <a:rPr lang="en-GB" dirty="0" smtClean="0"/>
              <a:t>Related to the “Nordic Model” of “flat” organisational structures, high degrees of collaboration etc.</a:t>
            </a:r>
            <a:endParaRPr lang="en-GB" noProof="0" dirty="0" smtClean="0"/>
          </a:p>
          <a:p>
            <a:r>
              <a:rPr lang="en-GB" noProof="0" dirty="0" smtClean="0"/>
              <a:t>New legislation, the “Basic </a:t>
            </a:r>
            <a:r>
              <a:rPr lang="en-GB" dirty="0" smtClean="0"/>
              <a:t>Agreement”, employee rights to influence adaption of new technology</a:t>
            </a:r>
            <a:endParaRPr lang="en-GB" noProof="0" dirty="0" smtClean="0"/>
          </a:p>
          <a:p>
            <a:r>
              <a:rPr lang="en-GB" noProof="0" dirty="0" smtClean="0"/>
              <a:t>R&amp;D applied, normative and based on challenges of bureaucracy, alienation and routinisation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381" y="3870076"/>
            <a:ext cx="4463442" cy="298792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00" y="3562350"/>
            <a:ext cx="2076450" cy="329565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00" y="0"/>
            <a:ext cx="6388667" cy="3965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165" y="3571875"/>
            <a:ext cx="6217920" cy="3293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600" b="1" i="1" dirty="0" smtClean="0"/>
              <a:t>Types </a:t>
            </a:r>
            <a:r>
              <a:rPr lang="en-GB" sz="2600" dirty="0" smtClean="0"/>
              <a:t>of impact: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Direct instrumental effects on productivity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But also political, conceptual and symbolic effects</a:t>
            </a:r>
          </a:p>
          <a:p>
            <a:pPr marL="285750" indent="-285750">
              <a:buFontTx/>
              <a:buChar char="-"/>
            </a:pPr>
            <a:r>
              <a:rPr lang="nb-NO" sz="2600" dirty="0" smtClean="0"/>
              <a:t>Over time </a:t>
            </a:r>
            <a:r>
              <a:rPr lang="nb-NO" sz="2600" dirty="0" err="1" smtClean="0"/>
              <a:t>the</a:t>
            </a:r>
            <a:r>
              <a:rPr lang="nb-NO" sz="2600" dirty="0" smtClean="0"/>
              <a:t> </a:t>
            </a:r>
            <a:r>
              <a:rPr lang="nb-NO" sz="2600" dirty="0" err="1" smtClean="0"/>
              <a:t>indirect</a:t>
            </a:r>
            <a:r>
              <a:rPr lang="nb-NO" sz="2600" dirty="0" smtClean="0"/>
              <a:t> </a:t>
            </a:r>
            <a:r>
              <a:rPr lang="nb-NO" sz="2600" dirty="0" err="1" smtClean="0"/>
              <a:t>effects</a:t>
            </a:r>
            <a:r>
              <a:rPr lang="nb-NO" sz="2600" dirty="0" smtClean="0"/>
              <a:t> </a:t>
            </a:r>
            <a:r>
              <a:rPr lang="nb-NO" sz="2600" dirty="0" err="1" smtClean="0"/>
              <a:t>may</a:t>
            </a:r>
            <a:r>
              <a:rPr lang="nb-NO" sz="2600" dirty="0" smtClean="0"/>
              <a:t> be </a:t>
            </a:r>
            <a:r>
              <a:rPr lang="nb-NO" sz="2600" dirty="0" err="1" smtClean="0"/>
              <a:t>seen</a:t>
            </a:r>
            <a:r>
              <a:rPr lang="nb-NO" sz="2600" dirty="0" smtClean="0"/>
              <a:t> as </a:t>
            </a:r>
            <a:r>
              <a:rPr lang="nb-NO" sz="2600" dirty="0" err="1" smtClean="0"/>
              <a:t>the</a:t>
            </a:r>
            <a:r>
              <a:rPr lang="nb-NO" sz="2600" dirty="0" smtClean="0"/>
              <a:t> most </a:t>
            </a:r>
            <a:r>
              <a:rPr lang="nb-NO" sz="2600" dirty="0" err="1" smtClean="0"/>
              <a:t>important</a:t>
            </a:r>
            <a:r>
              <a:rPr lang="nb-NO" sz="2600" dirty="0" smtClean="0"/>
              <a:t> </a:t>
            </a:r>
            <a:r>
              <a:rPr lang="nb-NO" sz="2600" dirty="0" err="1" smtClean="0"/>
              <a:t>ones</a:t>
            </a:r>
            <a:r>
              <a:rPr lang="nb-NO" sz="2600" dirty="0" smtClean="0"/>
              <a:t>; and </a:t>
            </a:r>
            <a:r>
              <a:rPr lang="nb-NO" sz="2600" dirty="0" err="1" smtClean="0"/>
              <a:t>here</a:t>
            </a:r>
            <a:r>
              <a:rPr lang="nb-NO" sz="2600" dirty="0" smtClean="0"/>
              <a:t> </a:t>
            </a:r>
            <a:r>
              <a:rPr lang="nb-NO" sz="2600" dirty="0" err="1" smtClean="0"/>
              <a:t>social</a:t>
            </a:r>
            <a:r>
              <a:rPr lang="nb-NO" sz="2600" dirty="0" smtClean="0"/>
              <a:t> science and </a:t>
            </a:r>
            <a:r>
              <a:rPr lang="nb-NO" sz="2600" dirty="0" err="1" smtClean="0"/>
              <a:t>humanities</a:t>
            </a:r>
            <a:r>
              <a:rPr lang="nb-NO" sz="2600" dirty="0" smtClean="0"/>
              <a:t> </a:t>
            </a:r>
            <a:r>
              <a:rPr lang="nb-NO" sz="2600" dirty="0" err="1" smtClean="0"/>
              <a:t>should</a:t>
            </a:r>
            <a:r>
              <a:rPr lang="nb-NO" sz="2600" dirty="0" smtClean="0"/>
              <a:t> not be </a:t>
            </a:r>
            <a:r>
              <a:rPr lang="nb-NO" sz="2600" dirty="0" err="1" smtClean="0"/>
              <a:t>disregarded</a:t>
            </a:r>
            <a:endParaRPr lang="en-GB" sz="2600" dirty="0" smtClean="0"/>
          </a:p>
        </p:txBody>
      </p:sp>
    </p:spTree>
    <p:extLst>
      <p:ext uri="{BB962C8B-B14F-4D97-AF65-F5344CB8AC3E}">
        <p14:creationId xmlns:p14="http://schemas.microsoft.com/office/powerpoint/2010/main" val="2264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on impact as a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9359"/>
          </a:xfrm>
        </p:spPr>
        <p:txBody>
          <a:bodyPr>
            <a:normAutofit/>
          </a:bodyPr>
          <a:lstStyle/>
          <a:p>
            <a:r>
              <a:rPr lang="en-GB" dirty="0" smtClean="0"/>
              <a:t>A process is a series of steps/events that are taken/happen and that lead to an observable outcome which we can call impact</a:t>
            </a:r>
          </a:p>
          <a:p>
            <a:r>
              <a:rPr lang="en-GB" dirty="0" smtClean="0"/>
              <a:t>Process analysis involves identifying events, intermediary outcomes, their contexts – and based on this create a timeline with analyses of causality and the movement of ideas, people and relations</a:t>
            </a:r>
          </a:p>
          <a:p>
            <a:r>
              <a:rPr lang="en-GB" dirty="0" smtClean="0"/>
              <a:t>Advantages of a process perspective include a better understanding of path dependencies, complex and non-linear sequences</a:t>
            </a:r>
          </a:p>
          <a:p>
            <a:r>
              <a:rPr lang="en-GB" dirty="0" smtClean="0"/>
              <a:t>Many impact evaluation approaches are process-oriented:</a:t>
            </a:r>
          </a:p>
          <a:p>
            <a:pPr lvl="1"/>
            <a:r>
              <a:rPr lang="en-GB" dirty="0" smtClean="0"/>
              <a:t>The payback framework (Donovan &amp; </a:t>
            </a:r>
            <a:r>
              <a:rPr lang="en-GB" dirty="0" err="1" smtClean="0"/>
              <a:t>Hanney</a:t>
            </a:r>
            <a:r>
              <a:rPr lang="en-GB" dirty="0" smtClean="0"/>
              <a:t> 2011; </a:t>
            </a:r>
            <a:r>
              <a:rPr lang="en-GB" dirty="0" err="1" smtClean="0"/>
              <a:t>Hanney</a:t>
            </a:r>
            <a:r>
              <a:rPr lang="en-GB" dirty="0" smtClean="0"/>
              <a:t> et al. 2007)</a:t>
            </a:r>
          </a:p>
          <a:p>
            <a:pPr lvl="1"/>
            <a:r>
              <a:rPr lang="en-GB" dirty="0" smtClean="0"/>
              <a:t>SIAMPI (</a:t>
            </a:r>
            <a:r>
              <a:rPr lang="en-GB" dirty="0" err="1" smtClean="0"/>
              <a:t>Molas-Gallart</a:t>
            </a:r>
            <a:r>
              <a:rPr lang="en-GB" dirty="0" smtClean="0"/>
              <a:t> &amp; Tang 2011; </a:t>
            </a:r>
            <a:r>
              <a:rPr lang="en-GB" dirty="0" err="1" smtClean="0"/>
              <a:t>Spaapen</a:t>
            </a:r>
            <a:r>
              <a:rPr lang="en-GB" dirty="0" smtClean="0"/>
              <a:t> &amp; van </a:t>
            </a:r>
            <a:r>
              <a:rPr lang="en-GB" dirty="0" err="1" smtClean="0"/>
              <a:t>Drooge</a:t>
            </a:r>
            <a:r>
              <a:rPr lang="en-GB" dirty="0" smtClean="0"/>
              <a:t> 2011)</a:t>
            </a:r>
          </a:p>
          <a:p>
            <a:pPr lvl="1"/>
            <a:r>
              <a:rPr lang="en-GB" dirty="0" smtClean="0"/>
              <a:t>ASIRPA (Joly et al. 2015)</a:t>
            </a:r>
          </a:p>
        </p:txBody>
      </p:sp>
    </p:spTree>
    <p:extLst>
      <p:ext uri="{BB962C8B-B14F-4D97-AF65-F5344CB8AC3E}">
        <p14:creationId xmlns:p14="http://schemas.microsoft.com/office/powerpoint/2010/main" val="9397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495425"/>
            <a:ext cx="1905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335" y="365125"/>
            <a:ext cx="11236363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Impact and innovation processes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44880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Looking at impact as a process is very similar to looking at innovation as a </a:t>
            </a:r>
            <a:r>
              <a:rPr lang="en-GB" dirty="0"/>
              <a:t>process </a:t>
            </a:r>
            <a:r>
              <a:rPr lang="en-GB" dirty="0" smtClean="0"/>
              <a:t>(for </a:t>
            </a:r>
            <a:r>
              <a:rPr lang="en-GB" dirty="0"/>
              <a:t>our purpose impact = </a:t>
            </a:r>
            <a:r>
              <a:rPr lang="en-GB" dirty="0" smtClean="0"/>
              <a:t>innovation)</a:t>
            </a:r>
          </a:p>
          <a:p>
            <a:r>
              <a:rPr lang="en-GB" dirty="0" smtClean="0"/>
              <a:t>The most famous process studies of innovation – the Minnesota Studies (van de </a:t>
            </a:r>
            <a:r>
              <a:rPr lang="en-GB" dirty="0" err="1" smtClean="0"/>
              <a:t>Ven</a:t>
            </a:r>
            <a:r>
              <a:rPr lang="en-GB" dirty="0" smtClean="0"/>
              <a:t> 1999) – followed 14 processes over a very long period of time</a:t>
            </a:r>
          </a:p>
          <a:p>
            <a:r>
              <a:rPr lang="en-GB" dirty="0" smtClean="0"/>
              <a:t>Main finding about users: “Innovation </a:t>
            </a:r>
            <a:r>
              <a:rPr lang="en-GB" dirty="0"/>
              <a:t>receptiveness, learning, and adoption speed are </a:t>
            </a:r>
            <a:r>
              <a:rPr lang="en-GB" dirty="0" smtClean="0"/>
              <a:t>facilitated </a:t>
            </a:r>
            <a:r>
              <a:rPr lang="en-GB" dirty="0"/>
              <a:t>when the innovation is initially developed within the user organization and inhibited when end users are provided no opportunities to reinvent, or modify, innovations developed </a:t>
            </a:r>
            <a:r>
              <a:rPr lang="en-GB" dirty="0" smtClean="0"/>
              <a:t>elsewhere” (Ch. 1)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4162425"/>
            <a:ext cx="1714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1359243" y="4127156"/>
            <a:ext cx="8311979" cy="2226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ktangel 32"/>
          <p:cNvSpPr/>
          <p:nvPr/>
        </p:nvSpPr>
        <p:spPr>
          <a:xfrm>
            <a:off x="1359243" y="1672280"/>
            <a:ext cx="8311979" cy="2226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48" y="365125"/>
            <a:ext cx="10515600" cy="1325563"/>
          </a:xfrm>
        </p:spPr>
        <p:txBody>
          <a:bodyPr/>
          <a:lstStyle/>
          <a:p>
            <a:r>
              <a:rPr lang="en-GB" dirty="0" smtClean="0"/>
              <a:t>The linear model of impact</a:t>
            </a:r>
            <a:endParaRPr lang="en-GB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746708" y="2233314"/>
            <a:ext cx="1870075" cy="1585913"/>
            <a:chOff x="1243" y="1798"/>
            <a:chExt cx="1178" cy="999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-5400000">
              <a:off x="1332" y="1709"/>
              <a:ext cx="999" cy="1178"/>
            </a:xfrm>
            <a:prstGeom prst="flowChartManualOpe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nb-NO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310" y="2006"/>
              <a:ext cx="1040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2000" dirty="0" smtClean="0">
                  <a:latin typeface="Arial MT Black" pitchFamily="34" charset="0"/>
                </a:rPr>
                <a:t>Basic </a:t>
              </a:r>
              <a:r>
                <a:rPr lang="nb-NO" sz="2000" dirty="0" err="1" smtClean="0">
                  <a:latin typeface="Arial MT Black" pitchFamily="34" charset="0"/>
                </a:rPr>
                <a:t>research</a:t>
              </a:r>
              <a:endParaRPr lang="nb-NO" sz="2000" dirty="0">
                <a:latin typeface="Arial MT Black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616783" y="2233314"/>
            <a:ext cx="2312988" cy="1585913"/>
            <a:chOff x="2421" y="1798"/>
            <a:chExt cx="1457" cy="999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 rot="-5400000">
              <a:off x="2788" y="1708"/>
              <a:ext cx="999" cy="1180"/>
            </a:xfrm>
            <a:prstGeom prst="flowChartManualOpe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768" y="2006"/>
              <a:ext cx="1110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2000" dirty="0" smtClean="0">
                  <a:latin typeface="Arial MT Black" pitchFamily="34" charset="0"/>
                </a:rPr>
                <a:t>Applied </a:t>
              </a:r>
              <a:r>
                <a:rPr lang="nb-NO" sz="2000" dirty="0" err="1" smtClean="0">
                  <a:latin typeface="Arial MT Black" pitchFamily="34" charset="0"/>
                </a:rPr>
                <a:t>research</a:t>
              </a:r>
              <a:endParaRPr lang="nb-NO" sz="2000" dirty="0">
                <a:latin typeface="Arial MT Black" pitchFamily="34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421" y="2298"/>
              <a:ext cx="277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nb-NO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929771" y="2233314"/>
            <a:ext cx="2419350" cy="1585913"/>
            <a:chOff x="3878" y="1798"/>
            <a:chExt cx="1524" cy="999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rot="-5400000">
              <a:off x="4244" y="1709"/>
              <a:ext cx="999" cy="1178"/>
            </a:xfrm>
            <a:prstGeom prst="flowChartManualOpe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155" y="2006"/>
              <a:ext cx="1247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lnSpc>
                  <a:spcPct val="30000"/>
                </a:lnSpc>
                <a:spcBef>
                  <a:spcPct val="30000"/>
                </a:spcBef>
              </a:pPr>
              <a:endParaRPr lang="nb-NO" dirty="0">
                <a:solidFill>
                  <a:schemeClr val="bg1"/>
                </a:solidFill>
                <a:latin typeface="Arial MT Black" pitchFamily="34" charset="0"/>
              </a:endParaRPr>
            </a:p>
            <a:p>
              <a:pPr algn="l" eaLnBrk="0" hangingPunct="0">
                <a:lnSpc>
                  <a:spcPct val="120000"/>
                </a:lnSpc>
                <a:spcBef>
                  <a:spcPct val="30000"/>
                </a:spcBef>
              </a:pPr>
              <a:r>
                <a:rPr lang="nb-NO" sz="2000" dirty="0" smtClean="0">
                  <a:latin typeface="Arial MT Black" pitchFamily="34" charset="0"/>
                </a:rPr>
                <a:t>Development</a:t>
              </a:r>
              <a:endParaRPr lang="nb-NO" sz="2000" dirty="0">
                <a:solidFill>
                  <a:schemeClr val="bg1"/>
                </a:solidFill>
                <a:latin typeface="Arial MT Black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878" y="2298"/>
              <a:ext cx="277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nb-NO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526046" y="3027064"/>
            <a:ext cx="6823075" cy="2830513"/>
            <a:chOff x="1104" y="2298"/>
            <a:chExt cx="4298" cy="1783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5333" y="2298"/>
              <a:ext cx="6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nb-NO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104" y="2298"/>
              <a:ext cx="4298" cy="1783"/>
              <a:chOff x="1104" y="2298"/>
              <a:chExt cx="4298" cy="1783"/>
            </a:xfrm>
          </p:grpSpPr>
          <p:sp>
            <p:nvSpPr>
              <p:cNvPr id="19" name="AutoShape 18"/>
              <p:cNvSpPr>
                <a:spLocks noChangeArrowheads="1"/>
              </p:cNvSpPr>
              <p:nvPr/>
            </p:nvSpPr>
            <p:spPr bwMode="auto">
              <a:xfrm rot="-5400000">
                <a:off x="1332" y="2993"/>
                <a:ext cx="999" cy="1178"/>
              </a:xfrm>
              <a:prstGeom prst="flowChartManualOperation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1243" y="3393"/>
                <a:ext cx="124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nb-NO" sz="2000" dirty="0" smtClean="0">
                    <a:latin typeface="Arial MT Black" pitchFamily="34" charset="0"/>
                  </a:rPr>
                  <a:t>Production/ </a:t>
                </a:r>
                <a:r>
                  <a:rPr lang="nb-NO" sz="2000" dirty="0" err="1" smtClean="0">
                    <a:latin typeface="Arial MT Black" pitchFamily="34" charset="0"/>
                  </a:rPr>
                  <a:t>implementation</a:t>
                </a:r>
                <a:endParaRPr lang="nb-NO" sz="2000" dirty="0">
                  <a:solidFill>
                    <a:schemeClr val="tx2"/>
                  </a:solidFill>
                  <a:latin typeface="Arial MT Black" pitchFamily="34" charset="0"/>
                </a:endParaRPr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>
                <a:off x="5402" y="2298"/>
                <a:ext cx="0" cy="57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b-NO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flipH="1">
                <a:off x="1104" y="2868"/>
                <a:ext cx="4298" cy="1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b-NO"/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>
                <a:off x="1104" y="2880"/>
                <a:ext cx="0" cy="71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b-NO"/>
              </a:p>
            </p:txBody>
          </p:sp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>
                <a:off x="1104" y="3600"/>
                <a:ext cx="144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b-NO"/>
              </a:p>
            </p:txBody>
          </p:sp>
        </p:grp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4616783" y="4271664"/>
            <a:ext cx="2312988" cy="1585913"/>
            <a:chOff x="2421" y="3082"/>
            <a:chExt cx="1457" cy="999"/>
          </a:xfrm>
        </p:grpSpPr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 rot="-5400000">
              <a:off x="2788" y="2992"/>
              <a:ext cx="999" cy="1180"/>
            </a:xfrm>
            <a:prstGeom prst="flowChartManualOpe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768" y="3393"/>
              <a:ext cx="104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2000" dirty="0" smtClean="0">
                  <a:latin typeface="Arial MT Black" pitchFamily="34" charset="0"/>
                </a:rPr>
                <a:t>Sales/</a:t>
              </a:r>
              <a:r>
                <a:rPr lang="nb-NO" sz="2000" dirty="0" err="1" smtClean="0">
                  <a:latin typeface="Arial MT Black" pitchFamily="34" charset="0"/>
                </a:rPr>
                <a:t>use</a:t>
              </a:r>
              <a:r>
                <a:rPr lang="nb-NO" sz="2000" dirty="0" smtClean="0">
                  <a:latin typeface="Arial MT Black" pitchFamily="34" charset="0"/>
                </a:rPr>
                <a:t>/ </a:t>
              </a:r>
              <a:r>
                <a:rPr lang="nb-NO" sz="2000" dirty="0" err="1" smtClean="0">
                  <a:latin typeface="Arial MT Black" pitchFamily="34" charset="0"/>
                </a:rPr>
                <a:t>effect</a:t>
              </a:r>
              <a:endParaRPr lang="nb-NO" sz="2000" dirty="0">
                <a:latin typeface="Arial MT Black" pitchFamily="34" charset="0"/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2421" y="3582"/>
              <a:ext cx="277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nb-NO"/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929771" y="4271664"/>
            <a:ext cx="2419350" cy="1585913"/>
            <a:chOff x="3878" y="3082"/>
            <a:chExt cx="1524" cy="999"/>
          </a:xfrm>
        </p:grpSpPr>
        <p:sp>
          <p:nvSpPr>
            <p:cNvPr id="30" name="AutoShape 29"/>
            <p:cNvSpPr>
              <a:spLocks noChangeArrowheads="1"/>
            </p:cNvSpPr>
            <p:nvPr/>
          </p:nvSpPr>
          <p:spPr bwMode="auto">
            <a:xfrm rot="-5400000">
              <a:off x="4244" y="2993"/>
              <a:ext cx="999" cy="1178"/>
            </a:xfrm>
            <a:prstGeom prst="flowChartManualOpe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4155" y="3273"/>
              <a:ext cx="124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lnSpc>
                  <a:spcPct val="120000"/>
                </a:lnSpc>
              </a:pPr>
              <a:r>
                <a:rPr lang="nb-NO" sz="2000" dirty="0" smtClean="0">
                  <a:latin typeface="Arial MT Black" pitchFamily="34" charset="0"/>
                </a:rPr>
                <a:t>Market/</a:t>
              </a:r>
              <a:r>
                <a:rPr lang="nb-NO" sz="2000" dirty="0" err="1" smtClean="0">
                  <a:latin typeface="Arial MT Black" pitchFamily="34" charset="0"/>
                </a:rPr>
                <a:t>user</a:t>
              </a:r>
              <a:endParaRPr lang="nb-NO" sz="2000" dirty="0">
                <a:latin typeface="Arial MT Black" pitchFamily="34" charset="0"/>
              </a:endParaRPr>
            </a:p>
            <a:p>
              <a:pPr algn="l" eaLnBrk="0" hangingPunct="0"/>
              <a:r>
                <a:rPr lang="nb-NO" sz="2000" dirty="0" err="1" smtClean="0">
                  <a:latin typeface="Arial MT Black" pitchFamily="34" charset="0"/>
                </a:rPr>
                <a:t>Society</a:t>
              </a:r>
              <a:endParaRPr lang="nb-NO" sz="2000" dirty="0">
                <a:latin typeface="Arial MT Black" pitchFamily="34" charset="0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3878" y="3582"/>
              <a:ext cx="277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nb-NO"/>
            </a:p>
          </p:txBody>
        </p:sp>
      </p:grpSp>
      <p:sp>
        <p:nvSpPr>
          <p:cNvPr id="35" name="TekstSylinder 34"/>
          <p:cNvSpPr txBox="1"/>
          <p:nvPr/>
        </p:nvSpPr>
        <p:spPr>
          <a:xfrm>
            <a:off x="1425146" y="1729945"/>
            <a:ext cx="11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36" name="TekstSylinder 35"/>
          <p:cNvSpPr txBox="1"/>
          <p:nvPr/>
        </p:nvSpPr>
        <p:spPr>
          <a:xfrm>
            <a:off x="1425146" y="5865238"/>
            <a:ext cx="11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Impact</a:t>
            </a:r>
            <a:endParaRPr lang="en-GB" dirty="0"/>
          </a:p>
        </p:txBody>
      </p:sp>
      <p:sp>
        <p:nvSpPr>
          <p:cNvPr id="37" name="Pil høyre 36"/>
          <p:cNvSpPr/>
          <p:nvPr/>
        </p:nvSpPr>
        <p:spPr>
          <a:xfrm>
            <a:off x="378941" y="2710249"/>
            <a:ext cx="856735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kstSylinder 37"/>
          <p:cNvSpPr txBox="1"/>
          <p:nvPr/>
        </p:nvSpPr>
        <p:spPr>
          <a:xfrm>
            <a:off x="291298" y="2194182"/>
            <a:ext cx="11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Inputs</a:t>
            </a:r>
            <a:endParaRPr lang="en-GB" dirty="0"/>
          </a:p>
        </p:txBody>
      </p:sp>
      <p:sp>
        <p:nvSpPr>
          <p:cNvPr id="40" name="Pil høyre 39"/>
          <p:cNvSpPr/>
          <p:nvPr/>
        </p:nvSpPr>
        <p:spPr>
          <a:xfrm rot="10800000">
            <a:off x="9918357" y="5169310"/>
            <a:ext cx="856735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kstSylinder 40"/>
          <p:cNvSpPr txBox="1"/>
          <p:nvPr/>
        </p:nvSpPr>
        <p:spPr>
          <a:xfrm>
            <a:off x="9830714" y="4653243"/>
            <a:ext cx="11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Outputs</a:t>
            </a:r>
            <a:endParaRPr lang="en-GB" dirty="0"/>
          </a:p>
        </p:txBody>
      </p:sp>
      <p:sp>
        <p:nvSpPr>
          <p:cNvPr id="42" name="TekstSylinder 41"/>
          <p:cNvSpPr txBox="1"/>
          <p:nvPr/>
        </p:nvSpPr>
        <p:spPr>
          <a:xfrm>
            <a:off x="9918357" y="942879"/>
            <a:ext cx="213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Traditional impact measurement: </a:t>
            </a:r>
            <a:r>
              <a:rPr lang="en-GB" dirty="0" smtClean="0"/>
              <a:t>relation between inputs and outputs</a:t>
            </a:r>
          </a:p>
          <a:p>
            <a:endParaRPr lang="en-GB" dirty="0"/>
          </a:p>
          <a:p>
            <a:r>
              <a:rPr lang="en-GB" i="1" dirty="0" smtClean="0"/>
              <a:t>Process measurement: </a:t>
            </a:r>
            <a:r>
              <a:rPr lang="en-GB" dirty="0" smtClean="0"/>
              <a:t>create a better understanding and indicators for the various parts of the pathway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5" grpId="0"/>
      <p:bldP spid="36" grpId="0"/>
      <p:bldP spid="37" grpId="0" animBg="1"/>
      <p:bldP spid="38" grpId="0"/>
      <p:bldP spid="40" grpId="0" animBg="1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/>
          <p:cNvSpPr/>
          <p:nvPr/>
        </p:nvSpPr>
        <p:spPr>
          <a:xfrm>
            <a:off x="1386844" y="3628207"/>
            <a:ext cx="7956223" cy="1979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ktangel 37"/>
          <p:cNvSpPr/>
          <p:nvPr/>
        </p:nvSpPr>
        <p:spPr>
          <a:xfrm>
            <a:off x="150829" y="1376313"/>
            <a:ext cx="7956223" cy="1979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Bildeforklaring formet som et avrundet rektangel 36"/>
          <p:cNvSpPr/>
          <p:nvPr/>
        </p:nvSpPr>
        <p:spPr>
          <a:xfrm>
            <a:off x="339365" y="1470581"/>
            <a:ext cx="2219685" cy="1253569"/>
          </a:xfrm>
          <a:prstGeom prst="wedgeRoundRectCallout">
            <a:avLst>
              <a:gd name="adj1" fmla="val 67927"/>
              <a:gd name="adj2" fmla="val -315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chain-linked model of impact</a:t>
            </a:r>
            <a:endParaRPr lang="en-GB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76375" y="3716338"/>
            <a:ext cx="1262063" cy="180340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nb-NO" sz="1600" dirty="0">
              <a:latin typeface="Arial MT Black" pitchFamily="34" charset="0"/>
            </a:endParaRPr>
          </a:p>
          <a:p>
            <a:pPr algn="l" eaLnBrk="0" hangingPunct="0"/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Potential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market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,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need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or problem/ problem area</a:t>
            </a:r>
            <a:endParaRPr lang="nb-NO" sz="1600" dirty="0">
              <a:solidFill>
                <a:schemeClr val="tx2"/>
              </a:solidFill>
              <a:latin typeface="Arial MT Black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738438" y="3716338"/>
            <a:ext cx="1263650" cy="180340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nb-NO" sz="1600" dirty="0">
              <a:latin typeface="Arial MT Black" pitchFamily="34" charset="0"/>
            </a:endParaRPr>
          </a:p>
          <a:p>
            <a:pPr algn="l" eaLnBrk="0" hangingPunct="0"/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Invent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or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create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an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analytical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design</a:t>
            </a:r>
            <a:endParaRPr lang="nb-NO" sz="1600" dirty="0">
              <a:solidFill>
                <a:schemeClr val="tx2"/>
              </a:solidFill>
              <a:latin typeface="Arial MT Black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002088" y="3716338"/>
            <a:ext cx="1262062" cy="180340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nb-NO" sz="1600" dirty="0">
              <a:latin typeface="Arial MT Black" pitchFamily="34" charset="0"/>
            </a:endParaRPr>
          </a:p>
          <a:p>
            <a:pPr algn="l" eaLnBrk="0" hangingPunct="0"/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Detailed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design and test</a:t>
            </a:r>
            <a:endParaRPr lang="nb-NO" sz="1600" dirty="0">
              <a:solidFill>
                <a:schemeClr val="tx2"/>
              </a:solidFill>
              <a:latin typeface="Arial MT Black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64150" y="3716338"/>
            <a:ext cx="1262063" cy="180340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nb-NO" sz="1600" dirty="0">
              <a:latin typeface="Arial MT Black" pitchFamily="34" charset="0"/>
            </a:endParaRPr>
          </a:p>
          <a:p>
            <a:pPr algn="l" eaLnBrk="0" hangingPunct="0"/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Redesign and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produce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or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move</a:t>
            </a:r>
            <a:r>
              <a:rPr lang="nb-NO" sz="1600" dirty="0" smtClean="0">
                <a:solidFill>
                  <a:schemeClr val="tx2"/>
                </a:solidFill>
                <a:latin typeface="Arial MT Black" pitchFamily="34" charset="0"/>
              </a:rPr>
              <a:t> to </a:t>
            </a:r>
            <a:r>
              <a:rPr lang="nb-NO" sz="1600" dirty="0" err="1" smtClean="0">
                <a:solidFill>
                  <a:schemeClr val="tx2"/>
                </a:solidFill>
                <a:latin typeface="Arial MT Black" pitchFamily="34" charset="0"/>
              </a:rPr>
              <a:t>practice</a:t>
            </a:r>
            <a:endParaRPr lang="nb-NO" sz="1600" dirty="0">
              <a:solidFill>
                <a:schemeClr val="tx2"/>
              </a:solidFill>
              <a:latin typeface="Arial MT Blac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526213" y="3716338"/>
            <a:ext cx="1262062" cy="180340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nb-NO" sz="1600" dirty="0">
              <a:latin typeface="Arial MT Black" pitchFamily="34" charset="0"/>
            </a:endParaRPr>
          </a:p>
          <a:p>
            <a:pPr algn="l" eaLnBrk="0" hangingPunct="0"/>
            <a:r>
              <a:rPr lang="nb-NO" sz="1500" dirty="0" err="1" smtClean="0">
                <a:solidFill>
                  <a:schemeClr val="tx2"/>
                </a:solidFill>
                <a:latin typeface="Arial MT Black" pitchFamily="34" charset="0"/>
              </a:rPr>
              <a:t>Distribute</a:t>
            </a:r>
            <a:r>
              <a:rPr lang="nb-NO" sz="1500" dirty="0" smtClean="0">
                <a:solidFill>
                  <a:schemeClr val="tx2"/>
                </a:solidFill>
                <a:latin typeface="Arial MT Black" pitchFamily="34" charset="0"/>
              </a:rPr>
              <a:t> and </a:t>
            </a:r>
            <a:r>
              <a:rPr lang="nb-NO" sz="1500" dirty="0" err="1" smtClean="0">
                <a:solidFill>
                  <a:schemeClr val="tx2"/>
                </a:solidFill>
                <a:latin typeface="Arial MT Black" pitchFamily="34" charset="0"/>
              </a:rPr>
              <a:t>market</a:t>
            </a:r>
            <a:r>
              <a:rPr lang="nb-NO" sz="1500" dirty="0" smtClean="0">
                <a:solidFill>
                  <a:schemeClr val="tx2"/>
                </a:solidFill>
                <a:latin typeface="Arial MT Black" pitchFamily="34" charset="0"/>
              </a:rPr>
              <a:t>, monitor and </a:t>
            </a:r>
            <a:r>
              <a:rPr lang="nb-NO" sz="1500" dirty="0" err="1" smtClean="0">
                <a:solidFill>
                  <a:schemeClr val="tx2"/>
                </a:solidFill>
                <a:latin typeface="Arial MT Black" pitchFamily="34" charset="0"/>
              </a:rPr>
              <a:t>follow</a:t>
            </a:r>
            <a:r>
              <a:rPr lang="nb-NO" sz="1500" dirty="0" smtClean="0">
                <a:solidFill>
                  <a:schemeClr val="tx2"/>
                </a:solidFill>
                <a:latin typeface="Arial MT Black" pitchFamily="34" charset="0"/>
              </a:rPr>
              <a:t>-up</a:t>
            </a:r>
            <a:endParaRPr lang="nb-NO" sz="1600" dirty="0">
              <a:solidFill>
                <a:schemeClr val="tx2"/>
              </a:solidFill>
              <a:latin typeface="Arial MT Black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79775" y="3086100"/>
            <a:ext cx="3878263" cy="630238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800"/>
              </a:spcBef>
            </a:pPr>
            <a:r>
              <a:rPr lang="nb-NO" sz="2400" dirty="0" smtClean="0">
                <a:solidFill>
                  <a:schemeClr val="tx2"/>
                </a:solidFill>
                <a:latin typeface="Arial MT Black" pitchFamily="34" charset="0"/>
              </a:rPr>
              <a:t>Knowledge</a:t>
            </a:r>
            <a:endParaRPr lang="nb-NO" dirty="0">
              <a:solidFill>
                <a:schemeClr val="tx2"/>
              </a:solidFill>
              <a:latin typeface="Arial MT Black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38438" y="2363788"/>
            <a:ext cx="5049837" cy="722312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1000"/>
              </a:spcBef>
            </a:pPr>
            <a:r>
              <a:rPr lang="nb-NO" sz="2400" dirty="0" smtClean="0">
                <a:solidFill>
                  <a:schemeClr val="tx2"/>
                </a:solidFill>
                <a:latin typeface="Arial MT Black" pitchFamily="34" charset="0"/>
              </a:rPr>
              <a:t>Research</a:t>
            </a:r>
            <a:endParaRPr lang="nb-NO" sz="2400" dirty="0">
              <a:latin typeface="Arial MT Black" pitchFamily="34" charset="0"/>
            </a:endParaRPr>
          </a:p>
        </p:txBody>
      </p: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2378075" y="3806825"/>
            <a:ext cx="614363" cy="360363"/>
            <a:chOff x="2004" y="2768"/>
            <a:chExt cx="387" cy="227"/>
          </a:xfrm>
        </p:grpSpPr>
        <p:sp>
          <p:nvSpPr>
            <p:cNvPr id="13" name="Arc 28"/>
            <p:cNvSpPr>
              <a:spLocks/>
            </p:cNvSpPr>
            <p:nvPr/>
          </p:nvSpPr>
          <p:spPr bwMode="auto">
            <a:xfrm>
              <a:off x="2118" y="2768"/>
              <a:ext cx="273" cy="227"/>
            </a:xfrm>
            <a:custGeom>
              <a:avLst/>
              <a:gdLst>
                <a:gd name="G0" fmla="+- 18337 0 0"/>
                <a:gd name="G1" fmla="+- 21600 0 0"/>
                <a:gd name="G2" fmla="+- 21600 0 0"/>
                <a:gd name="T0" fmla="*/ 0 w 38344"/>
                <a:gd name="T1" fmla="*/ 10185 h 21600"/>
                <a:gd name="T2" fmla="*/ 38344 w 38344"/>
                <a:gd name="T3" fmla="*/ 13460 h 21600"/>
                <a:gd name="T4" fmla="*/ 18337 w 383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44" h="21600" fill="none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</a:path>
                <a:path w="38344" h="21600" stroke="0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  <a:lnTo>
                    <a:pt x="18337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2004" y="2825"/>
              <a:ext cx="227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FF0000"/>
                  </a:solidFill>
                  <a:latin typeface="Times New Roman" charset="0"/>
                </a:rPr>
                <a:t>c</a:t>
              </a:r>
            </a:p>
          </p:txBody>
        </p:sp>
      </p:grpSp>
      <p:grpSp>
        <p:nvGrpSpPr>
          <p:cNvPr id="15" name="Group 30"/>
          <p:cNvGrpSpPr>
            <a:grpSpLocks/>
          </p:cNvGrpSpPr>
          <p:nvPr/>
        </p:nvGrpSpPr>
        <p:grpSpPr bwMode="auto">
          <a:xfrm>
            <a:off x="3551238" y="3806825"/>
            <a:ext cx="612775" cy="360363"/>
            <a:chOff x="2743" y="2768"/>
            <a:chExt cx="386" cy="227"/>
          </a:xfrm>
        </p:grpSpPr>
        <p:sp>
          <p:nvSpPr>
            <p:cNvPr id="16" name="Arc 31"/>
            <p:cNvSpPr>
              <a:spLocks/>
            </p:cNvSpPr>
            <p:nvPr/>
          </p:nvSpPr>
          <p:spPr bwMode="auto">
            <a:xfrm>
              <a:off x="2856" y="2768"/>
              <a:ext cx="273" cy="227"/>
            </a:xfrm>
            <a:custGeom>
              <a:avLst/>
              <a:gdLst>
                <a:gd name="G0" fmla="+- 18337 0 0"/>
                <a:gd name="G1" fmla="+- 21600 0 0"/>
                <a:gd name="G2" fmla="+- 21600 0 0"/>
                <a:gd name="T0" fmla="*/ 0 w 38344"/>
                <a:gd name="T1" fmla="*/ 10185 h 21600"/>
                <a:gd name="T2" fmla="*/ 38344 w 38344"/>
                <a:gd name="T3" fmla="*/ 13460 h 21600"/>
                <a:gd name="T4" fmla="*/ 18337 w 383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44" h="21600" fill="none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</a:path>
                <a:path w="38344" h="21600" stroke="0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  <a:lnTo>
                    <a:pt x="18337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2743" y="2825"/>
              <a:ext cx="227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FF0000"/>
                  </a:solidFill>
                  <a:latin typeface="Times New Roman" charset="0"/>
                </a:rPr>
                <a:t>c</a:t>
              </a:r>
            </a:p>
          </p:txBody>
        </p:sp>
      </p:grpSp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4813300" y="3806825"/>
            <a:ext cx="612775" cy="450850"/>
            <a:chOff x="3538" y="2768"/>
            <a:chExt cx="386" cy="284"/>
          </a:xfrm>
        </p:grpSpPr>
        <p:sp>
          <p:nvSpPr>
            <p:cNvPr id="19" name="Arc 34"/>
            <p:cNvSpPr>
              <a:spLocks/>
            </p:cNvSpPr>
            <p:nvPr/>
          </p:nvSpPr>
          <p:spPr bwMode="auto">
            <a:xfrm>
              <a:off x="3651" y="2768"/>
              <a:ext cx="273" cy="227"/>
            </a:xfrm>
            <a:custGeom>
              <a:avLst/>
              <a:gdLst>
                <a:gd name="G0" fmla="+- 18337 0 0"/>
                <a:gd name="G1" fmla="+- 21600 0 0"/>
                <a:gd name="G2" fmla="+- 21600 0 0"/>
                <a:gd name="T0" fmla="*/ 0 w 38344"/>
                <a:gd name="T1" fmla="*/ 10185 h 21600"/>
                <a:gd name="T2" fmla="*/ 38344 w 38344"/>
                <a:gd name="T3" fmla="*/ 13460 h 21600"/>
                <a:gd name="T4" fmla="*/ 18337 w 383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44" h="21600" fill="none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</a:path>
                <a:path w="38344" h="21600" stroke="0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  <a:lnTo>
                    <a:pt x="18337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3538" y="2825"/>
              <a:ext cx="22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FF0000"/>
                  </a:solidFill>
                  <a:latin typeface="Times New Roman" charset="0"/>
                </a:rPr>
                <a:t>c</a:t>
              </a:r>
            </a:p>
          </p:txBody>
        </p:sp>
      </p:grpSp>
      <p:grpSp>
        <p:nvGrpSpPr>
          <p:cNvPr id="21" name="Group 36"/>
          <p:cNvGrpSpPr>
            <a:grpSpLocks/>
          </p:cNvGrpSpPr>
          <p:nvPr/>
        </p:nvGrpSpPr>
        <p:grpSpPr bwMode="auto">
          <a:xfrm>
            <a:off x="6075363" y="3806825"/>
            <a:ext cx="614362" cy="360363"/>
            <a:chOff x="4333" y="2768"/>
            <a:chExt cx="387" cy="227"/>
          </a:xfrm>
        </p:grpSpPr>
        <p:sp>
          <p:nvSpPr>
            <p:cNvPr id="22" name="Arc 37"/>
            <p:cNvSpPr>
              <a:spLocks/>
            </p:cNvSpPr>
            <p:nvPr/>
          </p:nvSpPr>
          <p:spPr bwMode="auto">
            <a:xfrm>
              <a:off x="4447" y="2768"/>
              <a:ext cx="273" cy="227"/>
            </a:xfrm>
            <a:custGeom>
              <a:avLst/>
              <a:gdLst>
                <a:gd name="G0" fmla="+- 18337 0 0"/>
                <a:gd name="G1" fmla="+- 21600 0 0"/>
                <a:gd name="G2" fmla="+- 21600 0 0"/>
                <a:gd name="T0" fmla="*/ 0 w 38344"/>
                <a:gd name="T1" fmla="*/ 10185 h 21600"/>
                <a:gd name="T2" fmla="*/ 38344 w 38344"/>
                <a:gd name="T3" fmla="*/ 13460 h 21600"/>
                <a:gd name="T4" fmla="*/ 18337 w 383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44" h="21600" fill="none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</a:path>
                <a:path w="38344" h="21600" stroke="0" extrusionOk="0">
                  <a:moveTo>
                    <a:pt x="-1" y="10184"/>
                  </a:moveTo>
                  <a:cubicBezTo>
                    <a:pt x="3942" y="3850"/>
                    <a:pt x="10875" y="-1"/>
                    <a:pt x="18337" y="0"/>
                  </a:cubicBezTo>
                  <a:cubicBezTo>
                    <a:pt x="27122" y="0"/>
                    <a:pt x="35033" y="5321"/>
                    <a:pt x="38344" y="13459"/>
                  </a:cubicBezTo>
                  <a:lnTo>
                    <a:pt x="18337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>
              <a:off x="4333" y="2825"/>
              <a:ext cx="284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FF0000"/>
                  </a:solidFill>
                  <a:latin typeface="Times New Roman" charset="0"/>
                </a:rPr>
                <a:t>c</a:t>
              </a:r>
            </a:p>
          </p:txBody>
        </p:sp>
      </p:grpSp>
      <p:grpSp>
        <p:nvGrpSpPr>
          <p:cNvPr id="24" name="Group 39"/>
          <p:cNvGrpSpPr>
            <a:grpSpLocks/>
          </p:cNvGrpSpPr>
          <p:nvPr/>
        </p:nvGrpSpPr>
        <p:grpSpPr bwMode="auto">
          <a:xfrm>
            <a:off x="2468563" y="3086100"/>
            <a:ext cx="5410200" cy="720725"/>
            <a:chOff x="2061" y="2314"/>
            <a:chExt cx="3408" cy="454"/>
          </a:xfrm>
        </p:grpSpPr>
        <p:sp>
          <p:nvSpPr>
            <p:cNvPr id="25" name="Arc 40"/>
            <p:cNvSpPr>
              <a:spLocks/>
            </p:cNvSpPr>
            <p:nvPr/>
          </p:nvSpPr>
          <p:spPr bwMode="auto">
            <a:xfrm>
              <a:off x="5185" y="2314"/>
              <a:ext cx="114" cy="397"/>
            </a:xfrm>
            <a:custGeom>
              <a:avLst/>
              <a:gdLst>
                <a:gd name="G0" fmla="+- 423 0 0"/>
                <a:gd name="G1" fmla="+- 21600 0 0"/>
                <a:gd name="G2" fmla="+- 21600 0 0"/>
                <a:gd name="T0" fmla="*/ 423 w 22023"/>
                <a:gd name="T1" fmla="*/ 0 h 43200"/>
                <a:gd name="T2" fmla="*/ 0 w 22023"/>
                <a:gd name="T3" fmla="*/ 43196 h 43200"/>
                <a:gd name="T4" fmla="*/ 423 w 2202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23" h="43200" fill="none" extrusionOk="0">
                  <a:moveTo>
                    <a:pt x="422" y="0"/>
                  </a:moveTo>
                  <a:cubicBezTo>
                    <a:pt x="12352" y="0"/>
                    <a:pt x="22023" y="9670"/>
                    <a:pt x="22023" y="21600"/>
                  </a:cubicBezTo>
                  <a:cubicBezTo>
                    <a:pt x="22023" y="33529"/>
                    <a:pt x="12352" y="43200"/>
                    <a:pt x="423" y="43200"/>
                  </a:cubicBezTo>
                  <a:cubicBezTo>
                    <a:pt x="281" y="43200"/>
                    <a:pt x="140" y="43198"/>
                    <a:pt x="0" y="43195"/>
                  </a:cubicBezTo>
                </a:path>
                <a:path w="22023" h="43200" stroke="0" extrusionOk="0">
                  <a:moveTo>
                    <a:pt x="422" y="0"/>
                  </a:moveTo>
                  <a:cubicBezTo>
                    <a:pt x="12352" y="0"/>
                    <a:pt x="22023" y="9670"/>
                    <a:pt x="22023" y="21600"/>
                  </a:cubicBezTo>
                  <a:cubicBezTo>
                    <a:pt x="22023" y="33529"/>
                    <a:pt x="12352" y="43200"/>
                    <a:pt x="423" y="43200"/>
                  </a:cubicBezTo>
                  <a:cubicBezTo>
                    <a:pt x="281" y="43200"/>
                    <a:pt x="140" y="43198"/>
                    <a:pt x="0" y="43195"/>
                  </a:cubicBezTo>
                  <a:lnTo>
                    <a:pt x="423" y="2160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Arc 41"/>
            <p:cNvSpPr>
              <a:spLocks/>
            </p:cNvSpPr>
            <p:nvPr/>
          </p:nvSpPr>
          <p:spPr bwMode="auto">
            <a:xfrm flipH="1">
              <a:off x="2231" y="2314"/>
              <a:ext cx="57" cy="397"/>
            </a:xfrm>
            <a:custGeom>
              <a:avLst/>
              <a:gdLst>
                <a:gd name="G0" fmla="+- 423 0 0"/>
                <a:gd name="G1" fmla="+- 21600 0 0"/>
                <a:gd name="G2" fmla="+- 21600 0 0"/>
                <a:gd name="T0" fmla="*/ 423 w 22023"/>
                <a:gd name="T1" fmla="*/ 0 h 43200"/>
                <a:gd name="T2" fmla="*/ 0 w 22023"/>
                <a:gd name="T3" fmla="*/ 43196 h 43200"/>
                <a:gd name="T4" fmla="*/ 423 w 2202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23" h="43200" fill="none" extrusionOk="0">
                  <a:moveTo>
                    <a:pt x="422" y="0"/>
                  </a:moveTo>
                  <a:cubicBezTo>
                    <a:pt x="12352" y="0"/>
                    <a:pt x="22023" y="9670"/>
                    <a:pt x="22023" y="21600"/>
                  </a:cubicBezTo>
                  <a:cubicBezTo>
                    <a:pt x="22023" y="33529"/>
                    <a:pt x="12352" y="43200"/>
                    <a:pt x="423" y="43200"/>
                  </a:cubicBezTo>
                  <a:cubicBezTo>
                    <a:pt x="281" y="43200"/>
                    <a:pt x="140" y="43198"/>
                    <a:pt x="0" y="43195"/>
                  </a:cubicBezTo>
                </a:path>
                <a:path w="22023" h="43200" stroke="0" extrusionOk="0">
                  <a:moveTo>
                    <a:pt x="422" y="0"/>
                  </a:moveTo>
                  <a:cubicBezTo>
                    <a:pt x="12352" y="0"/>
                    <a:pt x="22023" y="9670"/>
                    <a:pt x="22023" y="21600"/>
                  </a:cubicBezTo>
                  <a:cubicBezTo>
                    <a:pt x="22023" y="33529"/>
                    <a:pt x="12352" y="43200"/>
                    <a:pt x="423" y="43200"/>
                  </a:cubicBezTo>
                  <a:cubicBezTo>
                    <a:pt x="281" y="43200"/>
                    <a:pt x="140" y="43198"/>
                    <a:pt x="0" y="43195"/>
                  </a:cubicBezTo>
                  <a:lnTo>
                    <a:pt x="423" y="21600"/>
                  </a:lnTo>
                  <a:close/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Text Box 42"/>
            <p:cNvSpPr txBox="1">
              <a:spLocks noChangeArrowheads="1"/>
            </p:cNvSpPr>
            <p:nvPr/>
          </p:nvSpPr>
          <p:spPr bwMode="auto">
            <a:xfrm>
              <a:off x="5128" y="2427"/>
              <a:ext cx="171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00FF00"/>
                  </a:solidFill>
                  <a:latin typeface="Times New Roman" charset="0"/>
                </a:rPr>
                <a:t>S</a:t>
              </a:r>
            </a:p>
          </p:txBody>
        </p:sp>
        <p:sp>
          <p:nvSpPr>
            <p:cNvPr id="28" name="Text Box 43"/>
            <p:cNvSpPr txBox="1">
              <a:spLocks noChangeArrowheads="1"/>
            </p:cNvSpPr>
            <p:nvPr/>
          </p:nvSpPr>
          <p:spPr bwMode="auto">
            <a:xfrm>
              <a:off x="5299" y="2427"/>
              <a:ext cx="170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00FF00"/>
                  </a:solidFill>
                  <a:latin typeface="Times New Roman" charset="0"/>
                </a:rPr>
                <a:t>I</a:t>
              </a:r>
            </a:p>
          </p:txBody>
        </p:sp>
        <p:sp>
          <p:nvSpPr>
            <p:cNvPr id="29" name="Text Box 44"/>
            <p:cNvSpPr txBox="1">
              <a:spLocks noChangeArrowheads="1"/>
            </p:cNvSpPr>
            <p:nvPr/>
          </p:nvSpPr>
          <p:spPr bwMode="auto">
            <a:xfrm>
              <a:off x="2061" y="2427"/>
              <a:ext cx="227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nb-NO" sz="1000">
                  <a:solidFill>
                    <a:srgbClr val="0000FF"/>
                  </a:solidFill>
                  <a:latin typeface="Times New Roman" charset="0"/>
                </a:rPr>
                <a:t>D</a:t>
              </a:r>
            </a:p>
          </p:txBody>
        </p:sp>
      </p:grpSp>
      <p:sp>
        <p:nvSpPr>
          <p:cNvPr id="30" name="Oval 45"/>
          <p:cNvSpPr>
            <a:spLocks noChangeArrowheads="1"/>
          </p:cNvSpPr>
          <p:nvPr/>
        </p:nvSpPr>
        <p:spPr bwMode="auto">
          <a:xfrm>
            <a:off x="3460750" y="3355975"/>
            <a:ext cx="90488" cy="904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" name="Line 46"/>
          <p:cNvSpPr>
            <a:spLocks noChangeShapeType="1"/>
          </p:cNvSpPr>
          <p:nvPr/>
        </p:nvSpPr>
        <p:spPr bwMode="auto">
          <a:xfrm flipV="1">
            <a:off x="3279775" y="3446463"/>
            <a:ext cx="180975" cy="5413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" name="Oval 47"/>
          <p:cNvSpPr>
            <a:spLocks noChangeArrowheads="1"/>
          </p:cNvSpPr>
          <p:nvPr/>
        </p:nvSpPr>
        <p:spPr bwMode="auto">
          <a:xfrm>
            <a:off x="3821113" y="2635250"/>
            <a:ext cx="90487" cy="889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3" name="Line 48"/>
          <p:cNvSpPr>
            <a:spLocks noChangeShapeType="1"/>
          </p:cNvSpPr>
          <p:nvPr/>
        </p:nvSpPr>
        <p:spPr bwMode="auto">
          <a:xfrm flipV="1">
            <a:off x="3551238" y="2724150"/>
            <a:ext cx="269875" cy="5413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4" name="Line 49"/>
          <p:cNvSpPr>
            <a:spLocks noChangeShapeType="1"/>
          </p:cNvSpPr>
          <p:nvPr/>
        </p:nvSpPr>
        <p:spPr bwMode="auto">
          <a:xfrm>
            <a:off x="3551238" y="3446463"/>
            <a:ext cx="0" cy="630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5" name="Line 50"/>
          <p:cNvSpPr>
            <a:spLocks noChangeShapeType="1"/>
          </p:cNvSpPr>
          <p:nvPr/>
        </p:nvSpPr>
        <p:spPr bwMode="auto">
          <a:xfrm flipH="1">
            <a:off x="3640138" y="2724150"/>
            <a:ext cx="271462" cy="1263650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8613466" y="6436044"/>
            <a:ext cx="350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Based on Kline &amp; Rosenberg (1986)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t="30666" r="15899" b="9847"/>
          <a:stretch/>
        </p:blipFill>
        <p:spPr bwMode="auto">
          <a:xfrm>
            <a:off x="540484" y="1572569"/>
            <a:ext cx="1871781" cy="106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agnus\AppData\Local\Microsoft\Windows\INetCache\IE\DSEYYGM3\scientist_PNG2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16" y="1575228"/>
            <a:ext cx="802805" cy="7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gnus\AppData\Local\Microsoft\Windows\INetCache\IE\417I1P1R\dagobert83-female-user-icon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93" y="5015772"/>
            <a:ext cx="1300163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kstSylinder 41"/>
          <p:cNvSpPr txBox="1"/>
          <p:nvPr/>
        </p:nvSpPr>
        <p:spPr>
          <a:xfrm>
            <a:off x="6922707" y="1456567"/>
            <a:ext cx="1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research process</a:t>
            </a:r>
            <a:endParaRPr lang="en-GB" dirty="0"/>
          </a:p>
        </p:txBody>
      </p:sp>
      <p:sp>
        <p:nvSpPr>
          <p:cNvPr id="44" name="TekstSylinder 43"/>
          <p:cNvSpPr txBox="1"/>
          <p:nvPr/>
        </p:nvSpPr>
        <p:spPr>
          <a:xfrm>
            <a:off x="8158722" y="3708461"/>
            <a:ext cx="1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impact process</a:t>
            </a:r>
            <a:endParaRPr lang="en-GB" dirty="0"/>
          </a:p>
        </p:txBody>
      </p:sp>
      <p:sp>
        <p:nvSpPr>
          <p:cNvPr id="45" name="TekstSylinder 44"/>
          <p:cNvSpPr txBox="1"/>
          <p:nvPr/>
        </p:nvSpPr>
        <p:spPr>
          <a:xfrm>
            <a:off x="9534849" y="3628206"/>
            <a:ext cx="1754822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Multiple contexts and stakeholders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6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8" grpId="0" animBg="1"/>
      <p:bldP spid="37" grpId="0" animBg="1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/>
      <p:bldP spid="44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4" y="365125"/>
            <a:ext cx="11012805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Impact seen from the user side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5185"/>
          </a:xfrm>
        </p:spPr>
        <p:txBody>
          <a:bodyPr>
            <a:normAutofit/>
          </a:bodyPr>
          <a:lstStyle/>
          <a:p>
            <a:r>
              <a:rPr lang="en-GB" dirty="0" smtClean="0"/>
              <a:t>May not directly involve research at all or only a particular selection of </a:t>
            </a:r>
            <a:r>
              <a:rPr lang="en-GB" dirty="0"/>
              <a:t>it </a:t>
            </a:r>
            <a:r>
              <a:rPr lang="en-GB" dirty="0" smtClean="0"/>
              <a:t>– impact processes </a:t>
            </a:r>
            <a:r>
              <a:rPr lang="en-GB" dirty="0"/>
              <a:t>run independently (more or less or most of the time) of the processes of research</a:t>
            </a:r>
            <a:endParaRPr lang="en-GB" dirty="0" smtClean="0"/>
          </a:p>
          <a:p>
            <a:r>
              <a:rPr lang="en-GB" dirty="0" smtClean="0"/>
              <a:t>As such a pure user perspective may be problematic if the aim is to evaluate research</a:t>
            </a:r>
          </a:p>
          <a:p>
            <a:r>
              <a:rPr lang="en-GB" dirty="0" smtClean="0"/>
              <a:t>We need some additional perspectives to understand the relationship between impact and research  – I will sketch some ideas that I have called organisational, cognitive, cultural-political and dynamics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963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" y="365125"/>
            <a:ext cx="11984355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Some perspectives for analysing users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0205"/>
            <a:ext cx="10515600" cy="5063490"/>
          </a:xfrm>
        </p:spPr>
        <p:txBody>
          <a:bodyPr>
            <a:normAutofit/>
          </a:bodyPr>
          <a:lstStyle/>
          <a:p>
            <a:r>
              <a:rPr lang="en-GB" dirty="0" smtClean="0"/>
              <a:t>Organisational</a:t>
            </a:r>
          </a:p>
          <a:p>
            <a:pPr lvl="1"/>
            <a:r>
              <a:rPr lang="en-GB" dirty="0" smtClean="0"/>
              <a:t>Organisations need certain capabilities in order to use research (e.g. Cohen &amp; </a:t>
            </a:r>
            <a:r>
              <a:rPr lang="en-GB" dirty="0" err="1" smtClean="0"/>
              <a:t>Levinthal</a:t>
            </a:r>
            <a:r>
              <a:rPr lang="en-GB" dirty="0" smtClean="0"/>
              <a:t> 1989, 1990) – important to look also at capabilities to influence research</a:t>
            </a:r>
          </a:p>
          <a:p>
            <a:r>
              <a:rPr lang="en-GB" dirty="0" smtClean="0"/>
              <a:t>Cognitive</a:t>
            </a:r>
          </a:p>
          <a:p>
            <a:pPr lvl="1"/>
            <a:r>
              <a:rPr lang="en-GB" dirty="0" smtClean="0"/>
              <a:t>To achieve coordination (and reduce cognitive distance), users need to align research results and perspectives with the prevailing perceptions, meanings, values etc. of their context (</a:t>
            </a:r>
            <a:r>
              <a:rPr lang="en-GB" dirty="0" err="1" smtClean="0"/>
              <a:t>Nooteboom</a:t>
            </a:r>
            <a:r>
              <a:rPr lang="en-GB" dirty="0" smtClean="0"/>
              <a:t> 2006)</a:t>
            </a:r>
          </a:p>
          <a:p>
            <a:pPr lvl="1"/>
            <a:r>
              <a:rPr lang="en-GB" dirty="0" smtClean="0"/>
              <a:t>A large psychological </a:t>
            </a:r>
            <a:r>
              <a:rPr lang="en-GB" dirty="0"/>
              <a:t>distance (Trope &amp; </a:t>
            </a:r>
            <a:r>
              <a:rPr lang="en-GB" dirty="0" err="1"/>
              <a:t>Liberman</a:t>
            </a:r>
            <a:r>
              <a:rPr lang="en-GB" dirty="0"/>
              <a:t> 2010) </a:t>
            </a:r>
            <a:r>
              <a:rPr lang="en-GB" dirty="0" smtClean="0"/>
              <a:t>may limit the </a:t>
            </a:r>
            <a:r>
              <a:rPr lang="en-GB" dirty="0"/>
              <a:t>ability to imagine that research could be </a:t>
            </a:r>
            <a:r>
              <a:rPr lang="en-GB" dirty="0" smtClean="0"/>
              <a:t>used or complicate coordination</a:t>
            </a:r>
          </a:p>
        </p:txBody>
      </p:sp>
    </p:spTree>
    <p:extLst>
      <p:ext uri="{BB962C8B-B14F-4D97-AF65-F5344CB8AC3E}">
        <p14:creationId xmlns:p14="http://schemas.microsoft.com/office/powerpoint/2010/main" val="33895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" y="365125"/>
            <a:ext cx="11984355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Some perspectives for analysing users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0205"/>
            <a:ext cx="10515600" cy="5063490"/>
          </a:xfrm>
        </p:spPr>
        <p:txBody>
          <a:bodyPr>
            <a:normAutofit/>
          </a:bodyPr>
          <a:lstStyle/>
          <a:p>
            <a:r>
              <a:rPr lang="en-GB" dirty="0" smtClean="0"/>
              <a:t>Cultural and political</a:t>
            </a:r>
          </a:p>
          <a:p>
            <a:pPr lvl="1"/>
            <a:r>
              <a:rPr lang="en-GB" dirty="0" err="1" smtClean="0"/>
              <a:t>Transilience</a:t>
            </a:r>
            <a:r>
              <a:rPr lang="en-GB" dirty="0" smtClean="0"/>
              <a:t>: the degree to which a new idea makes old competences and ways of working obsolete (cf. Abernathy &amp; Clark 1985)</a:t>
            </a:r>
            <a:endParaRPr lang="en-GB" dirty="0"/>
          </a:p>
          <a:p>
            <a:pPr lvl="1"/>
            <a:r>
              <a:rPr lang="en-GB" dirty="0" smtClean="0"/>
              <a:t>Impact resilience: how impact may be limited over time due to the resilience of the receiving organisation or problem area</a:t>
            </a:r>
          </a:p>
          <a:p>
            <a:r>
              <a:rPr lang="en-GB" dirty="0" smtClean="0"/>
              <a:t>Dynamics</a:t>
            </a:r>
          </a:p>
          <a:p>
            <a:pPr lvl="1"/>
            <a:r>
              <a:rPr lang="en-GB" dirty="0" smtClean="0"/>
              <a:t>Movement of ideas: proliferation (research meets other ideas), reinvention (old research gets rediscovered), reimplementation (new uses of research are discovered), termination (research ideas get discarded)</a:t>
            </a:r>
          </a:p>
          <a:p>
            <a:pPr lvl="1"/>
            <a:r>
              <a:rPr lang="en-GB" dirty="0" smtClean="0"/>
              <a:t>Movement of people and material movements</a:t>
            </a:r>
          </a:p>
          <a:p>
            <a:pPr lvl="1"/>
            <a:r>
              <a:rPr lang="en-GB" dirty="0" smtClean="0"/>
              <a:t>Divergence and convergence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4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 from the Norwegian Work and Welfare Directorate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3124"/>
            <a:ext cx="10515600" cy="4600575"/>
          </a:xfrm>
        </p:spPr>
        <p:txBody>
          <a:bodyPr>
            <a:normAutofit/>
          </a:bodyPr>
          <a:lstStyle/>
          <a:p>
            <a:r>
              <a:rPr lang="en-GB" i="1" dirty="0" smtClean="0"/>
              <a:t>How should people who have been ill be reintroduced to work? Use of “individual placement theory” from research</a:t>
            </a:r>
          </a:p>
          <a:p>
            <a:r>
              <a:rPr lang="en-GB" dirty="0" smtClean="0"/>
              <a:t>Organisational: absorptive capacity is centralised, attempts at creating intermediary organisational units</a:t>
            </a:r>
          </a:p>
          <a:p>
            <a:r>
              <a:rPr lang="en-GB" dirty="0" smtClean="0"/>
              <a:t>Cognitive: huge distance between some research units and the users, some research from different national contexts</a:t>
            </a:r>
          </a:p>
          <a:p>
            <a:r>
              <a:rPr lang="en-GB" dirty="0" smtClean="0"/>
              <a:t>Cultural-political: high degree of </a:t>
            </a:r>
            <a:r>
              <a:rPr lang="en-GB" dirty="0" err="1" smtClean="0"/>
              <a:t>transilience</a:t>
            </a:r>
            <a:endParaRPr lang="en-GB" dirty="0" smtClean="0"/>
          </a:p>
          <a:p>
            <a:r>
              <a:rPr lang="en-GB" dirty="0" smtClean="0"/>
              <a:t>Dynamics: limited involvement of researchers (reinvention), emphasis on internal personnel movement and on material translation of research</a:t>
            </a:r>
          </a:p>
        </p:txBody>
      </p:sp>
    </p:spTree>
    <p:extLst>
      <p:ext uri="{BB962C8B-B14F-4D97-AF65-F5344CB8AC3E}">
        <p14:creationId xmlns:p14="http://schemas.microsoft.com/office/powerpoint/2010/main" val="42147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1" y="4149080"/>
            <a:ext cx="3252197" cy="170740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57" y="4245098"/>
            <a:ext cx="3309740" cy="151374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01" y="4354350"/>
            <a:ext cx="2653968" cy="12952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92696"/>
            <a:ext cx="8047226" cy="237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6751" t="20002" r="33243" b="69330"/>
          <a:stretch/>
        </p:blipFill>
        <p:spPr>
          <a:xfrm>
            <a:off x="3124493" y="6107874"/>
            <a:ext cx="576064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biodiversity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9470"/>
          </a:xfrm>
        </p:spPr>
        <p:txBody>
          <a:bodyPr>
            <a:normAutofit/>
          </a:bodyPr>
          <a:lstStyle/>
          <a:p>
            <a:r>
              <a:rPr lang="en-GB" i="1" dirty="0"/>
              <a:t>How should </a:t>
            </a:r>
            <a:r>
              <a:rPr lang="en-GB" i="1" dirty="0" smtClean="0"/>
              <a:t>biodiversity in Norwegian nature be protected? </a:t>
            </a:r>
            <a:r>
              <a:rPr lang="en-GB" i="1" dirty="0"/>
              <a:t>Use of </a:t>
            </a:r>
            <a:r>
              <a:rPr lang="en-GB" i="1" dirty="0" smtClean="0"/>
              <a:t>biological/ecological research</a:t>
            </a:r>
            <a:endParaRPr lang="en-GB" i="1" dirty="0"/>
          </a:p>
          <a:p>
            <a:r>
              <a:rPr lang="en-GB" dirty="0"/>
              <a:t>Organisational: absorptive capacity </a:t>
            </a:r>
            <a:r>
              <a:rPr lang="en-GB" dirty="0" smtClean="0"/>
              <a:t>varies from extremely high to very low; users essential for gathering and distributing data to research</a:t>
            </a:r>
            <a:endParaRPr lang="en-GB" dirty="0"/>
          </a:p>
          <a:p>
            <a:r>
              <a:rPr lang="en-GB" dirty="0"/>
              <a:t>Cognitive: </a:t>
            </a:r>
            <a:r>
              <a:rPr lang="en-GB" dirty="0" smtClean="0"/>
              <a:t>researchers want to be useful but struggle with many of the user contexts</a:t>
            </a:r>
            <a:endParaRPr lang="en-GB" dirty="0"/>
          </a:p>
          <a:p>
            <a:r>
              <a:rPr lang="en-GB" dirty="0"/>
              <a:t>Cultural-political: high degree of </a:t>
            </a:r>
            <a:r>
              <a:rPr lang="en-GB" dirty="0" smtClean="0"/>
              <a:t>resilience which may be good for the impact process (possibly also for research)</a:t>
            </a:r>
            <a:endParaRPr lang="en-GB" dirty="0"/>
          </a:p>
          <a:p>
            <a:r>
              <a:rPr lang="en-GB" dirty="0"/>
              <a:t>Dynamics: </a:t>
            </a:r>
            <a:r>
              <a:rPr lang="en-GB" dirty="0" smtClean="0"/>
              <a:t>high movement of people between users and research, infrastructure for data sharing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0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0425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Example: surveys on use of research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just now testing an extended questionnaire on use of research for policymaking in seven Norwegian ministries</a:t>
            </a:r>
          </a:p>
          <a:p>
            <a:r>
              <a:rPr lang="en-GB" dirty="0" smtClean="0"/>
              <a:t>We are interested in how the employees there get in touch with research and researchers, what they do with research once it is in-house, characteristics of their policy area and more</a:t>
            </a:r>
          </a:p>
          <a:p>
            <a:r>
              <a:rPr lang="en-GB" dirty="0" smtClean="0"/>
              <a:t>Full-scale survey in 2019, including a version tailored for the health and care sector and versions for Spain and the UK</a:t>
            </a:r>
          </a:p>
          <a:p>
            <a:r>
              <a:rPr lang="en-GB" dirty="0" smtClean="0"/>
              <a:t>Also testing two additional sets of questions to the national R&amp;D survey to firms in Norway early autumn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488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Quick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>
            <a:normAutofit/>
          </a:bodyPr>
          <a:lstStyle/>
          <a:p>
            <a:r>
              <a:rPr lang="en-GB" dirty="0" smtClean="0"/>
              <a:t>Seen from the user side, the impact process is most likely fairly independent from research in the sense that the barriers and driving forces to a little extent derive from characteristics of the research</a:t>
            </a:r>
          </a:p>
          <a:p>
            <a:r>
              <a:rPr lang="en-GB" dirty="0" smtClean="0"/>
              <a:t>Analysing impact processes from these perspectives can be a useful complement to more research-focused impact assessments</a:t>
            </a:r>
          </a:p>
          <a:p>
            <a:r>
              <a:rPr lang="en-GB" dirty="0" smtClean="0"/>
              <a:t>Looking at research impact in this way may open up for new opportunities as impact and research are seen as something less unique and more similar to other social processes</a:t>
            </a:r>
          </a:p>
          <a:p>
            <a:r>
              <a:rPr lang="en-GB" dirty="0" smtClean="0"/>
              <a:t>Challenges: what is a user (or a problem area), and how to define impact as something that still may involve research?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6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your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Comments to: </a:t>
            </a:r>
            <a:r>
              <a:rPr lang="en-GB" dirty="0" smtClean="0">
                <a:hlinkClick r:id="rId2"/>
              </a:rPr>
              <a:t>magnus.gulbrandsen@tik.uio.no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Twitter: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@OSIRIS_TIK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Web page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http://www.sv.uio.no/tik/english/research/projects/osiris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web page includes a blog section – our version of </a:t>
            </a:r>
            <a:r>
              <a:rPr lang="en-GB" smtClean="0"/>
              <a:t>policy briefs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6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600" b="1" dirty="0" smtClean="0"/>
              <a:t>Background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OSIRIS is an 8-year research centre set up to understand how and under what circumstances research leads to effects in society</a:t>
            </a:r>
          </a:p>
          <a:p>
            <a:r>
              <a:rPr lang="en-GB" baseline="0" dirty="0" smtClean="0"/>
              <a:t>Huge challenges with our current understanding of impact</a:t>
            </a:r>
          </a:p>
          <a:p>
            <a:pPr lvl="1"/>
            <a:r>
              <a:rPr lang="en-GB" dirty="0" smtClean="0"/>
              <a:t>Burgeoning, rapidly developing but also fragmented field</a:t>
            </a:r>
          </a:p>
          <a:p>
            <a:pPr lvl="1"/>
            <a:r>
              <a:rPr lang="en-GB" baseline="0" dirty="0" smtClean="0"/>
              <a:t>Overwhelming bias towards simple input-output measurements and huge</a:t>
            </a:r>
            <a:r>
              <a:rPr lang="en-GB" dirty="0" smtClean="0"/>
              <a:t> challenges in finding good measures of outputs</a:t>
            </a:r>
            <a:endParaRPr lang="en-GB" baseline="0" dirty="0" smtClean="0"/>
          </a:p>
          <a:p>
            <a:pPr lvl="1"/>
            <a:r>
              <a:rPr lang="en-GB" dirty="0" smtClean="0"/>
              <a:t>Too much emphasis on the researcher side (especially on research found in universities) in evaluations and in policies that seek to promote impact</a:t>
            </a:r>
          </a:p>
          <a:p>
            <a:pPr lvl="1"/>
            <a:r>
              <a:rPr lang="en-GB" baseline="0" dirty="0" smtClean="0"/>
              <a:t>Notion of impact somewhat</a:t>
            </a:r>
            <a:r>
              <a:rPr lang="en-GB" dirty="0" smtClean="0"/>
              <a:t> or very </a:t>
            </a:r>
            <a:r>
              <a:rPr lang="en-GB" baseline="0" dirty="0" smtClean="0"/>
              <a:t>politicised </a:t>
            </a:r>
          </a:p>
          <a:p>
            <a:r>
              <a:rPr lang="en-GB" baseline="0" dirty="0" smtClean="0"/>
              <a:t>OSIRIS is not directly tied to evaluation</a:t>
            </a:r>
            <a:r>
              <a:rPr lang="en-GB" dirty="0" smtClean="0"/>
              <a:t> and assessment</a:t>
            </a:r>
          </a:p>
          <a:p>
            <a:endParaRPr lang="en-GB" baseline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22" y="-5715"/>
            <a:ext cx="5047488" cy="1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choices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5190"/>
          </a:xfrm>
        </p:spPr>
        <p:txBody>
          <a:bodyPr>
            <a:normAutofit/>
          </a:bodyPr>
          <a:lstStyle/>
          <a:p>
            <a:r>
              <a:rPr lang="en-GB" dirty="0" smtClean="0"/>
              <a:t>We look at impact as a </a:t>
            </a:r>
            <a:r>
              <a:rPr lang="en-GB" b="1" i="1" dirty="0" smtClean="0"/>
              <a:t>process</a:t>
            </a:r>
            <a:r>
              <a:rPr lang="en-GB" dirty="0" smtClean="0"/>
              <a:t>, not as an expression primarily of a relationship between measurements of inputs and outputs</a:t>
            </a:r>
          </a:p>
          <a:p>
            <a:r>
              <a:rPr lang="en-GB" dirty="0" smtClean="0"/>
              <a:t>We look at impact from the </a:t>
            </a:r>
            <a:r>
              <a:rPr lang="en-GB" b="1" i="1" dirty="0" smtClean="0"/>
              <a:t>user</a:t>
            </a:r>
            <a:r>
              <a:rPr lang="en-GB" dirty="0" smtClean="0"/>
              <a:t> side and three types of users:</a:t>
            </a:r>
          </a:p>
          <a:p>
            <a:pPr lvl="1"/>
            <a:r>
              <a:rPr lang="en-GB" dirty="0" smtClean="0"/>
              <a:t>Users in policy (ministries, public agencies etc.)</a:t>
            </a:r>
          </a:p>
          <a:p>
            <a:pPr lvl="1"/>
            <a:r>
              <a:rPr lang="en-GB" dirty="0" smtClean="0"/>
              <a:t>Users in firms/engaged in innovation</a:t>
            </a:r>
          </a:p>
          <a:p>
            <a:pPr lvl="1"/>
            <a:r>
              <a:rPr lang="en-GB" dirty="0" smtClean="0"/>
              <a:t>Users in healthcare systems</a:t>
            </a:r>
          </a:p>
          <a:p>
            <a:r>
              <a:rPr lang="en-GB" dirty="0" smtClean="0"/>
              <a:t>We will do detailed studies of what happens to R&amp;D after it leaves the lab/the research unit through </a:t>
            </a:r>
            <a:r>
              <a:rPr lang="en-GB" b="1" dirty="0" smtClean="0"/>
              <a:t>surveys of users</a:t>
            </a:r>
            <a:r>
              <a:rPr lang="en-GB" dirty="0" smtClean="0"/>
              <a:t>, </a:t>
            </a:r>
            <a:r>
              <a:rPr lang="en-GB" b="1" dirty="0" smtClean="0"/>
              <a:t>longitudinal case studies</a:t>
            </a:r>
            <a:r>
              <a:rPr lang="en-GB" dirty="0" smtClean="0"/>
              <a:t> of “problem areas” and </a:t>
            </a:r>
            <a:r>
              <a:rPr lang="en-GB" b="1" dirty="0" smtClean="0"/>
              <a:t>special investigations </a:t>
            </a:r>
            <a:r>
              <a:rPr lang="en-GB" dirty="0" smtClean="0"/>
              <a:t>(macro- and </a:t>
            </a:r>
            <a:r>
              <a:rPr lang="en-GB" dirty="0" err="1" smtClean="0"/>
              <a:t>microeconometrics</a:t>
            </a:r>
            <a:r>
              <a:rPr lang="en-GB" dirty="0" smtClean="0"/>
              <a:t>, vignette cases, database development)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4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355" y="365125"/>
            <a:ext cx="11275695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A user-based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5190"/>
          </a:xfrm>
        </p:spPr>
        <p:txBody>
          <a:bodyPr>
            <a:normAutofit/>
          </a:bodyPr>
          <a:lstStyle/>
          <a:p>
            <a:r>
              <a:rPr lang="en-GB" dirty="0" smtClean="0"/>
              <a:t>Impact is fundamentally about the </a:t>
            </a:r>
            <a:r>
              <a:rPr lang="en-GB" b="1" dirty="0" smtClean="0"/>
              <a:t>use</a:t>
            </a:r>
            <a:r>
              <a:rPr lang="en-GB" dirty="0" smtClean="0"/>
              <a:t> of research – for innovation, for new policy directions, for improved healthcare and more</a:t>
            </a:r>
          </a:p>
          <a:p>
            <a:r>
              <a:rPr lang="en-GB" dirty="0" smtClean="0"/>
              <a:t>Users are often missing or have limited roles in assessments (user surveys, user panels) because the rationale is still to measure research rather than to understand its use</a:t>
            </a:r>
          </a:p>
          <a:p>
            <a:r>
              <a:rPr lang="en-GB" dirty="0" smtClean="0"/>
              <a:t>Impact is rarely one easily identifiable output or point in time but rather a complex phenomenon that evolves slowly</a:t>
            </a:r>
          </a:p>
          <a:p>
            <a:r>
              <a:rPr lang="en-GB" b="1" dirty="0" smtClean="0"/>
              <a:t>What does impact look like in this process, seen from the user side?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09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335" y="365125"/>
            <a:ext cx="11236363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Advantages of a process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9480"/>
          </a:xfrm>
        </p:spPr>
        <p:txBody>
          <a:bodyPr>
            <a:normAutofit/>
          </a:bodyPr>
          <a:lstStyle/>
          <a:p>
            <a:r>
              <a:rPr lang="en-GB" dirty="0" smtClean="0"/>
              <a:t>Opens the “black box” between inputs and outputs and is less dependent upon problematic measures of “success”</a:t>
            </a:r>
          </a:p>
          <a:p>
            <a:r>
              <a:rPr lang="en-GB" dirty="0" smtClean="0"/>
              <a:t>Allows entities to transform, move or even disappear without leading to missing data (e.g. when a firm “disappears”)</a:t>
            </a:r>
          </a:p>
          <a:p>
            <a:r>
              <a:rPr lang="en-GB" dirty="0" smtClean="0"/>
              <a:t>Facilitates the analysis of complex relationships such as accumulation of advantage, small events with large effects, serendipity and planned versus emergent types of impact</a:t>
            </a:r>
          </a:p>
          <a:p>
            <a:r>
              <a:rPr lang="en-GB" dirty="0" smtClean="0"/>
              <a:t>Allows a better understanding of the sequence of events and how they are related to specific outcomes</a:t>
            </a:r>
          </a:p>
          <a:p>
            <a:r>
              <a:rPr lang="en-GB" b="1" dirty="0"/>
              <a:t>What are the </a:t>
            </a:r>
            <a:r>
              <a:rPr lang="en-GB" b="1" dirty="0" smtClean="0"/>
              <a:t>central preconditions </a:t>
            </a:r>
            <a:r>
              <a:rPr lang="en-GB" b="1" dirty="0"/>
              <a:t>for impact?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9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Four examples that illustrate how we think about impact in OSIRIS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2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a5.files.biography.com/image/upload/c_fill,cs_srgb,dpr_1.0,g_face,h_300,q_80,w_300/MTE1ODA0OTcxNzA2MDU4MjUz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31" y="-7251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huffenglish.com/webquests/josephcampbel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8" y="1"/>
            <a:ext cx="2401209" cy="21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68" y="-18091"/>
            <a:ext cx="218692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93" y="-18091"/>
            <a:ext cx="2171080" cy="217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assholder for innhold 2"/>
          <p:cNvSpPr txBox="1">
            <a:spLocks/>
          </p:cNvSpPr>
          <p:nvPr/>
        </p:nvSpPr>
        <p:spPr>
          <a:xfrm>
            <a:off x="828675" y="2354580"/>
            <a:ext cx="10544175" cy="4314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George Lucas very much inspired by Joseph Campbell’s book “The hero with a thousand faces” (a study in comparative religion) when he created the Star Wars universe</a:t>
            </a:r>
          </a:p>
          <a:p>
            <a:pPr lvl="1"/>
            <a:r>
              <a:rPr lang="en-GB" dirty="0" smtClean="0"/>
              <a:t>The </a:t>
            </a:r>
            <a:r>
              <a:rPr lang="en-GB" dirty="0" err="1" smtClean="0"/>
              <a:t>monomyth</a:t>
            </a:r>
            <a:endParaRPr lang="en-GB" dirty="0" smtClean="0"/>
          </a:p>
          <a:p>
            <a:pPr lvl="1"/>
            <a:r>
              <a:rPr lang="en-GB" dirty="0" smtClean="0"/>
              <a:t>The journey of the hero</a:t>
            </a:r>
          </a:p>
          <a:p>
            <a:pPr lvl="1"/>
            <a:r>
              <a:rPr lang="en-GB" dirty="0" smtClean="0"/>
              <a:t>The metamorphoses</a:t>
            </a:r>
          </a:p>
          <a:p>
            <a:r>
              <a:rPr lang="en-GB" dirty="0" smtClean="0"/>
              <a:t>“Campbell was my Yoda”</a:t>
            </a:r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0599" y="4418145"/>
            <a:ext cx="3089920" cy="162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3605" y="3886200"/>
            <a:ext cx="6092190" cy="2893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600" dirty="0" smtClean="0"/>
              <a:t>Great (and traditional) impact case that demonstrates the huge </a:t>
            </a:r>
            <a:r>
              <a:rPr lang="en-GB" sz="2600" b="1" i="1" dirty="0" smtClean="0"/>
              <a:t>challenges of measurement </a:t>
            </a:r>
            <a:r>
              <a:rPr lang="en-GB" sz="2600" dirty="0" smtClean="0"/>
              <a:t>such as: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Attribution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Time lag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Type of effect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Causality</a:t>
            </a:r>
          </a:p>
        </p:txBody>
      </p:sp>
    </p:spTree>
    <p:extLst>
      <p:ext uri="{BB962C8B-B14F-4D97-AF65-F5344CB8AC3E}">
        <p14:creationId xmlns:p14="http://schemas.microsoft.com/office/powerpoint/2010/main" val="13572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700809"/>
            <a:ext cx="18192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16633"/>
            <a:ext cx="1863056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16633"/>
            <a:ext cx="1524771" cy="148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7" y="3277183"/>
            <a:ext cx="1991883" cy="14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25" y="1772816"/>
            <a:ext cx="256028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51" y="2492896"/>
            <a:ext cx="2209259" cy="156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50" y="4221088"/>
            <a:ext cx="2146314" cy="135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25" y="131140"/>
            <a:ext cx="2603004" cy="156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384032" y="4061471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Godfrey Hounsfield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77183"/>
            <a:ext cx="2549476" cy="202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59" y="1052737"/>
            <a:ext cx="201847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5013177"/>
            <a:ext cx="2049615" cy="175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4881372"/>
            <a:ext cx="987549" cy="138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83605" y="2663190"/>
            <a:ext cx="6092190" cy="4093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600" b="1" i="1" dirty="0" smtClean="0"/>
              <a:t>Complexities </a:t>
            </a:r>
            <a:r>
              <a:rPr lang="en-GB" sz="2600" dirty="0" smtClean="0"/>
              <a:t>of the impact process: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The number of actors involved (firms, universities, RTOs, hospitals, patients)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The importance of industrial R&amp;D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The combination of different scientific and technical disciplines</a:t>
            </a:r>
          </a:p>
          <a:p>
            <a:pPr marL="285750" indent="-285750">
              <a:buFontTx/>
              <a:buChar char="-"/>
            </a:pPr>
            <a:r>
              <a:rPr lang="en-GB" sz="2600" dirty="0" smtClean="0"/>
              <a:t>Differences in culture, time perspectives, resources and more</a:t>
            </a:r>
          </a:p>
          <a:p>
            <a:r>
              <a:rPr lang="nb-NO" sz="2600" dirty="0" err="1" smtClean="0"/>
              <a:t>Impact</a:t>
            </a:r>
            <a:r>
              <a:rPr lang="nb-NO" sz="2600" dirty="0" smtClean="0"/>
              <a:t> </a:t>
            </a:r>
            <a:r>
              <a:rPr lang="nb-NO" sz="2600" dirty="0" err="1" smtClean="0"/>
              <a:t>may</a:t>
            </a:r>
            <a:r>
              <a:rPr lang="nb-NO" sz="2600" dirty="0" smtClean="0"/>
              <a:t> </a:t>
            </a:r>
            <a:r>
              <a:rPr lang="nb-NO" sz="2600" dirty="0" err="1" smtClean="0"/>
              <a:t>depend</a:t>
            </a:r>
            <a:r>
              <a:rPr lang="nb-NO" sz="2600" dirty="0" smtClean="0"/>
              <a:t> </a:t>
            </a:r>
            <a:r>
              <a:rPr lang="nb-NO" sz="2600" dirty="0" err="1" smtClean="0"/>
              <a:t>also</a:t>
            </a:r>
            <a:r>
              <a:rPr lang="nb-NO" sz="2600" dirty="0" smtClean="0"/>
              <a:t> </a:t>
            </a:r>
            <a:r>
              <a:rPr lang="nb-NO" sz="2600" dirty="0" err="1" smtClean="0"/>
              <a:t>on</a:t>
            </a:r>
            <a:r>
              <a:rPr lang="nb-NO" sz="2600" dirty="0" smtClean="0"/>
              <a:t> </a:t>
            </a:r>
            <a:r>
              <a:rPr lang="nb-NO" sz="2600" dirty="0" err="1" smtClean="0"/>
              <a:t>the</a:t>
            </a:r>
            <a:r>
              <a:rPr lang="nb-NO" sz="2600" dirty="0" smtClean="0"/>
              <a:t> </a:t>
            </a:r>
            <a:r>
              <a:rPr lang="nb-NO" sz="2600" dirty="0" err="1" smtClean="0"/>
              <a:t>ability</a:t>
            </a:r>
            <a:r>
              <a:rPr lang="nb-NO" sz="2600" dirty="0" smtClean="0"/>
              <a:t> to </a:t>
            </a:r>
            <a:r>
              <a:rPr lang="nb-NO" sz="2600" dirty="0" err="1" smtClean="0"/>
              <a:t>orchestrate</a:t>
            </a:r>
            <a:r>
              <a:rPr lang="nb-NO" sz="2600" dirty="0" smtClean="0"/>
              <a:t> </a:t>
            </a:r>
            <a:r>
              <a:rPr lang="nb-NO" sz="2600" dirty="0" err="1" smtClean="0"/>
              <a:t>this</a:t>
            </a:r>
            <a:r>
              <a:rPr lang="nb-NO" sz="2600" dirty="0" smtClean="0"/>
              <a:t> </a:t>
            </a:r>
            <a:r>
              <a:rPr lang="nb-NO" sz="2600" dirty="0" err="1" smtClean="0"/>
              <a:t>process</a:t>
            </a:r>
            <a:endParaRPr lang="en-GB" sz="2600" dirty="0" smtClean="0"/>
          </a:p>
        </p:txBody>
      </p:sp>
    </p:spTree>
    <p:extLst>
      <p:ext uri="{BB962C8B-B14F-4D97-AF65-F5344CB8AC3E}">
        <p14:creationId xmlns:p14="http://schemas.microsoft.com/office/powerpoint/2010/main" val="284371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6374</TotalTime>
  <Words>1914</Words>
  <Application>Microsoft Office PowerPoint</Application>
  <PresentationFormat>Widescreen</PresentationFormat>
  <Paragraphs>183</Paragraphs>
  <Slides>23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9" baseType="lpstr">
      <vt:lpstr>Arial</vt:lpstr>
      <vt:lpstr>Arial MT Black</vt:lpstr>
      <vt:lpstr>Calibri</vt:lpstr>
      <vt:lpstr>Calibri Light</vt:lpstr>
      <vt:lpstr>Times New Roman</vt:lpstr>
      <vt:lpstr>Office Theme</vt:lpstr>
      <vt:lpstr>The OSIRIS approach to impact assessment</vt:lpstr>
      <vt:lpstr>PowerPoint-presentasjon</vt:lpstr>
      <vt:lpstr>Background</vt:lpstr>
      <vt:lpstr>Our choices</vt:lpstr>
      <vt:lpstr>A user-based perspective</vt:lpstr>
      <vt:lpstr>Advantages of a process perspective</vt:lpstr>
      <vt:lpstr>Four examples that illustrate how we think about impact in OSIRIS</vt:lpstr>
      <vt:lpstr>PowerPoint-presentasjon</vt:lpstr>
      <vt:lpstr>PowerPoint-presentasjon</vt:lpstr>
      <vt:lpstr>Multiphase flow</vt:lpstr>
      <vt:lpstr>Democracy in the workplace</vt:lpstr>
      <vt:lpstr>More on impact as a process</vt:lpstr>
      <vt:lpstr>Impact and innovation processes</vt:lpstr>
      <vt:lpstr>The linear model of impact</vt:lpstr>
      <vt:lpstr>The chain-linked model of impact</vt:lpstr>
      <vt:lpstr>Impact seen from the user side</vt:lpstr>
      <vt:lpstr>Some perspectives for analysing users 1</vt:lpstr>
      <vt:lpstr>Some perspectives for analysing users 2</vt:lpstr>
      <vt:lpstr>Example from the Norwegian Work and Welfare Directorate </vt:lpstr>
      <vt:lpstr>Example: biodiversity</vt:lpstr>
      <vt:lpstr>Example: surveys on use of research</vt:lpstr>
      <vt:lpstr>Quick summary</vt:lpstr>
      <vt:lpstr>Thank you for your attention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impact as a process</dc:title>
  <dc:creator>Magnus Gulbrandsen</dc:creator>
  <cp:lastModifiedBy>Magnus Gulbrandsen</cp:lastModifiedBy>
  <cp:revision>313</cp:revision>
  <dcterms:created xsi:type="dcterms:W3CDTF">2017-10-04T12:08:36Z</dcterms:created>
  <dcterms:modified xsi:type="dcterms:W3CDTF">2018-10-21T22:35:51Z</dcterms:modified>
</cp:coreProperties>
</file>