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  <p:sldMasterId id="2147483650" r:id="rId3"/>
  </p:sldMasterIdLst>
  <p:notesMasterIdLst>
    <p:notesMasterId r:id="rId16"/>
  </p:notesMasterIdLst>
  <p:handoutMasterIdLst>
    <p:handoutMasterId r:id="rId17"/>
  </p:handoutMasterIdLst>
  <p:sldIdLst>
    <p:sldId id="256" r:id="rId4"/>
    <p:sldId id="284" r:id="rId5"/>
    <p:sldId id="287" r:id="rId6"/>
    <p:sldId id="290" r:id="rId7"/>
    <p:sldId id="283" r:id="rId8"/>
    <p:sldId id="285" r:id="rId9"/>
    <p:sldId id="286" r:id="rId10"/>
    <p:sldId id="292" r:id="rId11"/>
    <p:sldId id="288" r:id="rId12"/>
    <p:sldId id="289" r:id="rId13"/>
    <p:sldId id="291" r:id="rId14"/>
    <p:sldId id="267" r:id="rId15"/>
  </p:sldIdLst>
  <p:sldSz cx="9144000" cy="6858000" type="screen4x3"/>
  <p:notesSz cx="6662738" cy="9926638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charset="0"/>
        <a:ea typeface="Droid Sans Fallback" charset="0"/>
        <a:cs typeface="Droid Sans Fallback" charset="0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charset="0"/>
        <a:ea typeface="Droid Sans Fallback" charset="0"/>
        <a:cs typeface="Droid Sans Fallback" charset="0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charset="0"/>
        <a:ea typeface="Droid Sans Fallback" charset="0"/>
        <a:cs typeface="Droid Sans Fallback" charset="0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charset="0"/>
        <a:ea typeface="Droid Sans Fallback" charset="0"/>
        <a:cs typeface="Droid Sans Fallback" charset="0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charset="0"/>
        <a:ea typeface="Droid Sans Fallback" charset="0"/>
        <a:cs typeface="Droid Sans Fallback" charset="0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Droid Sans Fallback" charset="0"/>
        <a:cs typeface="Droid Sans Fallback" charset="0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Droid Sans Fallback" charset="0"/>
        <a:cs typeface="Droid Sans Fallback" charset="0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Droid Sans Fallback" charset="0"/>
        <a:cs typeface="Droid Sans Fallback" charset="0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Droid Sans Fallback" charset="0"/>
        <a:cs typeface="Droid Sans Fallback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09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7" autoAdjust="0"/>
    <p:restoredTop sz="96115" autoAdjust="0"/>
  </p:normalViewPr>
  <p:slideViewPr>
    <p:cSldViewPr>
      <p:cViewPr varScale="1">
        <p:scale>
          <a:sx n="103" d="100"/>
          <a:sy n="103" d="100"/>
        </p:scale>
        <p:origin x="1770" y="9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3127"/>
        <p:guide pos="209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76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3488" y="0"/>
            <a:ext cx="2887662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1CD8F5C9-7BB3-4A95-AA5D-E73A58BA62EB}" type="datetimeFigureOut">
              <a:rPr lang="es-ES"/>
              <a:pPr>
                <a:defRPr/>
              </a:pPr>
              <a:t>01/11/2017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88766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3488" y="9428163"/>
            <a:ext cx="2887662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BC8C18F8-569F-448A-9C7C-B8275AFD8691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611739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AutoShape 1"/>
          <p:cNvSpPr>
            <a:spLocks noChangeArrowheads="1"/>
          </p:cNvSpPr>
          <p:nvPr/>
        </p:nvSpPr>
        <p:spPr bwMode="auto">
          <a:xfrm>
            <a:off x="0" y="0"/>
            <a:ext cx="6662738" cy="9926638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360" cap="sq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s-ES" altLang="es-ES"/>
          </a:p>
        </p:txBody>
      </p:sp>
      <p:sp>
        <p:nvSpPr>
          <p:cNvPr id="23555" name="AutoShape 2"/>
          <p:cNvSpPr>
            <a:spLocks noChangeArrowheads="1"/>
          </p:cNvSpPr>
          <p:nvPr/>
        </p:nvSpPr>
        <p:spPr bwMode="auto">
          <a:xfrm>
            <a:off x="0" y="0"/>
            <a:ext cx="6662738" cy="9926638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s-ES" altLang="es-ES"/>
          </a:p>
        </p:txBody>
      </p:sp>
      <p:sp>
        <p:nvSpPr>
          <p:cNvPr id="23556" name="AutoShape 3"/>
          <p:cNvSpPr>
            <a:spLocks noChangeArrowheads="1"/>
          </p:cNvSpPr>
          <p:nvPr/>
        </p:nvSpPr>
        <p:spPr bwMode="auto">
          <a:xfrm>
            <a:off x="0" y="0"/>
            <a:ext cx="6662738" cy="9926638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s-ES" altLang="es-ES"/>
          </a:p>
        </p:txBody>
      </p:sp>
      <p:sp>
        <p:nvSpPr>
          <p:cNvPr id="23557" name="Text Box 4"/>
          <p:cNvSpPr txBox="1">
            <a:spLocks noChangeArrowheads="1"/>
          </p:cNvSpPr>
          <p:nvPr/>
        </p:nvSpPr>
        <p:spPr bwMode="auto">
          <a:xfrm>
            <a:off x="0" y="0"/>
            <a:ext cx="2887663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s-ES" altLang="es-ES"/>
          </a:p>
        </p:txBody>
      </p:sp>
      <p:sp>
        <p:nvSpPr>
          <p:cNvPr id="2" name="Rectangle 5"/>
          <p:cNvSpPr>
            <a:spLocks noGrp="1" noChangeArrowheads="1"/>
          </p:cNvSpPr>
          <p:nvPr>
            <p:ph type="dt"/>
          </p:nvPr>
        </p:nvSpPr>
        <p:spPr bwMode="auto">
          <a:xfrm>
            <a:off x="3773488" y="0"/>
            <a:ext cx="2882900" cy="490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marL="215900" indent="-212725" algn="r" eaLnBrk="1" hangingPunct="1">
              <a:buClrTx/>
              <a:buSzPct val="45000"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itchFamily="16" charset="0"/>
                <a:ea typeface="+mn-ea"/>
                <a:cs typeface="DejaVu Sans" charset="0"/>
              </a:defRPr>
            </a:lvl1pPr>
          </a:lstStyle>
          <a:p>
            <a:pPr>
              <a:defRPr/>
            </a:pPr>
            <a:endParaRPr lang="es-ES" altLang="x-none"/>
          </a:p>
        </p:txBody>
      </p:sp>
      <p:sp>
        <p:nvSpPr>
          <p:cNvPr id="23559" name="Rectangle 6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850900" y="744538"/>
            <a:ext cx="4956175" cy="3717925"/>
          </a:xfrm>
          <a:prstGeom prst="rect">
            <a:avLst/>
          </a:prstGeom>
          <a:noFill/>
          <a:ln w="1260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3" name="Rectangle 7"/>
          <p:cNvSpPr>
            <a:spLocks noGrp="1" noChangeArrowheads="1"/>
          </p:cNvSpPr>
          <p:nvPr>
            <p:ph type="body"/>
          </p:nvPr>
        </p:nvSpPr>
        <p:spPr bwMode="auto">
          <a:xfrm>
            <a:off x="666750" y="4714875"/>
            <a:ext cx="5324475" cy="4462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endParaRPr lang="x-none" altLang="x-none" noProof="0"/>
          </a:p>
        </p:txBody>
      </p:sp>
      <p:sp>
        <p:nvSpPr>
          <p:cNvPr id="23561" name="Text Box 8"/>
          <p:cNvSpPr txBox="1">
            <a:spLocks noChangeArrowheads="1"/>
          </p:cNvSpPr>
          <p:nvPr/>
        </p:nvSpPr>
        <p:spPr bwMode="auto">
          <a:xfrm>
            <a:off x="0" y="9428163"/>
            <a:ext cx="2887663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s-ES" altLang="es-E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/>
          </p:nvPr>
        </p:nvSpPr>
        <p:spPr bwMode="auto">
          <a:xfrm>
            <a:off x="3773488" y="9428163"/>
            <a:ext cx="2882900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marL="215900" indent="-212725" algn="r" eaLnBrk="1" hangingPunct="1">
              <a:buSzPct val="4500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itchFamily="18" charset="0"/>
                <a:cs typeface="DejaVu Sans" pitchFamily="34" charset="0"/>
              </a:defRPr>
            </a:lvl1pPr>
          </a:lstStyle>
          <a:p>
            <a:pPr>
              <a:defRPr/>
            </a:pPr>
            <a:fld id="{09D2BB42-C2CA-44E2-ACF7-5CD790AE25C2}" type="slidenum">
              <a:rPr lang="es-ES" altLang="en-US"/>
              <a:pPr>
                <a:defRPr/>
              </a:pPr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129532271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215900" indent="-212725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1pPr>
            <a:lvl2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2pPr>
            <a:lvl3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3pPr>
            <a:lvl4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4pPr>
            <a:lvl5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9pPr>
          </a:lstStyle>
          <a:p>
            <a:fld id="{17540BC1-309A-45F9-B179-1B0910BC22ED}" type="slidenum">
              <a:rPr lang="es-ES" altLang="es-ES" smtClean="0">
                <a:solidFill>
                  <a:srgbClr val="000000"/>
                </a:solidFill>
                <a:latin typeface="Times New Roman" pitchFamily="18" charset="0"/>
                <a:cs typeface="DejaVu Sans" pitchFamily="34" charset="0"/>
              </a:rPr>
              <a:pPr/>
              <a:t>1</a:t>
            </a:fld>
            <a:endParaRPr lang="es-ES" altLang="es-ES" smtClean="0">
              <a:solidFill>
                <a:srgbClr val="000000"/>
              </a:solidFill>
              <a:latin typeface="Times New Roman" pitchFamily="18" charset="0"/>
              <a:cs typeface="DejaVu Sans" pitchFamily="34" charset="0"/>
            </a:endParaRPr>
          </a:p>
        </p:txBody>
      </p:sp>
      <p:sp>
        <p:nvSpPr>
          <p:cNvPr id="2457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50900" y="744538"/>
            <a:ext cx="4962525" cy="3722687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4580" name="Text Box 2"/>
          <p:cNvSpPr txBox="1">
            <a:spLocks noChangeArrowheads="1"/>
          </p:cNvSpPr>
          <p:nvPr/>
        </p:nvSpPr>
        <p:spPr bwMode="auto">
          <a:xfrm>
            <a:off x="666750" y="4714875"/>
            <a:ext cx="5329238" cy="446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89642667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215900" indent="-212725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1pPr>
            <a:lvl2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2pPr>
            <a:lvl3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3pPr>
            <a:lvl4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4pPr>
            <a:lvl5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9pPr>
          </a:lstStyle>
          <a:p>
            <a:fld id="{81DAB122-E871-412D-B1AB-0293ACA678A5}" type="slidenum">
              <a:rPr lang="es-ES" altLang="es-ES" smtClean="0">
                <a:solidFill>
                  <a:srgbClr val="000000"/>
                </a:solidFill>
                <a:latin typeface="Times New Roman" pitchFamily="18" charset="0"/>
                <a:cs typeface="DejaVu Sans" pitchFamily="34" charset="0"/>
              </a:rPr>
              <a:pPr/>
              <a:t>10</a:t>
            </a:fld>
            <a:endParaRPr lang="es-ES" altLang="es-ES" smtClean="0">
              <a:solidFill>
                <a:srgbClr val="000000"/>
              </a:solidFill>
              <a:latin typeface="Times New Roman" pitchFamily="18" charset="0"/>
              <a:cs typeface="DejaVu Sans" pitchFamily="34" charset="0"/>
            </a:endParaRPr>
          </a:p>
        </p:txBody>
      </p:sp>
      <p:sp>
        <p:nvSpPr>
          <p:cNvPr id="3891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50900" y="744538"/>
            <a:ext cx="4962525" cy="3722687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8916" name="Text Box 2"/>
          <p:cNvSpPr txBox="1">
            <a:spLocks noChangeArrowheads="1"/>
          </p:cNvSpPr>
          <p:nvPr/>
        </p:nvSpPr>
        <p:spPr bwMode="auto">
          <a:xfrm>
            <a:off x="666750" y="4714875"/>
            <a:ext cx="5329238" cy="446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167377403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215900" indent="-212725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1pPr>
            <a:lvl2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2pPr>
            <a:lvl3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3pPr>
            <a:lvl4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4pPr>
            <a:lvl5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9pPr>
          </a:lstStyle>
          <a:p>
            <a:fld id="{81DAB122-E871-412D-B1AB-0293ACA678A5}" type="slidenum">
              <a:rPr lang="es-ES" altLang="es-ES" smtClean="0">
                <a:solidFill>
                  <a:srgbClr val="000000"/>
                </a:solidFill>
                <a:latin typeface="Times New Roman" pitchFamily="18" charset="0"/>
                <a:cs typeface="DejaVu Sans" pitchFamily="34" charset="0"/>
              </a:rPr>
              <a:pPr/>
              <a:t>11</a:t>
            </a:fld>
            <a:endParaRPr lang="es-ES" altLang="es-ES" smtClean="0">
              <a:solidFill>
                <a:srgbClr val="000000"/>
              </a:solidFill>
              <a:latin typeface="Times New Roman" pitchFamily="18" charset="0"/>
              <a:cs typeface="DejaVu Sans" pitchFamily="34" charset="0"/>
            </a:endParaRPr>
          </a:p>
        </p:txBody>
      </p:sp>
      <p:sp>
        <p:nvSpPr>
          <p:cNvPr id="3891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50900" y="744538"/>
            <a:ext cx="4962525" cy="3722687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8916" name="Text Box 2"/>
          <p:cNvSpPr txBox="1">
            <a:spLocks noChangeArrowheads="1"/>
          </p:cNvSpPr>
          <p:nvPr/>
        </p:nvSpPr>
        <p:spPr bwMode="auto">
          <a:xfrm>
            <a:off x="666750" y="4714875"/>
            <a:ext cx="5329238" cy="446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167377403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215900" indent="-212725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1pPr>
            <a:lvl2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2pPr>
            <a:lvl3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3pPr>
            <a:lvl4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4pPr>
            <a:lvl5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9pPr>
          </a:lstStyle>
          <a:p>
            <a:fld id="{47EB76BE-09CB-4776-BD3C-84FFCEB91F92}" type="slidenum">
              <a:rPr lang="es-ES" altLang="es-ES" smtClean="0">
                <a:solidFill>
                  <a:srgbClr val="000000"/>
                </a:solidFill>
                <a:latin typeface="Times New Roman" pitchFamily="18" charset="0"/>
                <a:cs typeface="DejaVu Sans" pitchFamily="34" charset="0"/>
              </a:rPr>
              <a:pPr/>
              <a:t>12</a:t>
            </a:fld>
            <a:endParaRPr lang="es-ES" altLang="es-ES" smtClean="0">
              <a:solidFill>
                <a:srgbClr val="000000"/>
              </a:solidFill>
              <a:latin typeface="Times New Roman" pitchFamily="18" charset="0"/>
              <a:cs typeface="DejaVu Sans" pitchFamily="34" charset="0"/>
            </a:endParaRPr>
          </a:p>
        </p:txBody>
      </p:sp>
      <p:sp>
        <p:nvSpPr>
          <p:cNvPr id="4301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50900" y="744538"/>
            <a:ext cx="4962525" cy="3722687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3012" name="Text Box 2"/>
          <p:cNvSpPr txBox="1">
            <a:spLocks noChangeArrowheads="1"/>
          </p:cNvSpPr>
          <p:nvPr/>
        </p:nvSpPr>
        <p:spPr bwMode="auto">
          <a:xfrm>
            <a:off x="666750" y="4714875"/>
            <a:ext cx="5329238" cy="446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2039759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215900" indent="-212725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1pPr>
            <a:lvl2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2pPr>
            <a:lvl3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3pPr>
            <a:lvl4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4pPr>
            <a:lvl5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9pPr>
          </a:lstStyle>
          <a:p>
            <a:fld id="{81DAB122-E871-412D-B1AB-0293ACA678A5}" type="slidenum">
              <a:rPr lang="es-ES" altLang="es-ES" smtClean="0">
                <a:solidFill>
                  <a:srgbClr val="000000"/>
                </a:solidFill>
                <a:latin typeface="Times New Roman" pitchFamily="18" charset="0"/>
                <a:cs typeface="DejaVu Sans" pitchFamily="34" charset="0"/>
              </a:rPr>
              <a:pPr/>
              <a:t>2</a:t>
            </a:fld>
            <a:endParaRPr lang="es-ES" altLang="es-ES" smtClean="0">
              <a:solidFill>
                <a:srgbClr val="000000"/>
              </a:solidFill>
              <a:latin typeface="Times New Roman" pitchFamily="18" charset="0"/>
              <a:cs typeface="DejaVu Sans" pitchFamily="34" charset="0"/>
            </a:endParaRPr>
          </a:p>
        </p:txBody>
      </p:sp>
      <p:sp>
        <p:nvSpPr>
          <p:cNvPr id="3891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50900" y="744538"/>
            <a:ext cx="4962525" cy="3722687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8916" name="Text Box 2"/>
          <p:cNvSpPr txBox="1">
            <a:spLocks noChangeArrowheads="1"/>
          </p:cNvSpPr>
          <p:nvPr/>
        </p:nvSpPr>
        <p:spPr bwMode="auto">
          <a:xfrm>
            <a:off x="666750" y="4714875"/>
            <a:ext cx="5329238" cy="446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16737740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215900" indent="-212725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1pPr>
            <a:lvl2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2pPr>
            <a:lvl3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3pPr>
            <a:lvl4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4pPr>
            <a:lvl5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9pPr>
          </a:lstStyle>
          <a:p>
            <a:fld id="{81DAB122-E871-412D-B1AB-0293ACA678A5}" type="slidenum">
              <a:rPr lang="es-ES" altLang="es-ES" smtClean="0">
                <a:solidFill>
                  <a:srgbClr val="000000"/>
                </a:solidFill>
                <a:latin typeface="Times New Roman" pitchFamily="18" charset="0"/>
                <a:cs typeface="DejaVu Sans" pitchFamily="34" charset="0"/>
              </a:rPr>
              <a:pPr/>
              <a:t>3</a:t>
            </a:fld>
            <a:endParaRPr lang="es-ES" altLang="es-ES" smtClean="0">
              <a:solidFill>
                <a:srgbClr val="000000"/>
              </a:solidFill>
              <a:latin typeface="Times New Roman" pitchFamily="18" charset="0"/>
              <a:cs typeface="DejaVu Sans" pitchFamily="34" charset="0"/>
            </a:endParaRPr>
          </a:p>
        </p:txBody>
      </p:sp>
      <p:sp>
        <p:nvSpPr>
          <p:cNvPr id="3891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50900" y="744538"/>
            <a:ext cx="4962525" cy="3722687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8916" name="Text Box 2"/>
          <p:cNvSpPr txBox="1">
            <a:spLocks noChangeArrowheads="1"/>
          </p:cNvSpPr>
          <p:nvPr/>
        </p:nvSpPr>
        <p:spPr bwMode="auto">
          <a:xfrm>
            <a:off x="666750" y="4714875"/>
            <a:ext cx="5329238" cy="446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16737740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215900" indent="-212725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1pPr>
            <a:lvl2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2pPr>
            <a:lvl3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3pPr>
            <a:lvl4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4pPr>
            <a:lvl5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9pPr>
          </a:lstStyle>
          <a:p>
            <a:fld id="{81DAB122-E871-412D-B1AB-0293ACA678A5}" type="slidenum">
              <a:rPr lang="es-ES" altLang="es-ES" smtClean="0">
                <a:solidFill>
                  <a:srgbClr val="000000"/>
                </a:solidFill>
                <a:latin typeface="Times New Roman" pitchFamily="18" charset="0"/>
                <a:cs typeface="DejaVu Sans" pitchFamily="34" charset="0"/>
              </a:rPr>
              <a:pPr/>
              <a:t>4</a:t>
            </a:fld>
            <a:endParaRPr lang="es-ES" altLang="es-ES" smtClean="0">
              <a:solidFill>
                <a:srgbClr val="000000"/>
              </a:solidFill>
              <a:latin typeface="Times New Roman" pitchFamily="18" charset="0"/>
              <a:cs typeface="DejaVu Sans" pitchFamily="34" charset="0"/>
            </a:endParaRPr>
          </a:p>
        </p:txBody>
      </p:sp>
      <p:sp>
        <p:nvSpPr>
          <p:cNvPr id="3891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50900" y="744538"/>
            <a:ext cx="4962525" cy="3722687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8916" name="Text Box 2"/>
          <p:cNvSpPr txBox="1">
            <a:spLocks noChangeArrowheads="1"/>
          </p:cNvSpPr>
          <p:nvPr/>
        </p:nvSpPr>
        <p:spPr bwMode="auto">
          <a:xfrm>
            <a:off x="666750" y="4714875"/>
            <a:ext cx="5329238" cy="446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16737740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215900" indent="-212725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1pPr>
            <a:lvl2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2pPr>
            <a:lvl3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3pPr>
            <a:lvl4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4pPr>
            <a:lvl5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9pPr>
          </a:lstStyle>
          <a:p>
            <a:fld id="{81DAB122-E871-412D-B1AB-0293ACA678A5}" type="slidenum">
              <a:rPr lang="es-ES" altLang="es-ES" smtClean="0">
                <a:solidFill>
                  <a:srgbClr val="000000"/>
                </a:solidFill>
                <a:latin typeface="Times New Roman" pitchFamily="18" charset="0"/>
                <a:cs typeface="DejaVu Sans" pitchFamily="34" charset="0"/>
              </a:rPr>
              <a:pPr/>
              <a:t>5</a:t>
            </a:fld>
            <a:endParaRPr lang="es-ES" altLang="es-ES" smtClean="0">
              <a:solidFill>
                <a:srgbClr val="000000"/>
              </a:solidFill>
              <a:latin typeface="Times New Roman" pitchFamily="18" charset="0"/>
              <a:cs typeface="DejaVu Sans" pitchFamily="34" charset="0"/>
            </a:endParaRPr>
          </a:p>
        </p:txBody>
      </p:sp>
      <p:sp>
        <p:nvSpPr>
          <p:cNvPr id="3891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50900" y="744538"/>
            <a:ext cx="4962525" cy="3722687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8916" name="Text Box 2"/>
          <p:cNvSpPr txBox="1">
            <a:spLocks noChangeArrowheads="1"/>
          </p:cNvSpPr>
          <p:nvPr/>
        </p:nvSpPr>
        <p:spPr bwMode="auto">
          <a:xfrm>
            <a:off x="666750" y="4714875"/>
            <a:ext cx="5329238" cy="446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167377403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215900" indent="-212725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1pPr>
            <a:lvl2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2pPr>
            <a:lvl3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3pPr>
            <a:lvl4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4pPr>
            <a:lvl5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9pPr>
          </a:lstStyle>
          <a:p>
            <a:fld id="{81DAB122-E871-412D-B1AB-0293ACA678A5}" type="slidenum">
              <a:rPr lang="es-ES" altLang="es-ES" smtClean="0">
                <a:solidFill>
                  <a:srgbClr val="000000"/>
                </a:solidFill>
                <a:latin typeface="Times New Roman" pitchFamily="18" charset="0"/>
                <a:cs typeface="DejaVu Sans" pitchFamily="34" charset="0"/>
              </a:rPr>
              <a:pPr/>
              <a:t>6</a:t>
            </a:fld>
            <a:endParaRPr lang="es-ES" altLang="es-ES" smtClean="0">
              <a:solidFill>
                <a:srgbClr val="000000"/>
              </a:solidFill>
              <a:latin typeface="Times New Roman" pitchFamily="18" charset="0"/>
              <a:cs typeface="DejaVu Sans" pitchFamily="34" charset="0"/>
            </a:endParaRPr>
          </a:p>
        </p:txBody>
      </p:sp>
      <p:sp>
        <p:nvSpPr>
          <p:cNvPr id="3891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50900" y="744538"/>
            <a:ext cx="4962525" cy="3722687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8916" name="Text Box 2"/>
          <p:cNvSpPr txBox="1">
            <a:spLocks noChangeArrowheads="1"/>
          </p:cNvSpPr>
          <p:nvPr/>
        </p:nvSpPr>
        <p:spPr bwMode="auto">
          <a:xfrm>
            <a:off x="666750" y="4714875"/>
            <a:ext cx="5329238" cy="446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167377403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215900" indent="-212725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1pPr>
            <a:lvl2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2pPr>
            <a:lvl3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3pPr>
            <a:lvl4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4pPr>
            <a:lvl5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9pPr>
          </a:lstStyle>
          <a:p>
            <a:fld id="{81DAB122-E871-412D-B1AB-0293ACA678A5}" type="slidenum">
              <a:rPr lang="es-ES" altLang="es-ES" smtClean="0">
                <a:solidFill>
                  <a:srgbClr val="000000"/>
                </a:solidFill>
                <a:latin typeface="Times New Roman" pitchFamily="18" charset="0"/>
                <a:cs typeface="DejaVu Sans" pitchFamily="34" charset="0"/>
              </a:rPr>
              <a:pPr/>
              <a:t>7</a:t>
            </a:fld>
            <a:endParaRPr lang="es-ES" altLang="es-ES" smtClean="0">
              <a:solidFill>
                <a:srgbClr val="000000"/>
              </a:solidFill>
              <a:latin typeface="Times New Roman" pitchFamily="18" charset="0"/>
              <a:cs typeface="DejaVu Sans" pitchFamily="34" charset="0"/>
            </a:endParaRPr>
          </a:p>
        </p:txBody>
      </p:sp>
      <p:sp>
        <p:nvSpPr>
          <p:cNvPr id="3891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50900" y="744538"/>
            <a:ext cx="4962525" cy="3722687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8916" name="Text Box 2"/>
          <p:cNvSpPr txBox="1">
            <a:spLocks noChangeArrowheads="1"/>
          </p:cNvSpPr>
          <p:nvPr/>
        </p:nvSpPr>
        <p:spPr bwMode="auto">
          <a:xfrm>
            <a:off x="666750" y="4714875"/>
            <a:ext cx="5329238" cy="446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167377403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215900" indent="-212725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1pPr>
            <a:lvl2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2pPr>
            <a:lvl3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3pPr>
            <a:lvl4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4pPr>
            <a:lvl5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9pPr>
          </a:lstStyle>
          <a:p>
            <a:fld id="{81DAB122-E871-412D-B1AB-0293ACA678A5}" type="slidenum">
              <a:rPr lang="es-ES" altLang="es-ES" smtClean="0">
                <a:solidFill>
                  <a:srgbClr val="000000"/>
                </a:solidFill>
                <a:latin typeface="Times New Roman" pitchFamily="18" charset="0"/>
                <a:cs typeface="DejaVu Sans" pitchFamily="34" charset="0"/>
              </a:rPr>
              <a:pPr/>
              <a:t>8</a:t>
            </a:fld>
            <a:endParaRPr lang="es-ES" altLang="es-ES" smtClean="0">
              <a:solidFill>
                <a:srgbClr val="000000"/>
              </a:solidFill>
              <a:latin typeface="Times New Roman" pitchFamily="18" charset="0"/>
              <a:cs typeface="DejaVu Sans" pitchFamily="34" charset="0"/>
            </a:endParaRPr>
          </a:p>
        </p:txBody>
      </p:sp>
      <p:sp>
        <p:nvSpPr>
          <p:cNvPr id="3891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50900" y="744538"/>
            <a:ext cx="4962525" cy="3722687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8916" name="Text Box 2"/>
          <p:cNvSpPr txBox="1">
            <a:spLocks noChangeArrowheads="1"/>
          </p:cNvSpPr>
          <p:nvPr/>
        </p:nvSpPr>
        <p:spPr bwMode="auto">
          <a:xfrm>
            <a:off x="666750" y="4714875"/>
            <a:ext cx="5329238" cy="446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69672537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215900" indent="-212725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1pPr>
            <a:lvl2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2pPr>
            <a:lvl3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3pPr>
            <a:lvl4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4pPr>
            <a:lvl5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9pPr>
          </a:lstStyle>
          <a:p>
            <a:fld id="{81DAB122-E871-412D-B1AB-0293ACA678A5}" type="slidenum">
              <a:rPr lang="es-ES" altLang="es-ES" smtClean="0">
                <a:solidFill>
                  <a:srgbClr val="000000"/>
                </a:solidFill>
                <a:latin typeface="Times New Roman" pitchFamily="18" charset="0"/>
                <a:cs typeface="DejaVu Sans" pitchFamily="34" charset="0"/>
              </a:rPr>
              <a:pPr/>
              <a:t>9</a:t>
            </a:fld>
            <a:endParaRPr lang="es-ES" altLang="es-ES" smtClean="0">
              <a:solidFill>
                <a:srgbClr val="000000"/>
              </a:solidFill>
              <a:latin typeface="Times New Roman" pitchFamily="18" charset="0"/>
              <a:cs typeface="DejaVu Sans" pitchFamily="34" charset="0"/>
            </a:endParaRPr>
          </a:p>
        </p:txBody>
      </p:sp>
      <p:sp>
        <p:nvSpPr>
          <p:cNvPr id="3891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50900" y="744538"/>
            <a:ext cx="4962525" cy="3722687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8916" name="Text Box 2"/>
          <p:cNvSpPr txBox="1">
            <a:spLocks noChangeArrowheads="1"/>
          </p:cNvSpPr>
          <p:nvPr/>
        </p:nvSpPr>
        <p:spPr bwMode="auto">
          <a:xfrm>
            <a:off x="666750" y="4714875"/>
            <a:ext cx="5329238" cy="446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16737740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 altLang="x-none"/>
              <a:t>Fecha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 altLang="x-none"/>
              <a:t>Nombre del curso/seminario…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C1BEEF-51C4-467A-BF3E-3DF7059C42CB}" type="slidenum">
              <a:rPr lang="es-ES" altLang="en-US"/>
              <a:pPr>
                <a:defRPr/>
              </a:pPr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12931280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 altLang="x-none"/>
              <a:t>Fecha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 altLang="x-none"/>
              <a:t>Nombre del curso/seminario…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C4FF8D-20A4-47AA-8BB4-F6002B50316A}" type="slidenum">
              <a:rPr lang="es-ES" altLang="en-US"/>
              <a:pPr>
                <a:defRPr/>
              </a:pPr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13451534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6700" y="322263"/>
            <a:ext cx="2090738" cy="579913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9725" y="322263"/>
            <a:ext cx="6124575" cy="579913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 altLang="x-none"/>
              <a:t>Fecha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 altLang="x-none"/>
              <a:t>Nombre del curso/seminario…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C07BEC-EA45-44B0-BB5D-9EBED98517E5}" type="slidenum">
              <a:rPr lang="es-ES" altLang="en-US"/>
              <a:pPr>
                <a:defRPr/>
              </a:pPr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3423968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98615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32688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3958801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5425" cy="4521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1600200"/>
            <a:ext cx="4037013" cy="4521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11999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398039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700302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7610281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203522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 altLang="x-none"/>
              <a:t>Fecha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 altLang="x-none"/>
              <a:t>Nombre del curso/seminario…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016F83-F846-41E7-8CE2-806824A8CE61}" type="slidenum">
              <a:rPr lang="es-ES" altLang="en-US"/>
              <a:pPr>
                <a:defRPr/>
              </a:pPr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208439430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94456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26872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6700" y="322263"/>
            <a:ext cx="2090738" cy="579913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9725" y="322263"/>
            <a:ext cx="6124575" cy="579913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371510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 altLang="x-none"/>
              <a:t>Fecha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 altLang="x-none"/>
              <a:t>Nombre del curso/seminario…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C938BF-BE38-46AA-9AC2-38A6123E51B3}" type="slidenum">
              <a:rPr lang="es-ES" altLang="en-US"/>
              <a:pPr>
                <a:defRPr/>
              </a:pPr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135118321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 altLang="x-none"/>
              <a:t>Fecha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 altLang="x-none"/>
              <a:t>Nombre del curso/seminario…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87B7CC-0BCB-4472-A99F-67B80A9B9813}" type="slidenum">
              <a:rPr lang="es-ES" altLang="en-US"/>
              <a:pPr>
                <a:defRPr/>
              </a:pPr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158560538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 altLang="x-none"/>
              <a:t>Fecha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 altLang="x-none"/>
              <a:t>Nombre del curso/seminario…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F2BBB6-66D7-4FF3-BDEE-EAB8ED51E7D2}" type="slidenum">
              <a:rPr lang="es-ES" altLang="en-US"/>
              <a:pPr>
                <a:defRPr/>
              </a:pPr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250880195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5425" cy="4521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1600200"/>
            <a:ext cx="4037013" cy="4521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 altLang="x-none"/>
              <a:t>Fecha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 altLang="x-none"/>
              <a:t>Nombre del curso/seminario…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0BD9D9-45C2-46D9-AE87-44724EC7191A}" type="slidenum">
              <a:rPr lang="es-ES" altLang="en-US"/>
              <a:pPr>
                <a:defRPr/>
              </a:pPr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81250417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 altLang="x-none"/>
              <a:t>Fecha</a:t>
            </a:r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 altLang="x-none"/>
              <a:t>Nombre del curso/seminario…</a:t>
            </a:r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96FA9A-614E-4ABE-92E2-210E29AB75BE}" type="slidenum">
              <a:rPr lang="es-ES" altLang="en-US"/>
              <a:pPr>
                <a:defRPr/>
              </a:pPr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364018261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 altLang="x-none"/>
              <a:t>Fecha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 altLang="x-none"/>
              <a:t>Nombre del curso/seminario…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861FC6-CBE2-405B-8B02-2E788DE733CB}" type="slidenum">
              <a:rPr lang="es-ES" altLang="en-US"/>
              <a:pPr>
                <a:defRPr/>
              </a:pPr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327135166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 altLang="x-none"/>
              <a:t>Fecha</a:t>
            </a:r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 altLang="x-none"/>
              <a:t>Nombre del curso/seminario…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B3754E-44D1-461D-8ADF-DF3AC6924A35}" type="slidenum">
              <a:rPr lang="es-ES" altLang="en-US"/>
              <a:pPr>
                <a:defRPr/>
              </a:pPr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22707965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 altLang="x-none"/>
              <a:t>Fecha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 altLang="x-none"/>
              <a:t>Nombre del curso/seminario…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887331-5181-49FA-A6FC-D28CBF881040}" type="slidenum">
              <a:rPr lang="es-ES" altLang="en-US"/>
              <a:pPr>
                <a:defRPr/>
              </a:pPr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52878349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 altLang="x-none"/>
              <a:t>Fecha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 altLang="x-none"/>
              <a:t>Nombre del curso/seminario…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0EA844-8A0E-4EDB-80D1-6DBE9420D438}" type="slidenum">
              <a:rPr lang="es-ES" altLang="en-US"/>
              <a:pPr>
                <a:defRPr/>
              </a:pPr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270964608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 altLang="x-none"/>
              <a:t>Fecha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 altLang="x-none"/>
              <a:t>Nombre del curso/seminario…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9BEDA4-26D6-49CC-A944-F0B58DFC4F68}" type="slidenum">
              <a:rPr lang="es-ES" altLang="en-US"/>
              <a:pPr>
                <a:defRPr/>
              </a:pPr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148612541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 altLang="x-none"/>
              <a:t>Fecha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 altLang="x-none"/>
              <a:t>Nombre del curso/seminario…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E5A97F-CCD5-4465-97A0-764B3A41962E}" type="slidenum">
              <a:rPr lang="es-ES" altLang="en-US"/>
              <a:pPr>
                <a:defRPr/>
              </a:pPr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201521777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6700" y="322263"/>
            <a:ext cx="2090738" cy="579913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9725" y="322263"/>
            <a:ext cx="6124575" cy="579913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 altLang="x-none"/>
              <a:t>Fecha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 altLang="x-none"/>
              <a:t>Nombre del curso/seminario…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53FFC8-02C4-415F-8484-2F1AFB07FA12}" type="slidenum">
              <a:rPr lang="es-ES" altLang="en-US"/>
              <a:pPr>
                <a:defRPr/>
              </a:pPr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641558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5425" cy="4521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1600200"/>
            <a:ext cx="4037013" cy="4521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 altLang="x-none"/>
              <a:t>Fecha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 altLang="x-none"/>
              <a:t>Nombre del curso/seminario…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384BD6-42A6-4B28-8922-B9163A14E90E}" type="slidenum">
              <a:rPr lang="es-ES" altLang="en-US"/>
              <a:pPr>
                <a:defRPr/>
              </a:pPr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35827194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 altLang="x-none"/>
              <a:t>Fecha</a:t>
            </a:r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 altLang="x-none"/>
              <a:t>Nombre del curso/seminario…</a:t>
            </a:r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FA0611-9B28-4C48-9B77-0903D80C36BA}" type="slidenum">
              <a:rPr lang="es-ES" altLang="en-US"/>
              <a:pPr>
                <a:defRPr/>
              </a:pPr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15893939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 altLang="x-none"/>
              <a:t>Fecha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 altLang="x-none"/>
              <a:t>Nombre del curso/seminario…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7189DC-9B39-441E-9D40-DF9194AAC025}" type="slidenum">
              <a:rPr lang="es-ES" altLang="en-US"/>
              <a:pPr>
                <a:defRPr/>
              </a:pPr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13155576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 altLang="x-none"/>
              <a:t>Fecha</a:t>
            </a:r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 altLang="x-none"/>
              <a:t>Nombre del curso/seminario…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B8FB13-4DE6-45C5-8F1C-351FC7BC4D47}" type="slidenum">
              <a:rPr lang="es-ES" altLang="en-US"/>
              <a:pPr>
                <a:defRPr/>
              </a:pPr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2436454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 altLang="x-none"/>
              <a:t>Fecha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 altLang="x-none"/>
              <a:t>Nombre del curso/seminario…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1C2D7F-3217-48C9-A85E-0069930D6FF5}" type="slidenum">
              <a:rPr lang="es-ES" altLang="en-US"/>
              <a:pPr>
                <a:defRPr/>
              </a:pPr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20822179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 altLang="x-none"/>
              <a:t>Fecha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 altLang="x-none"/>
              <a:t>Nombre del curso/seminario…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976939-F831-475C-8D7A-5170F6FB0E1E}" type="slidenum">
              <a:rPr lang="es-ES" altLang="en-US"/>
              <a:pPr>
                <a:defRPr/>
              </a:pPr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838740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339725" y="322263"/>
            <a:ext cx="8367713" cy="566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s-ES" smtClean="0"/>
              <a:t>Click to edit the title text format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4838" cy="452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s-ES" smtClean="0"/>
              <a:t>Click to edit the outline text format</a:t>
            </a:r>
          </a:p>
          <a:p>
            <a:pPr lvl="1"/>
            <a:r>
              <a:rPr lang="en-GB" altLang="es-ES" smtClean="0"/>
              <a:t>Second Outline Level</a:t>
            </a:r>
          </a:p>
          <a:p>
            <a:pPr lvl="2"/>
            <a:r>
              <a:rPr lang="en-GB" altLang="es-ES" smtClean="0"/>
              <a:t>Third Outline Level</a:t>
            </a:r>
          </a:p>
          <a:p>
            <a:pPr lvl="3"/>
            <a:r>
              <a:rPr lang="en-GB" altLang="es-ES" smtClean="0"/>
              <a:t>Fourth Outline Level</a:t>
            </a:r>
          </a:p>
          <a:p>
            <a:pPr lvl="4"/>
            <a:r>
              <a:rPr lang="en-GB" altLang="es-ES" smtClean="0"/>
              <a:t>Fifth Outline Level</a:t>
            </a:r>
          </a:p>
          <a:p>
            <a:pPr lvl="4"/>
            <a:r>
              <a:rPr lang="en-GB" altLang="es-ES" smtClean="0"/>
              <a:t>Sixth Outline Level</a:t>
            </a:r>
          </a:p>
          <a:p>
            <a:pPr lvl="4"/>
            <a:r>
              <a:rPr lang="en-GB" altLang="es-ES" smtClean="0"/>
              <a:t>Seventh Outline Level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285750" y="6419850"/>
            <a:ext cx="1138238" cy="36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eaLnBrk="1" hangingPunct="1"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s-ES" altLang="x-none"/>
              <a:t>Fecha</a:t>
            </a:r>
          </a:p>
        </p:txBody>
      </p:sp>
      <p:pic>
        <p:nvPicPr>
          <p:cNvPr id="1029" name="Picture 4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8313" y="0"/>
            <a:ext cx="4341812" cy="438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030" name="Rectangle 5"/>
          <p:cNvSpPr>
            <a:spLocks noChangeArrowheads="1"/>
          </p:cNvSpPr>
          <p:nvPr/>
        </p:nvSpPr>
        <p:spPr bwMode="auto">
          <a:xfrm>
            <a:off x="8604250" y="0"/>
            <a:ext cx="539750" cy="6858000"/>
          </a:xfrm>
          <a:prstGeom prst="rect">
            <a:avLst/>
          </a:prstGeom>
          <a:solidFill>
            <a:srgbClr val="4D4D4D"/>
          </a:solidFill>
          <a:ln w="9360" cap="sq">
            <a:solidFill>
              <a:srgbClr val="4D4D4D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s-ES" altLang="es-ES"/>
          </a:p>
        </p:txBody>
      </p:sp>
      <p:sp>
        <p:nvSpPr>
          <p:cNvPr id="1031" name="Rectangle 6"/>
          <p:cNvSpPr>
            <a:spLocks noChangeArrowheads="1"/>
          </p:cNvSpPr>
          <p:nvPr/>
        </p:nvSpPr>
        <p:spPr bwMode="auto">
          <a:xfrm>
            <a:off x="323850" y="939800"/>
            <a:ext cx="8135938" cy="5489575"/>
          </a:xfrm>
          <a:prstGeom prst="rect">
            <a:avLst/>
          </a:prstGeom>
          <a:noFill/>
          <a:ln w="9360" cap="sq">
            <a:solidFill>
              <a:srgbClr val="C0C0C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s-ES" altLang="es-ES"/>
          </a:p>
        </p:txBody>
      </p:sp>
      <p:pic>
        <p:nvPicPr>
          <p:cNvPr id="1032" name="Picture 7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913" y="6465888"/>
            <a:ext cx="827087" cy="392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" name="Rectangle 8"/>
          <p:cNvSpPr>
            <a:spLocks noGrp="1" noChangeArrowheads="1"/>
          </p:cNvSpPr>
          <p:nvPr>
            <p:ph type="ftr"/>
          </p:nvPr>
        </p:nvSpPr>
        <p:spPr bwMode="auto">
          <a:xfrm>
            <a:off x="1500188" y="6421438"/>
            <a:ext cx="5924550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eaLnBrk="1" hangingPunct="1"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s-ES" altLang="x-none"/>
              <a:t>Nombre del curso/seminario…</a:t>
            </a:r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sldNum"/>
          </p:nvPr>
        </p:nvSpPr>
        <p:spPr bwMode="auto">
          <a:xfrm>
            <a:off x="7500938" y="6421438"/>
            <a:ext cx="842962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eaLnBrk="1" hangingPunct="1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7F3F3FFB-83D0-4E3F-95E5-9BB4061DD6BA}" type="slidenum">
              <a:rPr lang="es-ES" altLang="en-US"/>
              <a:pPr>
                <a:defRPr/>
              </a:pPr>
              <a:t>‹#›</a:t>
            </a:fld>
            <a:endParaRPr lang="es-E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hf sldNum="0" hdr="0"/>
  <p:txStyles>
    <p:titleStyle>
      <a:lvl1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 b="1">
          <a:solidFill>
            <a:srgbClr val="3973AD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 b="1">
          <a:solidFill>
            <a:srgbClr val="3973AD"/>
          </a:solidFill>
          <a:latin typeface="Arial" charset="0"/>
          <a:ea typeface="Droid Sans Fallback" charset="0"/>
          <a:cs typeface="Droid Sans Fallback" charset="0"/>
        </a:defRPr>
      </a:lvl2pPr>
      <a:lvl3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 b="1">
          <a:solidFill>
            <a:srgbClr val="3973AD"/>
          </a:solidFill>
          <a:latin typeface="Arial" charset="0"/>
          <a:ea typeface="Droid Sans Fallback" charset="0"/>
          <a:cs typeface="Droid Sans Fallback" charset="0"/>
        </a:defRPr>
      </a:lvl3pPr>
      <a:lvl4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 b="1">
          <a:solidFill>
            <a:srgbClr val="3973AD"/>
          </a:solidFill>
          <a:latin typeface="Arial" charset="0"/>
          <a:ea typeface="Droid Sans Fallback" charset="0"/>
          <a:cs typeface="Droid Sans Fallback" charset="0"/>
        </a:defRPr>
      </a:lvl4pPr>
      <a:lvl5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 b="1">
          <a:solidFill>
            <a:srgbClr val="3973AD"/>
          </a:solidFill>
          <a:latin typeface="Arial" charset="0"/>
          <a:ea typeface="Droid Sans Fallback" charset="0"/>
          <a:cs typeface="Droid Sans Fallback" charset="0"/>
        </a:defRPr>
      </a:lvl5pPr>
      <a:lvl6pPr marL="25146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 b="1">
          <a:solidFill>
            <a:srgbClr val="3973AD"/>
          </a:solidFill>
          <a:latin typeface="Arial" charset="0"/>
          <a:ea typeface="Droid Sans Fallback" charset="0"/>
          <a:cs typeface="Droid Sans Fallback" charset="0"/>
        </a:defRPr>
      </a:lvl6pPr>
      <a:lvl7pPr marL="29718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 b="1">
          <a:solidFill>
            <a:srgbClr val="3973AD"/>
          </a:solidFill>
          <a:latin typeface="Arial" charset="0"/>
          <a:ea typeface="Droid Sans Fallback" charset="0"/>
          <a:cs typeface="Droid Sans Fallback" charset="0"/>
        </a:defRPr>
      </a:lvl7pPr>
      <a:lvl8pPr marL="34290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 b="1">
          <a:solidFill>
            <a:srgbClr val="3973AD"/>
          </a:solidFill>
          <a:latin typeface="Arial" charset="0"/>
          <a:ea typeface="Droid Sans Fallback" charset="0"/>
          <a:cs typeface="Droid Sans Fallback" charset="0"/>
        </a:defRPr>
      </a:lvl8pPr>
      <a:lvl9pPr marL="38862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 b="1">
          <a:solidFill>
            <a:srgbClr val="3973AD"/>
          </a:solidFill>
          <a:latin typeface="Arial" charset="0"/>
          <a:ea typeface="Droid Sans Fallback" charset="0"/>
          <a:cs typeface="Droid Sans Fallback" charset="0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339725" y="322263"/>
            <a:ext cx="8367713" cy="566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s-ES" smtClean="0"/>
              <a:t>Click to edit the title text format</a:t>
            </a:r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4838" cy="452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s-ES" smtClean="0"/>
              <a:t>Click to edit the outline text format</a:t>
            </a:r>
          </a:p>
          <a:p>
            <a:pPr lvl="1"/>
            <a:r>
              <a:rPr lang="en-GB" altLang="es-ES" smtClean="0"/>
              <a:t>Second Outline Level</a:t>
            </a:r>
          </a:p>
          <a:p>
            <a:pPr lvl="2"/>
            <a:r>
              <a:rPr lang="en-GB" altLang="es-ES" smtClean="0"/>
              <a:t>Third Outline Level</a:t>
            </a:r>
          </a:p>
          <a:p>
            <a:pPr lvl="3"/>
            <a:r>
              <a:rPr lang="en-GB" altLang="es-ES" smtClean="0"/>
              <a:t>Fourth Outline Level</a:t>
            </a:r>
          </a:p>
          <a:p>
            <a:pPr lvl="4"/>
            <a:r>
              <a:rPr lang="en-GB" altLang="es-ES" smtClean="0"/>
              <a:t>Fifth Outline Level</a:t>
            </a:r>
          </a:p>
          <a:p>
            <a:pPr lvl="4"/>
            <a:r>
              <a:rPr lang="en-GB" altLang="es-ES" smtClean="0"/>
              <a:t>Sixth Outline Level</a:t>
            </a:r>
          </a:p>
          <a:p>
            <a:pPr lvl="4"/>
            <a:r>
              <a:rPr lang="en-GB" altLang="es-ES" smtClean="0"/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 b="1">
          <a:solidFill>
            <a:srgbClr val="3973AD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 b="1">
          <a:solidFill>
            <a:srgbClr val="3973AD"/>
          </a:solidFill>
          <a:latin typeface="Arial" charset="0"/>
          <a:ea typeface="Droid Sans Fallback" charset="0"/>
          <a:cs typeface="Droid Sans Fallback" charset="0"/>
        </a:defRPr>
      </a:lvl2pPr>
      <a:lvl3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 b="1">
          <a:solidFill>
            <a:srgbClr val="3973AD"/>
          </a:solidFill>
          <a:latin typeface="Arial" charset="0"/>
          <a:ea typeface="Droid Sans Fallback" charset="0"/>
          <a:cs typeface="Droid Sans Fallback" charset="0"/>
        </a:defRPr>
      </a:lvl3pPr>
      <a:lvl4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 b="1">
          <a:solidFill>
            <a:srgbClr val="3973AD"/>
          </a:solidFill>
          <a:latin typeface="Arial" charset="0"/>
          <a:ea typeface="Droid Sans Fallback" charset="0"/>
          <a:cs typeface="Droid Sans Fallback" charset="0"/>
        </a:defRPr>
      </a:lvl4pPr>
      <a:lvl5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 b="1">
          <a:solidFill>
            <a:srgbClr val="3973AD"/>
          </a:solidFill>
          <a:latin typeface="Arial" charset="0"/>
          <a:ea typeface="Droid Sans Fallback" charset="0"/>
          <a:cs typeface="Droid Sans Fallback" charset="0"/>
        </a:defRPr>
      </a:lvl5pPr>
      <a:lvl6pPr marL="25146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 b="1">
          <a:solidFill>
            <a:srgbClr val="3973AD"/>
          </a:solidFill>
          <a:latin typeface="Arial" charset="0"/>
          <a:ea typeface="Droid Sans Fallback" charset="0"/>
          <a:cs typeface="Droid Sans Fallback" charset="0"/>
        </a:defRPr>
      </a:lvl6pPr>
      <a:lvl7pPr marL="29718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 b="1">
          <a:solidFill>
            <a:srgbClr val="3973AD"/>
          </a:solidFill>
          <a:latin typeface="Arial" charset="0"/>
          <a:ea typeface="Droid Sans Fallback" charset="0"/>
          <a:cs typeface="Droid Sans Fallback" charset="0"/>
        </a:defRPr>
      </a:lvl7pPr>
      <a:lvl8pPr marL="34290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 b="1">
          <a:solidFill>
            <a:srgbClr val="3973AD"/>
          </a:solidFill>
          <a:latin typeface="Arial" charset="0"/>
          <a:ea typeface="Droid Sans Fallback" charset="0"/>
          <a:cs typeface="Droid Sans Fallback" charset="0"/>
        </a:defRPr>
      </a:lvl8pPr>
      <a:lvl9pPr marL="38862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 b="1">
          <a:solidFill>
            <a:srgbClr val="3973AD"/>
          </a:solidFill>
          <a:latin typeface="Arial" charset="0"/>
          <a:ea typeface="Droid Sans Fallback" charset="0"/>
          <a:cs typeface="Droid Sans Fallback" charset="0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1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8313" y="0"/>
            <a:ext cx="4341812" cy="438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075" name="Rectangle 2"/>
          <p:cNvSpPr>
            <a:spLocks noChangeArrowheads="1"/>
          </p:cNvSpPr>
          <p:nvPr/>
        </p:nvSpPr>
        <p:spPr bwMode="auto">
          <a:xfrm>
            <a:off x="8604250" y="0"/>
            <a:ext cx="539750" cy="6858000"/>
          </a:xfrm>
          <a:prstGeom prst="rect">
            <a:avLst/>
          </a:prstGeom>
          <a:solidFill>
            <a:srgbClr val="4D4D4D"/>
          </a:solidFill>
          <a:ln w="9360" cap="sq">
            <a:solidFill>
              <a:srgbClr val="4D4D4D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s-ES" altLang="es-ES"/>
          </a:p>
        </p:txBody>
      </p:sp>
      <p:sp>
        <p:nvSpPr>
          <p:cNvPr id="3076" name="Rectangle 3"/>
          <p:cNvSpPr>
            <a:spLocks noChangeArrowheads="1"/>
          </p:cNvSpPr>
          <p:nvPr/>
        </p:nvSpPr>
        <p:spPr bwMode="auto">
          <a:xfrm>
            <a:off x="323850" y="939800"/>
            <a:ext cx="8135938" cy="5489575"/>
          </a:xfrm>
          <a:prstGeom prst="rect">
            <a:avLst/>
          </a:prstGeom>
          <a:noFill/>
          <a:ln w="9360" cap="sq">
            <a:solidFill>
              <a:srgbClr val="C0C0C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s-ES" altLang="es-ES"/>
          </a:p>
        </p:txBody>
      </p:sp>
      <p:pic>
        <p:nvPicPr>
          <p:cNvPr id="3077" name="Picture 4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913" y="6465888"/>
            <a:ext cx="827087" cy="392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078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339725" y="322263"/>
            <a:ext cx="8367713" cy="566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s-ES" smtClean="0"/>
              <a:t>Click to edit the title text format</a:t>
            </a:r>
          </a:p>
        </p:txBody>
      </p:sp>
      <p:sp>
        <p:nvSpPr>
          <p:cNvPr id="3079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4838" cy="452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s-ES" smtClean="0"/>
              <a:t>Click to edit the outline text format</a:t>
            </a:r>
          </a:p>
          <a:p>
            <a:pPr lvl="1"/>
            <a:r>
              <a:rPr lang="en-GB" altLang="es-ES" smtClean="0"/>
              <a:t>Second Outline Level</a:t>
            </a:r>
          </a:p>
          <a:p>
            <a:pPr lvl="2"/>
            <a:r>
              <a:rPr lang="en-GB" altLang="es-ES" smtClean="0"/>
              <a:t>Third Outline Level</a:t>
            </a:r>
          </a:p>
          <a:p>
            <a:pPr lvl="3"/>
            <a:r>
              <a:rPr lang="en-GB" altLang="es-ES" smtClean="0"/>
              <a:t>Fourth Outline Level</a:t>
            </a:r>
          </a:p>
          <a:p>
            <a:pPr lvl="4"/>
            <a:r>
              <a:rPr lang="en-GB" altLang="es-ES" smtClean="0"/>
              <a:t>Fifth Outline Level</a:t>
            </a:r>
          </a:p>
          <a:p>
            <a:pPr lvl="4"/>
            <a:r>
              <a:rPr lang="en-GB" altLang="es-ES" smtClean="0"/>
              <a:t>Sixth Outline Level</a:t>
            </a:r>
          </a:p>
          <a:p>
            <a:pPr lvl="4"/>
            <a:r>
              <a:rPr lang="en-GB" altLang="es-ES" smtClean="0"/>
              <a:t>Seventh Outline Level</a:t>
            </a:r>
          </a:p>
        </p:txBody>
      </p:sp>
      <p:sp>
        <p:nvSpPr>
          <p:cNvPr id="2" name="Rectangle 7"/>
          <p:cNvSpPr>
            <a:spLocks noGrp="1" noChangeArrowheads="1"/>
          </p:cNvSpPr>
          <p:nvPr>
            <p:ph type="dt"/>
          </p:nvPr>
        </p:nvSpPr>
        <p:spPr bwMode="auto">
          <a:xfrm>
            <a:off x="285750" y="6419850"/>
            <a:ext cx="1138238" cy="36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150000"/>
              </a:lnSpc>
              <a:buClrTx/>
              <a:buSzPct val="100000"/>
              <a:buFontTx/>
              <a:buNone/>
              <a:tabLst>
                <a:tab pos="449263" algn="l"/>
                <a:tab pos="898525" algn="l"/>
              </a:tabLst>
              <a:defRPr sz="1200">
                <a:solidFill>
                  <a:srgbClr val="898989"/>
                </a:solidFill>
                <a:latin typeface="Times New Roman" pitchFamily="16" charset="0"/>
                <a:ea typeface="+mn-ea"/>
                <a:cs typeface="DejaVu Sans" charset="0"/>
              </a:defRPr>
            </a:lvl1pPr>
          </a:lstStyle>
          <a:p>
            <a:pPr>
              <a:defRPr/>
            </a:pPr>
            <a:r>
              <a:rPr lang="es-ES" altLang="x-none"/>
              <a:t>Fecha</a:t>
            </a:r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ftr"/>
          </p:nvPr>
        </p:nvSpPr>
        <p:spPr bwMode="auto">
          <a:xfrm>
            <a:off x="1500188" y="6421438"/>
            <a:ext cx="5924550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buClrTx/>
              <a:buSzPct val="100000"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</a:tabLst>
              <a:defRPr sz="1200">
                <a:solidFill>
                  <a:srgbClr val="898989"/>
                </a:solidFill>
                <a:latin typeface="Times New Roman" pitchFamily="16" charset="0"/>
                <a:ea typeface="+mn-ea"/>
                <a:cs typeface="DejaVu Sans" charset="0"/>
              </a:defRPr>
            </a:lvl1pPr>
          </a:lstStyle>
          <a:p>
            <a:pPr>
              <a:defRPr/>
            </a:pPr>
            <a:r>
              <a:rPr lang="es-ES" altLang="x-none"/>
              <a:t>Nombre del curso/seminario…</a:t>
            </a:r>
          </a:p>
        </p:txBody>
      </p:sp>
      <p:sp>
        <p:nvSpPr>
          <p:cNvPr id="3081" name="Rectangle 9"/>
          <p:cNvSpPr>
            <a:spLocks noGrp="1" noChangeArrowheads="1"/>
          </p:cNvSpPr>
          <p:nvPr>
            <p:ph type="sldNum"/>
          </p:nvPr>
        </p:nvSpPr>
        <p:spPr bwMode="auto">
          <a:xfrm>
            <a:off x="7500938" y="6421438"/>
            <a:ext cx="842962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buSzPct val="100000"/>
              <a:tabLst>
                <a:tab pos="449263" algn="l"/>
              </a:tabLst>
              <a:defRPr sz="1200">
                <a:solidFill>
                  <a:srgbClr val="898989"/>
                </a:solidFill>
                <a:latin typeface="Times New Roman" pitchFamily="18" charset="0"/>
                <a:cs typeface="DejaVu Sans" pitchFamily="34" charset="0"/>
              </a:defRPr>
            </a:lvl1pPr>
          </a:lstStyle>
          <a:p>
            <a:pPr>
              <a:defRPr/>
            </a:pPr>
            <a:fld id="{F4D16D33-D0DD-4EE3-BE3A-22B076402DF8}" type="slidenum">
              <a:rPr lang="es-ES" altLang="en-US"/>
              <a:pPr>
                <a:defRPr/>
              </a:pPr>
              <a:t>‹#›</a:t>
            </a:fld>
            <a:endParaRPr lang="es-E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/>
  <p:txStyles>
    <p:titleStyle>
      <a:lvl1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 b="1">
          <a:solidFill>
            <a:srgbClr val="3973AD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 b="1">
          <a:solidFill>
            <a:srgbClr val="3973AD"/>
          </a:solidFill>
          <a:latin typeface="Arial" charset="0"/>
          <a:ea typeface="Droid Sans Fallback" charset="0"/>
          <a:cs typeface="Droid Sans Fallback" charset="0"/>
        </a:defRPr>
      </a:lvl2pPr>
      <a:lvl3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 b="1">
          <a:solidFill>
            <a:srgbClr val="3973AD"/>
          </a:solidFill>
          <a:latin typeface="Arial" charset="0"/>
          <a:ea typeface="Droid Sans Fallback" charset="0"/>
          <a:cs typeface="Droid Sans Fallback" charset="0"/>
        </a:defRPr>
      </a:lvl3pPr>
      <a:lvl4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 b="1">
          <a:solidFill>
            <a:srgbClr val="3973AD"/>
          </a:solidFill>
          <a:latin typeface="Arial" charset="0"/>
          <a:ea typeface="Droid Sans Fallback" charset="0"/>
          <a:cs typeface="Droid Sans Fallback" charset="0"/>
        </a:defRPr>
      </a:lvl4pPr>
      <a:lvl5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 b="1">
          <a:solidFill>
            <a:srgbClr val="3973AD"/>
          </a:solidFill>
          <a:latin typeface="Arial" charset="0"/>
          <a:ea typeface="Droid Sans Fallback" charset="0"/>
          <a:cs typeface="Droid Sans Fallback" charset="0"/>
        </a:defRPr>
      </a:lvl5pPr>
      <a:lvl6pPr marL="25146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 b="1">
          <a:solidFill>
            <a:srgbClr val="3973AD"/>
          </a:solidFill>
          <a:latin typeface="Arial" charset="0"/>
          <a:ea typeface="Droid Sans Fallback" charset="0"/>
          <a:cs typeface="Droid Sans Fallback" charset="0"/>
        </a:defRPr>
      </a:lvl6pPr>
      <a:lvl7pPr marL="29718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 b="1">
          <a:solidFill>
            <a:srgbClr val="3973AD"/>
          </a:solidFill>
          <a:latin typeface="Arial" charset="0"/>
          <a:ea typeface="Droid Sans Fallback" charset="0"/>
          <a:cs typeface="Droid Sans Fallback" charset="0"/>
        </a:defRPr>
      </a:lvl7pPr>
      <a:lvl8pPr marL="34290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 b="1">
          <a:solidFill>
            <a:srgbClr val="3973AD"/>
          </a:solidFill>
          <a:latin typeface="Arial" charset="0"/>
          <a:ea typeface="Droid Sans Fallback" charset="0"/>
          <a:cs typeface="Droid Sans Fallback" charset="0"/>
        </a:defRPr>
      </a:lvl8pPr>
      <a:lvl9pPr marL="38862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 b="1">
          <a:solidFill>
            <a:srgbClr val="3973AD"/>
          </a:solidFill>
          <a:latin typeface="Arial" charset="0"/>
          <a:ea typeface="Droid Sans Fallback" charset="0"/>
          <a:cs typeface="Droid Sans Fallback" charset="0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9.xml"/><Relationship Id="rId4" Type="http://schemas.openxmlformats.org/officeDocument/2006/relationships/image" Target="../media/image6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9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6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hyperlink" Target="mailto:ricwoo@ingenio.upv.es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9.xml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9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9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9.xml"/><Relationship Id="rId5" Type="http://schemas.openxmlformats.org/officeDocument/2006/relationships/image" Target="../media/image7.png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9.xml"/><Relationship Id="rId5" Type="http://schemas.openxmlformats.org/officeDocument/2006/relationships/image" Target="../media/image8.png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9.xml"/><Relationship Id="rId5" Type="http://schemas.openxmlformats.org/officeDocument/2006/relationships/image" Target="../media/image9.png"/><Relationship Id="rId4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9.xml"/><Relationship Id="rId4" Type="http://schemas.openxmlformats.org/officeDocument/2006/relationships/image" Target="../media/image6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9.xml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581400"/>
            <a:ext cx="9144000" cy="922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4099" name="Rectangle 2"/>
          <p:cNvSpPr>
            <a:spLocks noChangeArrowheads="1"/>
          </p:cNvSpPr>
          <p:nvPr/>
        </p:nvSpPr>
        <p:spPr bwMode="auto">
          <a:xfrm>
            <a:off x="0" y="4500563"/>
            <a:ext cx="9144000" cy="223837"/>
          </a:xfrm>
          <a:prstGeom prst="rect">
            <a:avLst/>
          </a:prstGeom>
          <a:solidFill>
            <a:srgbClr val="003366"/>
          </a:solidFill>
          <a:ln w="9360" cap="sq">
            <a:solidFill>
              <a:srgbClr val="0033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s-ES" altLang="es-ES"/>
          </a:p>
        </p:txBody>
      </p:sp>
      <p:sp>
        <p:nvSpPr>
          <p:cNvPr id="4101" name="Text Box 4"/>
          <p:cNvSpPr txBox="1">
            <a:spLocks noChangeArrowheads="1"/>
          </p:cNvSpPr>
          <p:nvPr/>
        </p:nvSpPr>
        <p:spPr bwMode="auto">
          <a:xfrm>
            <a:off x="150686" y="1662113"/>
            <a:ext cx="8893175" cy="7100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9863" algn="l"/>
                <a:tab pos="10779125" algn="l"/>
                <a:tab pos="10780713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9863" algn="l"/>
                <a:tab pos="10779125" algn="l"/>
                <a:tab pos="10780713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9863" algn="l"/>
                <a:tab pos="10779125" algn="l"/>
                <a:tab pos="10780713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9863" algn="l"/>
                <a:tab pos="10779125" algn="l"/>
                <a:tab pos="10780713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9863" algn="l"/>
                <a:tab pos="10779125" algn="l"/>
                <a:tab pos="10780713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9863" algn="l"/>
                <a:tab pos="10779125" algn="l"/>
                <a:tab pos="10780713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9863" algn="l"/>
                <a:tab pos="10779125" algn="l"/>
                <a:tab pos="10780713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9863" algn="l"/>
                <a:tab pos="10779125" algn="l"/>
                <a:tab pos="10780713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9863" algn="l"/>
                <a:tab pos="10779125" algn="l"/>
                <a:tab pos="10780713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9pPr>
          </a:lstStyle>
          <a:p>
            <a:pPr eaLnBrk="1" hangingPunct="1">
              <a:spcBef>
                <a:spcPts val="1625"/>
              </a:spcBef>
              <a:buSzPct val="100000"/>
            </a:pPr>
            <a:r>
              <a:rPr lang="en-GB" sz="2000" b="1" dirty="0" smtClean="0">
                <a:solidFill>
                  <a:schemeClr val="tx1"/>
                </a:solidFill>
              </a:rPr>
              <a:t>What do the 2014 REF results tell us about the relationship between excellent research and societal impact?</a:t>
            </a:r>
            <a:endParaRPr lang="en-GB" altLang="es-ES" sz="2000" b="1" i="1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102" name="Line 5"/>
          <p:cNvSpPr>
            <a:spLocks noChangeShapeType="1"/>
          </p:cNvSpPr>
          <p:nvPr/>
        </p:nvSpPr>
        <p:spPr bwMode="auto">
          <a:xfrm>
            <a:off x="0" y="3587750"/>
            <a:ext cx="9144000" cy="1588"/>
          </a:xfrm>
          <a:prstGeom prst="line">
            <a:avLst/>
          </a:prstGeom>
          <a:noFill/>
          <a:ln w="9360" cap="sq">
            <a:solidFill>
              <a:srgbClr val="C0C0C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4103" name="Text Box 6"/>
          <p:cNvSpPr txBox="1">
            <a:spLocks noChangeArrowheads="1"/>
          </p:cNvSpPr>
          <p:nvPr/>
        </p:nvSpPr>
        <p:spPr bwMode="auto">
          <a:xfrm>
            <a:off x="158750" y="2851376"/>
            <a:ext cx="8374063" cy="3561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9pPr>
          </a:lstStyle>
          <a:p>
            <a:pPr eaLnBrk="1" hangingPunct="1">
              <a:buSzPct val="100000"/>
            </a:pPr>
            <a:r>
              <a:rPr lang="en-GB" altLang="es-ES" sz="1700" dirty="0" smtClean="0">
                <a:solidFill>
                  <a:srgbClr val="4D4D4D"/>
                </a:solidFill>
                <a:latin typeface="Arial Narrow" pitchFamily="34" charset="0"/>
              </a:rPr>
              <a:t>Richard</a:t>
            </a:r>
            <a:r>
              <a:rPr lang="es-ES" altLang="es-ES" sz="1700" dirty="0" smtClean="0">
                <a:solidFill>
                  <a:srgbClr val="4D4D4D"/>
                </a:solidFill>
                <a:latin typeface="Arial Narrow" pitchFamily="34" charset="0"/>
              </a:rPr>
              <a:t> Woolley</a:t>
            </a:r>
            <a:r>
              <a:rPr lang="en-GB" altLang="es-ES" sz="1700" dirty="0" smtClean="0">
                <a:solidFill>
                  <a:srgbClr val="4D4D4D"/>
                </a:solidFill>
                <a:latin typeface="Arial Narrow" pitchFamily="34" charset="0"/>
              </a:rPr>
              <a:t>, Nicolás Robinson-García   | Policy seminar, NIFU Oslo 1 Nov </a:t>
            </a:r>
            <a:r>
              <a:rPr lang="es-ES" altLang="es-ES" sz="1700" dirty="0" smtClean="0">
                <a:solidFill>
                  <a:srgbClr val="4D4D4D"/>
                </a:solidFill>
                <a:latin typeface="Arial Narrow" pitchFamily="34" charset="0"/>
              </a:rPr>
              <a:t>2017</a:t>
            </a:r>
            <a:endParaRPr lang="es-ES" altLang="es-ES" sz="1700" dirty="0">
              <a:solidFill>
                <a:srgbClr val="4D4D4D"/>
              </a:solidFill>
              <a:latin typeface="Arial Narrow" pitchFamily="34" charset="0"/>
            </a:endParaRPr>
          </a:p>
        </p:txBody>
      </p:sp>
      <p:sp>
        <p:nvSpPr>
          <p:cNvPr id="4104" name="Rectangle 7"/>
          <p:cNvSpPr>
            <a:spLocks noChangeArrowheads="1"/>
          </p:cNvSpPr>
          <p:nvPr/>
        </p:nvSpPr>
        <p:spPr bwMode="auto">
          <a:xfrm>
            <a:off x="0" y="3500438"/>
            <a:ext cx="9144000" cy="144462"/>
          </a:xfrm>
          <a:prstGeom prst="rect">
            <a:avLst/>
          </a:prstGeom>
          <a:solidFill>
            <a:srgbClr val="3399CC"/>
          </a:solidFill>
          <a:ln w="9360" cap="sq">
            <a:solidFill>
              <a:srgbClr val="3399C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s-ES" altLang="es-ES"/>
          </a:p>
        </p:txBody>
      </p:sp>
      <p:pic>
        <p:nvPicPr>
          <p:cNvPr id="13" name="Imagen 5" descr="1.pn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5926256"/>
            <a:ext cx="2358443" cy="696258"/>
          </a:xfrm>
          <a:prstGeom prst="rect">
            <a:avLst/>
          </a:prstGeom>
        </p:spPr>
      </p:pic>
      <p:sp>
        <p:nvSpPr>
          <p:cNvPr id="14" name="40 Rectángulo"/>
          <p:cNvSpPr>
            <a:spLocks noChangeArrowheads="1"/>
          </p:cNvSpPr>
          <p:nvPr/>
        </p:nvSpPr>
        <p:spPr bwMode="auto">
          <a:xfrm>
            <a:off x="7019798" y="4450556"/>
            <a:ext cx="1890713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1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1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1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1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1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s-ES" altLang="es-ES" sz="1500" dirty="0">
                <a:solidFill>
                  <a:schemeClr val="bg1"/>
                </a:solidFill>
                <a:latin typeface="Trebuchet MS" pitchFamily="34" charset="0"/>
              </a:rPr>
              <a:t>www.ingenio.upv.es</a:t>
            </a:r>
          </a:p>
        </p:txBody>
      </p:sp>
      <p:pic>
        <p:nvPicPr>
          <p:cNvPr id="2053" name="Picture 5" descr="Resultado de imagen de ingenio csic upv logo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52" y="6063725"/>
            <a:ext cx="5424537" cy="6008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"/>
          <p:cNvSpPr>
            <a:spLocks noChangeArrowheads="1"/>
          </p:cNvSpPr>
          <p:nvPr/>
        </p:nvSpPr>
        <p:spPr bwMode="auto">
          <a:xfrm>
            <a:off x="387350" y="403967"/>
            <a:ext cx="8424863" cy="400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160" tIns="46080" rIns="92160" bIns="46080">
            <a:spAutoFit/>
          </a:bodyPr>
          <a:lstStyle/>
          <a:p>
            <a:pP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es-ES" sz="2000" b="1" dirty="0" smtClean="0">
                <a:solidFill>
                  <a:srgbClr val="3973AD"/>
                </a:solidFill>
                <a:latin typeface="Calibri" pitchFamily="34" charset="0"/>
                <a:cs typeface="Calibri" pitchFamily="34" charset="0"/>
              </a:rPr>
              <a:t>OUR CONCLUSIONS</a:t>
            </a:r>
          </a:p>
        </p:txBody>
      </p:sp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612775" y="1289557"/>
            <a:ext cx="7631633" cy="48318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38138" indent="-338138"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rgbClr val="000000"/>
                </a:solidFill>
                <a:latin typeface="Arial" charset="0"/>
                <a:ea typeface="Droid Sans Fallback" charset="0"/>
                <a:cs typeface="Droid Sans Fallback" charset="0"/>
              </a:defRPr>
            </a:lvl1pPr>
            <a:lvl2pPr marL="338138" indent="-338138"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rgbClr val="000000"/>
                </a:solidFill>
                <a:latin typeface="Arial" charset="0"/>
                <a:ea typeface="Droid Sans Fallback" charset="0"/>
                <a:cs typeface="Droid Sans Fallback" charset="0"/>
              </a:defRPr>
            </a:lvl2pPr>
            <a:lvl3pPr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rgbClr val="000000"/>
                </a:solidFill>
                <a:latin typeface="Arial" charset="0"/>
                <a:ea typeface="Droid Sans Fallback" charset="0"/>
                <a:cs typeface="Droid Sans Fallback" charset="0"/>
              </a:defRPr>
            </a:lvl3pPr>
            <a:lvl4pPr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rgbClr val="000000"/>
                </a:solidFill>
                <a:latin typeface="Arial" charset="0"/>
                <a:ea typeface="Droid Sans Fallback" charset="0"/>
                <a:cs typeface="Droid Sans Fallback" charset="0"/>
              </a:defRPr>
            </a:lvl4pPr>
            <a:lvl5pPr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rgbClr val="000000"/>
                </a:solidFill>
                <a:latin typeface="Arial" charset="0"/>
                <a:ea typeface="Droid Sans Fallback" charset="0"/>
                <a:cs typeface="Droid Sans Fallback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rgbClr val="000000"/>
                </a:solidFill>
                <a:latin typeface="Arial" charset="0"/>
                <a:ea typeface="Droid Sans Fallback" charset="0"/>
                <a:cs typeface="Droid Sans Fallback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rgbClr val="000000"/>
                </a:solidFill>
                <a:latin typeface="Arial" charset="0"/>
                <a:ea typeface="Droid Sans Fallback" charset="0"/>
                <a:cs typeface="Droid Sans Fallback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rgbClr val="000000"/>
                </a:solidFill>
                <a:latin typeface="Arial" charset="0"/>
                <a:ea typeface="Droid Sans Fallback" charset="0"/>
                <a:cs typeface="Droid Sans Fallback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rgbClr val="000000"/>
                </a:solidFill>
                <a:latin typeface="Arial" charset="0"/>
                <a:ea typeface="Droid Sans Fallback" charset="0"/>
                <a:cs typeface="Droid Sans Fallback" charset="0"/>
              </a:defRPr>
            </a:lvl9pPr>
          </a:lstStyle>
          <a:p>
            <a:pPr eaLnBrk="1" hangingPunct="1">
              <a:spcBef>
                <a:spcPts val="450"/>
              </a:spcBef>
              <a:spcAft>
                <a:spcPts val="1200"/>
              </a:spcAft>
              <a:buClr>
                <a:srgbClr val="000000"/>
              </a:buClr>
              <a:buSzPct val="100000"/>
              <a:buFont typeface="Calibri" pitchFamily="32" charset="0"/>
              <a:buChar char="•"/>
              <a:defRPr/>
            </a:pPr>
            <a:r>
              <a:rPr lang="en-GB" sz="2000" dirty="0">
                <a:latin typeface="Calibri" panose="020F0502020204030204" pitchFamily="34" charset="0"/>
              </a:rPr>
              <a:t>H</a:t>
            </a:r>
            <a:r>
              <a:rPr lang="en-GB" sz="2000" dirty="0" smtClean="0">
                <a:latin typeface="Calibri" panose="020F0502020204030204" pitchFamily="34" charset="0"/>
              </a:rPr>
              <a:t>eterogeneity and diversity constitute the strength and vibrancy of the UK university research system </a:t>
            </a:r>
          </a:p>
          <a:p>
            <a:pPr eaLnBrk="1" hangingPunct="1">
              <a:spcBef>
                <a:spcPts val="450"/>
              </a:spcBef>
              <a:spcAft>
                <a:spcPts val="1200"/>
              </a:spcAft>
              <a:buClr>
                <a:srgbClr val="000000"/>
              </a:buClr>
              <a:buSzPct val="100000"/>
              <a:buFont typeface="Calibri" pitchFamily="32" charset="0"/>
              <a:buChar char="•"/>
              <a:defRPr/>
            </a:pPr>
            <a:r>
              <a:rPr lang="en-GB" sz="2000" dirty="0" smtClean="0">
                <a:latin typeface="Calibri" panose="020F0502020204030204" pitchFamily="34" charset="0"/>
              </a:rPr>
              <a:t>Excellent science is not a necessary pre-condition for highly significant societal impacts</a:t>
            </a:r>
          </a:p>
          <a:p>
            <a:pPr eaLnBrk="1" hangingPunct="1">
              <a:spcBef>
                <a:spcPts val="450"/>
              </a:spcBef>
              <a:spcAft>
                <a:spcPts val="1200"/>
              </a:spcAft>
              <a:buClr>
                <a:srgbClr val="000000"/>
              </a:buClr>
              <a:buSzPct val="100000"/>
              <a:buFont typeface="Calibri" pitchFamily="32" charset="0"/>
              <a:buChar char="•"/>
              <a:defRPr/>
            </a:pPr>
            <a:r>
              <a:rPr lang="en-GB" sz="2000" dirty="0" smtClean="0">
                <a:latin typeface="Calibri" panose="020F0502020204030204" pitchFamily="34" charset="0"/>
              </a:rPr>
              <a:t>There are risks associated with driving policy in pursuit of an idealised “excellent science” (high output-high impact) to which ever more disproportionate amounts of resources may be channelled</a:t>
            </a:r>
          </a:p>
          <a:p>
            <a:pPr eaLnBrk="1" hangingPunct="1">
              <a:spcBef>
                <a:spcPts val="450"/>
              </a:spcBef>
              <a:spcAft>
                <a:spcPts val="1200"/>
              </a:spcAft>
              <a:buClr>
                <a:srgbClr val="000000"/>
              </a:buClr>
              <a:buSzPct val="100000"/>
              <a:buFont typeface="Calibri" pitchFamily="32" charset="0"/>
              <a:buChar char="•"/>
              <a:defRPr/>
            </a:pPr>
            <a:r>
              <a:rPr lang="en-GB" sz="2000" dirty="0" smtClean="0">
                <a:latin typeface="Calibri" panose="020F0502020204030204" pitchFamily="34" charset="0"/>
              </a:rPr>
              <a:t>The chief risk is a reduction in the diverse ways that research and impact are being coupled together</a:t>
            </a:r>
          </a:p>
          <a:p>
            <a:pPr eaLnBrk="1" hangingPunct="1">
              <a:spcBef>
                <a:spcPts val="450"/>
              </a:spcBef>
              <a:spcAft>
                <a:spcPts val="1200"/>
              </a:spcAft>
              <a:buClr>
                <a:srgbClr val="000000"/>
              </a:buClr>
              <a:buSzPct val="100000"/>
              <a:buFont typeface="Calibri" pitchFamily="32" charset="0"/>
              <a:buChar char="•"/>
              <a:defRPr/>
            </a:pPr>
            <a:r>
              <a:rPr lang="en-GB" sz="2000" dirty="0" smtClean="0">
                <a:latin typeface="Calibri" panose="020F0502020204030204" pitchFamily="34" charset="0"/>
              </a:rPr>
              <a:t>Consequence of compromising systemic capacity to deal with  diverse societal needs that rely on the myriad, embedded, patchwork of UK university research successes</a:t>
            </a:r>
          </a:p>
          <a:p>
            <a:pPr eaLnBrk="1" hangingPunct="1">
              <a:spcBef>
                <a:spcPts val="450"/>
              </a:spcBef>
              <a:spcAft>
                <a:spcPts val="1200"/>
              </a:spcAft>
              <a:buClr>
                <a:srgbClr val="000000"/>
              </a:buClr>
              <a:buSzPct val="100000"/>
              <a:buFont typeface="Calibri" pitchFamily="32" charset="0"/>
              <a:buChar char="•"/>
              <a:defRPr/>
            </a:pPr>
            <a:endParaRPr lang="en-GB" sz="2000" dirty="0" smtClean="0">
              <a:latin typeface="Calibri" panose="020F0502020204030204" pitchFamily="34" charset="0"/>
            </a:endParaRPr>
          </a:p>
          <a:p>
            <a:pPr eaLnBrk="1" hangingPunct="1">
              <a:spcBef>
                <a:spcPts val="450"/>
              </a:spcBef>
              <a:spcAft>
                <a:spcPts val="1200"/>
              </a:spcAft>
              <a:buClr>
                <a:srgbClr val="000000"/>
              </a:buClr>
              <a:buSzPct val="100000"/>
              <a:buFont typeface="Calibri" pitchFamily="32" charset="0"/>
              <a:buChar char="•"/>
              <a:defRPr/>
            </a:pPr>
            <a:endParaRPr lang="es-ES" sz="2000" dirty="0">
              <a:latin typeface="Calibri" pitchFamily="32" charset="0"/>
            </a:endParaRPr>
          </a:p>
          <a:p>
            <a:pPr eaLnBrk="1" hangingPunct="1">
              <a:spcBef>
                <a:spcPts val="450"/>
              </a:spcBef>
              <a:spcAft>
                <a:spcPts val="1200"/>
              </a:spcAft>
              <a:buClr>
                <a:srgbClr val="000000"/>
              </a:buClr>
              <a:buSzPct val="100000"/>
              <a:buFont typeface="Calibri" pitchFamily="32" charset="0"/>
              <a:buChar char="•"/>
              <a:defRPr/>
            </a:pPr>
            <a:endParaRPr lang="en-GB" altLang="x-none" sz="2000" dirty="0">
              <a:latin typeface="Calibri" pitchFamily="32" charset="0"/>
              <a:cs typeface="Calibri" pitchFamily="32" charset="0"/>
            </a:endParaRPr>
          </a:p>
        </p:txBody>
      </p:sp>
      <p:sp>
        <p:nvSpPr>
          <p:cNvPr id="18436" name="Line 3"/>
          <p:cNvSpPr>
            <a:spLocks noChangeShapeType="1"/>
          </p:cNvSpPr>
          <p:nvPr/>
        </p:nvSpPr>
        <p:spPr bwMode="auto">
          <a:xfrm>
            <a:off x="387350" y="404813"/>
            <a:ext cx="7454900" cy="1587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18437" name="Text Box 4"/>
          <p:cNvSpPr txBox="1">
            <a:spLocks noChangeArrowheads="1"/>
          </p:cNvSpPr>
          <p:nvPr/>
        </p:nvSpPr>
        <p:spPr bwMode="auto">
          <a:xfrm>
            <a:off x="358775" y="6416675"/>
            <a:ext cx="1143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s-ES" altLang="es-ES"/>
          </a:p>
        </p:txBody>
      </p:sp>
      <p:pic>
        <p:nvPicPr>
          <p:cNvPr id="6" name="Imagen 5" descr="1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615" y="6498961"/>
            <a:ext cx="938875" cy="277174"/>
          </a:xfrm>
          <a:prstGeom prst="rect">
            <a:avLst/>
          </a:prstGeom>
        </p:spPr>
      </p:pic>
      <p:pic>
        <p:nvPicPr>
          <p:cNvPr id="10" name="Picture 5" descr="Resultado de imagen de ingenio csic upv logo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04676" y="6465731"/>
            <a:ext cx="3421448" cy="3789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/>
          <p:cNvSpPr/>
          <p:nvPr/>
        </p:nvSpPr>
        <p:spPr bwMode="auto">
          <a:xfrm>
            <a:off x="4283968" y="0"/>
            <a:ext cx="4320480" cy="442458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GB" sz="1800" b="0" i="0" u="none" strike="noStrike" cap="none" normalizeH="0" baseline="0" smtClean="0">
              <a:ln>
                <a:noFill/>
              </a:ln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843925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"/>
          <p:cNvSpPr>
            <a:spLocks noChangeArrowheads="1"/>
          </p:cNvSpPr>
          <p:nvPr/>
        </p:nvSpPr>
        <p:spPr bwMode="auto">
          <a:xfrm>
            <a:off x="387350" y="403967"/>
            <a:ext cx="8424863" cy="400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160" tIns="46080" rIns="92160" bIns="46080">
            <a:spAutoFit/>
          </a:bodyPr>
          <a:lstStyle/>
          <a:p>
            <a:pP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es-ES" sz="2000" b="1" dirty="0" smtClean="0">
                <a:solidFill>
                  <a:srgbClr val="3973AD"/>
                </a:solidFill>
                <a:latin typeface="Calibri" pitchFamily="34" charset="0"/>
                <a:cs typeface="Calibri" pitchFamily="34" charset="0"/>
              </a:rPr>
              <a:t>TWITTER</a:t>
            </a:r>
          </a:p>
        </p:txBody>
      </p:sp>
      <p:sp>
        <p:nvSpPr>
          <p:cNvPr id="18436" name="Line 3"/>
          <p:cNvSpPr>
            <a:spLocks noChangeShapeType="1"/>
          </p:cNvSpPr>
          <p:nvPr/>
        </p:nvSpPr>
        <p:spPr bwMode="auto">
          <a:xfrm>
            <a:off x="387350" y="404813"/>
            <a:ext cx="7454900" cy="1587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18437" name="Text Box 4"/>
          <p:cNvSpPr txBox="1">
            <a:spLocks noChangeArrowheads="1"/>
          </p:cNvSpPr>
          <p:nvPr/>
        </p:nvSpPr>
        <p:spPr bwMode="auto">
          <a:xfrm>
            <a:off x="358775" y="6416675"/>
            <a:ext cx="1143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s-ES" altLang="es-ES"/>
          </a:p>
        </p:txBody>
      </p:sp>
      <p:pic>
        <p:nvPicPr>
          <p:cNvPr id="6" name="Imagen 5" descr="1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615" y="6498961"/>
            <a:ext cx="938875" cy="277174"/>
          </a:xfrm>
          <a:prstGeom prst="rect">
            <a:avLst/>
          </a:prstGeom>
        </p:spPr>
      </p:pic>
      <p:pic>
        <p:nvPicPr>
          <p:cNvPr id="10" name="Picture 5" descr="Resultado de imagen de ingenio csic upv logo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04676" y="6465731"/>
            <a:ext cx="3421448" cy="3789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/>
          <p:cNvSpPr/>
          <p:nvPr/>
        </p:nvSpPr>
        <p:spPr bwMode="auto">
          <a:xfrm>
            <a:off x="4283968" y="0"/>
            <a:ext cx="4320480" cy="442458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GB" sz="1800" b="0" i="0" u="none" strike="noStrike" cap="none" normalizeH="0" baseline="0" smtClean="0">
              <a:ln>
                <a:noFill/>
              </a:ln>
              <a:effectLst/>
              <a:latin typeface="Arial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9758" y="1647462"/>
            <a:ext cx="3769733" cy="4363715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676" y="1124745"/>
            <a:ext cx="3194048" cy="3672408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298843925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49" y="3605213"/>
            <a:ext cx="9144000" cy="922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2531" name="Rectangle 2"/>
          <p:cNvSpPr>
            <a:spLocks noChangeArrowheads="1"/>
          </p:cNvSpPr>
          <p:nvPr/>
        </p:nvSpPr>
        <p:spPr bwMode="auto">
          <a:xfrm>
            <a:off x="0" y="4500563"/>
            <a:ext cx="9144000" cy="288925"/>
          </a:xfrm>
          <a:prstGeom prst="rect">
            <a:avLst/>
          </a:prstGeom>
          <a:solidFill>
            <a:srgbClr val="4D4D4D"/>
          </a:solidFill>
          <a:ln w="9360" cap="sq">
            <a:solidFill>
              <a:srgbClr val="4D4D4D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s-ES" altLang="es-ES"/>
          </a:p>
        </p:txBody>
      </p:sp>
      <p:sp>
        <p:nvSpPr>
          <p:cNvPr id="22532" name="Line 3"/>
          <p:cNvSpPr>
            <a:spLocks noChangeShapeType="1"/>
          </p:cNvSpPr>
          <p:nvPr/>
        </p:nvSpPr>
        <p:spPr bwMode="auto">
          <a:xfrm>
            <a:off x="0" y="3603625"/>
            <a:ext cx="9144000" cy="1588"/>
          </a:xfrm>
          <a:prstGeom prst="line">
            <a:avLst/>
          </a:prstGeom>
          <a:noFill/>
          <a:ln w="9360" cap="sq">
            <a:solidFill>
              <a:srgbClr val="C0C0C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22533" name="Text Box 4"/>
          <p:cNvSpPr txBox="1">
            <a:spLocks noChangeArrowheads="1"/>
          </p:cNvSpPr>
          <p:nvPr/>
        </p:nvSpPr>
        <p:spPr bwMode="auto">
          <a:xfrm>
            <a:off x="6845174" y="4475981"/>
            <a:ext cx="1981097" cy="3253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9pPr>
          </a:lstStyle>
          <a:p>
            <a:pPr eaLnBrk="1" hangingPunct="1">
              <a:buSzPct val="100000"/>
            </a:pPr>
            <a:r>
              <a:rPr lang="es-ES" altLang="es-ES" sz="1500" b="1" dirty="0">
                <a:latin typeface="Trebuchet MS" panose="020B0603020202020204" pitchFamily="34" charset="0"/>
              </a:rPr>
              <a:t>www.ingenio.upv.es</a:t>
            </a:r>
          </a:p>
        </p:txBody>
      </p:sp>
      <p:sp>
        <p:nvSpPr>
          <p:cNvPr id="22536" name="TextBox 1"/>
          <p:cNvSpPr txBox="1">
            <a:spLocks noChangeArrowheads="1"/>
          </p:cNvSpPr>
          <p:nvPr/>
        </p:nvSpPr>
        <p:spPr bwMode="auto">
          <a:xfrm>
            <a:off x="884835" y="758022"/>
            <a:ext cx="2725906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AU" altLang="es-ES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Richard Woolley </a:t>
            </a:r>
            <a:endParaRPr lang="en-AU" altLang="es-ES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r>
              <a:rPr lang="en-AU" altLang="es-E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Ingenio (CSIC-UPV)</a:t>
            </a:r>
            <a:endParaRPr lang="en-AU" altLang="es-ES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r>
              <a:rPr lang="en-AU" altLang="es-E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  <a:hlinkClick r:id="rId4"/>
              </a:rPr>
              <a:t>ricwoo@ingenio.upv.es</a:t>
            </a:r>
            <a:endParaRPr lang="en-AU" altLang="es-ES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endParaRPr lang="en-AU" altLang="es-ES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endParaRPr lang="en-AU" altLang="es-ES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12" name="Imagen 5" descr="1.png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059" y="6207261"/>
            <a:ext cx="1464407" cy="432322"/>
          </a:xfrm>
          <a:prstGeom prst="rect">
            <a:avLst/>
          </a:prstGeom>
        </p:spPr>
      </p:pic>
      <p:pic>
        <p:nvPicPr>
          <p:cNvPr id="13" name="Picture 5" descr="Resultado de imagen de ingenio csic upv logo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52" y="6063725"/>
            <a:ext cx="5424537" cy="6008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1"/>
          <p:cNvSpPr txBox="1">
            <a:spLocks noChangeArrowheads="1"/>
          </p:cNvSpPr>
          <p:nvPr/>
        </p:nvSpPr>
        <p:spPr bwMode="auto">
          <a:xfrm>
            <a:off x="3707952" y="758022"/>
            <a:ext cx="5184528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AU" altLang="es-E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BLOGPOST</a:t>
            </a:r>
          </a:p>
          <a:p>
            <a:r>
              <a:rPr lang="en-AU" altLang="es-ES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http://www.sv.uio.no/tik/english/research/projects/osiris/osirisblog/</a:t>
            </a:r>
            <a:endParaRPr lang="en-AU" altLang="es-ES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endParaRPr lang="en-AU" altLang="es-ES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r>
              <a:rPr lang="en-AU" altLang="es-E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DATA https</a:t>
            </a:r>
            <a:r>
              <a:rPr lang="en-AU" altLang="es-ES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://doi.org/10.6084/m9.figshare.5132077.v1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"/>
          <p:cNvSpPr>
            <a:spLocks noChangeArrowheads="1"/>
          </p:cNvSpPr>
          <p:nvPr/>
        </p:nvSpPr>
        <p:spPr bwMode="auto">
          <a:xfrm>
            <a:off x="387350" y="395803"/>
            <a:ext cx="8424863" cy="400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160" tIns="46080" rIns="92160" bIns="46080">
            <a:spAutoFit/>
          </a:bodyPr>
          <a:lstStyle/>
          <a:p>
            <a:pP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es-ES" sz="2000" b="1" dirty="0" smtClean="0">
                <a:solidFill>
                  <a:srgbClr val="3973AD"/>
                </a:solidFill>
                <a:latin typeface="Calibri" pitchFamily="34" charset="0"/>
                <a:cs typeface="Calibri" pitchFamily="34" charset="0"/>
              </a:rPr>
              <a:t>THE RELATIONSHIP BETWEEN EXCELLENCE AND IMPACT</a:t>
            </a:r>
          </a:p>
        </p:txBody>
      </p:sp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612775" y="1289557"/>
            <a:ext cx="7631633" cy="48318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38138" indent="-338138"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rgbClr val="000000"/>
                </a:solidFill>
                <a:latin typeface="Arial" charset="0"/>
                <a:ea typeface="Droid Sans Fallback" charset="0"/>
                <a:cs typeface="Droid Sans Fallback" charset="0"/>
              </a:defRPr>
            </a:lvl1pPr>
            <a:lvl2pPr marL="338138" indent="-338138"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rgbClr val="000000"/>
                </a:solidFill>
                <a:latin typeface="Arial" charset="0"/>
                <a:ea typeface="Droid Sans Fallback" charset="0"/>
                <a:cs typeface="Droid Sans Fallback" charset="0"/>
              </a:defRPr>
            </a:lvl2pPr>
            <a:lvl3pPr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rgbClr val="000000"/>
                </a:solidFill>
                <a:latin typeface="Arial" charset="0"/>
                <a:ea typeface="Droid Sans Fallback" charset="0"/>
                <a:cs typeface="Droid Sans Fallback" charset="0"/>
              </a:defRPr>
            </a:lvl3pPr>
            <a:lvl4pPr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rgbClr val="000000"/>
                </a:solidFill>
                <a:latin typeface="Arial" charset="0"/>
                <a:ea typeface="Droid Sans Fallback" charset="0"/>
                <a:cs typeface="Droid Sans Fallback" charset="0"/>
              </a:defRPr>
            </a:lvl4pPr>
            <a:lvl5pPr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rgbClr val="000000"/>
                </a:solidFill>
                <a:latin typeface="Arial" charset="0"/>
                <a:ea typeface="Droid Sans Fallback" charset="0"/>
                <a:cs typeface="Droid Sans Fallback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rgbClr val="000000"/>
                </a:solidFill>
                <a:latin typeface="Arial" charset="0"/>
                <a:ea typeface="Droid Sans Fallback" charset="0"/>
                <a:cs typeface="Droid Sans Fallback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rgbClr val="000000"/>
                </a:solidFill>
                <a:latin typeface="Arial" charset="0"/>
                <a:ea typeface="Droid Sans Fallback" charset="0"/>
                <a:cs typeface="Droid Sans Fallback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rgbClr val="000000"/>
                </a:solidFill>
                <a:latin typeface="Arial" charset="0"/>
                <a:ea typeface="Droid Sans Fallback" charset="0"/>
                <a:cs typeface="Droid Sans Fallback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rgbClr val="000000"/>
                </a:solidFill>
                <a:latin typeface="Arial" charset="0"/>
                <a:ea typeface="Droid Sans Fallback" charset="0"/>
                <a:cs typeface="Droid Sans Fallback" charset="0"/>
              </a:defRPr>
            </a:lvl9pPr>
          </a:lstStyle>
          <a:p>
            <a:pPr eaLnBrk="1" hangingPunct="1">
              <a:spcBef>
                <a:spcPts val="450"/>
              </a:spcBef>
              <a:spcAft>
                <a:spcPts val="1200"/>
              </a:spcAft>
              <a:buClr>
                <a:srgbClr val="000000"/>
              </a:buClr>
              <a:buSzPct val="100000"/>
              <a:buFont typeface="Calibri" pitchFamily="32" charset="0"/>
              <a:buChar char="•"/>
              <a:defRPr/>
            </a:pPr>
            <a:r>
              <a:rPr lang="en-GB" sz="2000" dirty="0">
                <a:latin typeface="Calibri" panose="020F0502020204030204" pitchFamily="34" charset="0"/>
              </a:rPr>
              <a:t>F</a:t>
            </a:r>
            <a:r>
              <a:rPr lang="en-GB" sz="2000" dirty="0" smtClean="0">
                <a:latin typeface="Calibri" panose="020F0502020204030204" pitchFamily="34" charset="0"/>
              </a:rPr>
              <a:t>ocus on scientific excellence is increasingly accompanied by concern about the impact of research</a:t>
            </a:r>
          </a:p>
          <a:p>
            <a:pPr eaLnBrk="1" hangingPunct="1">
              <a:spcBef>
                <a:spcPts val="450"/>
              </a:spcBef>
              <a:spcAft>
                <a:spcPts val="1200"/>
              </a:spcAft>
              <a:buClr>
                <a:srgbClr val="000000"/>
              </a:buClr>
              <a:buSzPct val="100000"/>
              <a:buFont typeface="Calibri" pitchFamily="32" charset="0"/>
              <a:buChar char="•"/>
              <a:defRPr/>
            </a:pPr>
            <a:r>
              <a:rPr lang="es-ES_tradnl" sz="2000" dirty="0" smtClean="0">
                <a:latin typeface="Calibri" pitchFamily="32" charset="0"/>
              </a:rPr>
              <a:t>A </a:t>
            </a:r>
            <a:r>
              <a:rPr lang="es-ES_tradnl" sz="2000" dirty="0" err="1" smtClean="0">
                <a:latin typeface="Calibri" pitchFamily="32" charset="0"/>
              </a:rPr>
              <a:t>core</a:t>
            </a:r>
            <a:r>
              <a:rPr lang="es-ES_tradnl" sz="2000" dirty="0" smtClean="0">
                <a:latin typeface="Calibri" pitchFamily="32" charset="0"/>
              </a:rPr>
              <a:t> </a:t>
            </a:r>
            <a:r>
              <a:rPr lang="en-GB" sz="2000" dirty="0">
                <a:latin typeface="Calibri" pitchFamily="32" charset="0"/>
              </a:rPr>
              <a:t>rationale</a:t>
            </a:r>
            <a:r>
              <a:rPr lang="es-ES_tradnl" sz="2000" dirty="0">
                <a:latin typeface="Calibri" pitchFamily="32" charset="0"/>
              </a:rPr>
              <a:t> </a:t>
            </a:r>
            <a:r>
              <a:rPr lang="es-ES_tradnl" sz="2000" dirty="0" err="1">
                <a:latin typeface="Calibri" pitchFamily="32" charset="0"/>
              </a:rPr>
              <a:t>for</a:t>
            </a:r>
            <a:r>
              <a:rPr lang="es-ES_tradnl" sz="2000" dirty="0">
                <a:latin typeface="Calibri" pitchFamily="32" charset="0"/>
              </a:rPr>
              <a:t> </a:t>
            </a:r>
            <a:r>
              <a:rPr lang="en-GB" sz="2000" dirty="0" smtClean="0">
                <a:latin typeface="Calibri" pitchFamily="32" charset="0"/>
              </a:rPr>
              <a:t>OSIRIS is to understand this relationship better</a:t>
            </a:r>
            <a:r>
              <a:rPr lang="es-ES_tradnl" sz="2000" dirty="0" smtClean="0">
                <a:latin typeface="Calibri" pitchFamily="32" charset="0"/>
              </a:rPr>
              <a:t> </a:t>
            </a:r>
            <a:endParaRPr lang="es-ES" sz="2000" dirty="0">
              <a:latin typeface="Calibri" pitchFamily="32" charset="0"/>
            </a:endParaRPr>
          </a:p>
          <a:p>
            <a:pPr eaLnBrk="1" hangingPunct="1">
              <a:spcBef>
                <a:spcPts val="450"/>
              </a:spcBef>
              <a:spcAft>
                <a:spcPts val="1200"/>
              </a:spcAft>
              <a:buClr>
                <a:srgbClr val="000000"/>
              </a:buClr>
              <a:buSzPct val="100000"/>
              <a:buFont typeface="Calibri" pitchFamily="32" charset="0"/>
              <a:buChar char="•"/>
              <a:defRPr/>
            </a:pPr>
            <a:r>
              <a:rPr lang="en-GB" sz="2000" dirty="0" smtClean="0">
                <a:latin typeface="Calibri" panose="020F0502020204030204" pitchFamily="34" charset="0"/>
              </a:rPr>
              <a:t>One way to look at this question is through national evaluation systems data and information</a:t>
            </a:r>
          </a:p>
          <a:p>
            <a:pPr eaLnBrk="1" hangingPunct="1">
              <a:spcBef>
                <a:spcPts val="450"/>
              </a:spcBef>
              <a:spcAft>
                <a:spcPts val="1200"/>
              </a:spcAft>
              <a:buClr>
                <a:srgbClr val="000000"/>
              </a:buClr>
              <a:buSzPct val="100000"/>
              <a:buFont typeface="Calibri" pitchFamily="32" charset="0"/>
              <a:buChar char="•"/>
              <a:defRPr/>
            </a:pPr>
            <a:r>
              <a:rPr lang="en-GB" sz="2000" dirty="0" smtClean="0">
                <a:latin typeface="Calibri" panose="020F0502020204030204" pitchFamily="34" charset="0"/>
              </a:rPr>
              <a:t>UK REF remains the ‘industry leader’ in many respects</a:t>
            </a:r>
          </a:p>
          <a:p>
            <a:pPr eaLnBrk="1" hangingPunct="1">
              <a:spcBef>
                <a:spcPts val="450"/>
              </a:spcBef>
              <a:spcAft>
                <a:spcPts val="1200"/>
              </a:spcAft>
              <a:buClr>
                <a:srgbClr val="000000"/>
              </a:buClr>
              <a:buSzPct val="100000"/>
              <a:buFont typeface="Calibri" pitchFamily="32" charset="0"/>
              <a:buChar char="•"/>
              <a:defRPr/>
            </a:pPr>
            <a:r>
              <a:rPr lang="en-GB" altLang="x-none" sz="2000" b="1" dirty="0" smtClean="0">
                <a:latin typeface="Calibri" pitchFamily="32" charset="0"/>
                <a:cs typeface="Calibri" pitchFamily="32" charset="0"/>
              </a:rPr>
              <a:t>Does the push to generate impact from research become implicitly linked to research quality</a:t>
            </a:r>
          </a:p>
          <a:p>
            <a:pPr eaLnBrk="1" hangingPunct="1">
              <a:spcBef>
                <a:spcPts val="450"/>
              </a:spcBef>
              <a:spcAft>
                <a:spcPts val="1200"/>
              </a:spcAft>
              <a:buClr>
                <a:srgbClr val="000000"/>
              </a:buClr>
              <a:buSzPct val="100000"/>
              <a:buFont typeface="Calibri" pitchFamily="32" charset="0"/>
              <a:buChar char="•"/>
              <a:defRPr/>
            </a:pPr>
            <a:r>
              <a:rPr lang="en-GB" altLang="x-none" sz="2000" b="1" dirty="0" smtClean="0">
                <a:latin typeface="Calibri" pitchFamily="32" charset="0"/>
                <a:cs typeface="Calibri" pitchFamily="32" charset="0"/>
              </a:rPr>
              <a:t>Does excellent science come to be seen as a pre-condition for high quality impacts?</a:t>
            </a:r>
            <a:endParaRPr lang="en-GB" altLang="x-none" sz="2000" b="1" dirty="0">
              <a:latin typeface="Calibri" pitchFamily="32" charset="0"/>
              <a:cs typeface="Calibri" pitchFamily="32" charset="0"/>
            </a:endParaRPr>
          </a:p>
        </p:txBody>
      </p:sp>
      <p:sp>
        <p:nvSpPr>
          <p:cNvPr id="18436" name="Line 3"/>
          <p:cNvSpPr>
            <a:spLocks noChangeShapeType="1"/>
          </p:cNvSpPr>
          <p:nvPr/>
        </p:nvSpPr>
        <p:spPr bwMode="auto">
          <a:xfrm>
            <a:off x="387350" y="404813"/>
            <a:ext cx="7454900" cy="1587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18437" name="Text Box 4"/>
          <p:cNvSpPr txBox="1">
            <a:spLocks noChangeArrowheads="1"/>
          </p:cNvSpPr>
          <p:nvPr/>
        </p:nvSpPr>
        <p:spPr bwMode="auto">
          <a:xfrm>
            <a:off x="358775" y="6416675"/>
            <a:ext cx="1143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s-ES" altLang="es-ES"/>
          </a:p>
        </p:txBody>
      </p:sp>
      <p:pic>
        <p:nvPicPr>
          <p:cNvPr id="6" name="Imagen 5" descr="1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615" y="6498961"/>
            <a:ext cx="938875" cy="277174"/>
          </a:xfrm>
          <a:prstGeom prst="rect">
            <a:avLst/>
          </a:prstGeom>
        </p:spPr>
      </p:pic>
      <p:pic>
        <p:nvPicPr>
          <p:cNvPr id="10" name="Picture 5" descr="Resultado de imagen de ingenio csic upv logo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04676" y="6465731"/>
            <a:ext cx="3421448" cy="3789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 bwMode="auto">
          <a:xfrm>
            <a:off x="4283968" y="0"/>
            <a:ext cx="4320480" cy="442458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GB" sz="1800" b="0" i="0" u="none" strike="noStrike" cap="none" normalizeH="0" baseline="0" smtClean="0">
              <a:ln>
                <a:noFill/>
              </a:ln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672833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"/>
          <p:cNvSpPr>
            <a:spLocks noChangeArrowheads="1"/>
          </p:cNvSpPr>
          <p:nvPr/>
        </p:nvSpPr>
        <p:spPr bwMode="auto">
          <a:xfrm>
            <a:off x="387350" y="395803"/>
            <a:ext cx="8424863" cy="400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160" tIns="46080" rIns="92160" bIns="46080">
            <a:spAutoFit/>
          </a:bodyPr>
          <a:lstStyle/>
          <a:p>
            <a:pP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es-ES" sz="2000" b="1" dirty="0" smtClean="0">
                <a:solidFill>
                  <a:srgbClr val="3973AD"/>
                </a:solidFill>
                <a:latin typeface="Calibri" pitchFamily="34" charset="0"/>
                <a:cs typeface="Calibri" pitchFamily="34" charset="0"/>
              </a:rPr>
              <a:t>THE UK REF 2014 – QUALITY DEFINITIONS</a:t>
            </a:r>
          </a:p>
        </p:txBody>
      </p:sp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612775" y="1268761"/>
            <a:ext cx="7631633" cy="48526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38138" indent="-338138"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rgbClr val="000000"/>
                </a:solidFill>
                <a:latin typeface="Arial" charset="0"/>
                <a:ea typeface="Droid Sans Fallback" charset="0"/>
                <a:cs typeface="Droid Sans Fallback" charset="0"/>
              </a:defRPr>
            </a:lvl1pPr>
            <a:lvl2pPr marL="338138" indent="-338138"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rgbClr val="000000"/>
                </a:solidFill>
                <a:latin typeface="Arial" charset="0"/>
                <a:ea typeface="Droid Sans Fallback" charset="0"/>
                <a:cs typeface="Droid Sans Fallback" charset="0"/>
              </a:defRPr>
            </a:lvl2pPr>
            <a:lvl3pPr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rgbClr val="000000"/>
                </a:solidFill>
                <a:latin typeface="Arial" charset="0"/>
                <a:ea typeface="Droid Sans Fallback" charset="0"/>
                <a:cs typeface="Droid Sans Fallback" charset="0"/>
              </a:defRPr>
            </a:lvl3pPr>
            <a:lvl4pPr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rgbClr val="000000"/>
                </a:solidFill>
                <a:latin typeface="Arial" charset="0"/>
                <a:ea typeface="Droid Sans Fallback" charset="0"/>
                <a:cs typeface="Droid Sans Fallback" charset="0"/>
              </a:defRPr>
            </a:lvl4pPr>
            <a:lvl5pPr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rgbClr val="000000"/>
                </a:solidFill>
                <a:latin typeface="Arial" charset="0"/>
                <a:ea typeface="Droid Sans Fallback" charset="0"/>
                <a:cs typeface="Droid Sans Fallback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rgbClr val="000000"/>
                </a:solidFill>
                <a:latin typeface="Arial" charset="0"/>
                <a:ea typeface="Droid Sans Fallback" charset="0"/>
                <a:cs typeface="Droid Sans Fallback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rgbClr val="000000"/>
                </a:solidFill>
                <a:latin typeface="Arial" charset="0"/>
                <a:ea typeface="Droid Sans Fallback" charset="0"/>
                <a:cs typeface="Droid Sans Fallback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rgbClr val="000000"/>
                </a:solidFill>
                <a:latin typeface="Arial" charset="0"/>
                <a:ea typeface="Droid Sans Fallback" charset="0"/>
                <a:cs typeface="Droid Sans Fallback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rgbClr val="000000"/>
                </a:solidFill>
                <a:latin typeface="Arial" charset="0"/>
                <a:ea typeface="Droid Sans Fallback" charset="0"/>
                <a:cs typeface="Droid Sans Fallback" charset="0"/>
              </a:defRPr>
            </a:lvl9pPr>
          </a:lstStyle>
          <a:p>
            <a:pPr eaLnBrk="1" hangingPunct="1">
              <a:spcBef>
                <a:spcPts val="450"/>
              </a:spcBef>
              <a:spcAft>
                <a:spcPts val="1200"/>
              </a:spcAft>
              <a:buClr>
                <a:srgbClr val="000000"/>
              </a:buClr>
              <a:buSzPct val="100000"/>
              <a:buFont typeface="Calibri" pitchFamily="32" charset="0"/>
              <a:buChar char="•"/>
              <a:defRPr/>
            </a:pPr>
            <a:r>
              <a:rPr lang="en-GB" sz="2000" b="1" dirty="0" smtClean="0">
                <a:latin typeface="Calibri" panose="020F0502020204030204" pitchFamily="34" charset="0"/>
              </a:rPr>
              <a:t>4</a:t>
            </a:r>
            <a:r>
              <a:rPr lang="en-GB" sz="2000" b="1" dirty="0">
                <a:latin typeface="Calibri" panose="020F0502020204030204" pitchFamily="34" charset="0"/>
              </a:rPr>
              <a:t>* </a:t>
            </a:r>
            <a:r>
              <a:rPr lang="en-GB" sz="2000" b="1" dirty="0" smtClean="0">
                <a:latin typeface="Calibri" panose="020F0502020204030204" pitchFamily="34" charset="0"/>
              </a:rPr>
              <a:t>scientific outputs</a:t>
            </a:r>
            <a:r>
              <a:rPr lang="en-GB" sz="2000" dirty="0" smtClean="0">
                <a:latin typeface="Calibri" panose="020F0502020204030204" pitchFamily="34" charset="0"/>
              </a:rPr>
              <a:t>:  </a:t>
            </a:r>
            <a:r>
              <a:rPr lang="en-GB" sz="2000" dirty="0">
                <a:latin typeface="Calibri" panose="020F0502020204030204" pitchFamily="34" charset="0"/>
              </a:rPr>
              <a:t>‘world-leading in terms of originality, significance and rigour’ (REF 02.2011: 43) and in which ‘world-leading denotes an absolute standard of quality’ (REF 02.0211: 45</a:t>
            </a:r>
            <a:r>
              <a:rPr lang="en-GB" sz="2000" dirty="0" smtClean="0">
                <a:latin typeface="Calibri" panose="020F0502020204030204" pitchFamily="34" charset="0"/>
              </a:rPr>
              <a:t>).</a:t>
            </a:r>
          </a:p>
          <a:p>
            <a:pPr eaLnBrk="1" hangingPunct="1">
              <a:spcBef>
                <a:spcPts val="450"/>
              </a:spcBef>
              <a:spcAft>
                <a:spcPts val="1200"/>
              </a:spcAft>
              <a:buClr>
                <a:srgbClr val="000000"/>
              </a:buClr>
              <a:buSzPct val="100000"/>
              <a:buFont typeface="Calibri" pitchFamily="32" charset="0"/>
              <a:buChar char="•"/>
              <a:defRPr/>
            </a:pPr>
            <a:r>
              <a:rPr lang="en-GB" sz="2000" b="1" dirty="0" smtClean="0">
                <a:latin typeface="Calibri" panose="020F0502020204030204" pitchFamily="34" charset="0"/>
              </a:rPr>
              <a:t>4* social impacts</a:t>
            </a:r>
            <a:r>
              <a:rPr lang="en-GB" sz="2000" dirty="0" smtClean="0">
                <a:latin typeface="Calibri" panose="020F0502020204030204" pitchFamily="34" charset="0"/>
              </a:rPr>
              <a:t>: </a:t>
            </a:r>
            <a:r>
              <a:rPr lang="en-GB" sz="2000" dirty="0">
                <a:latin typeface="Calibri" panose="020F0502020204030204" pitchFamily="34" charset="0"/>
              </a:rPr>
              <a:t>‘</a:t>
            </a:r>
            <a:r>
              <a:rPr lang="en-GB" sz="2000" dirty="0" smtClean="0">
                <a:latin typeface="Calibri" panose="020F0502020204030204" pitchFamily="34" charset="0"/>
              </a:rPr>
              <a:t>outstanding…in </a:t>
            </a:r>
            <a:r>
              <a:rPr lang="en-GB" sz="2000" dirty="0">
                <a:latin typeface="Calibri" panose="020F0502020204030204" pitchFamily="34" charset="0"/>
              </a:rPr>
              <a:t>terms of their reach and significance’ (REF 02.1011: 44).</a:t>
            </a:r>
            <a:endParaRPr lang="en-GB" sz="2000" dirty="0" smtClean="0">
              <a:latin typeface="Calibri" panose="020F0502020204030204" pitchFamily="34" charset="0"/>
            </a:endParaRPr>
          </a:p>
          <a:p>
            <a:pPr marL="914400" lvl="2" indent="0" eaLnBrk="1" hangingPunct="1">
              <a:spcBef>
                <a:spcPts val="450"/>
              </a:spcBef>
              <a:spcAft>
                <a:spcPts val="1200"/>
              </a:spcAft>
              <a:buClr>
                <a:srgbClr val="000000"/>
              </a:buClr>
              <a:buSzPct val="100000"/>
              <a:defRPr/>
            </a:pPr>
            <a:r>
              <a:rPr lang="en-GB" dirty="0">
                <a:latin typeface="Calibri" panose="020F0502020204030204" pitchFamily="34" charset="0"/>
              </a:rPr>
              <a:t>i</a:t>
            </a:r>
            <a:r>
              <a:rPr lang="en-GB" dirty="0" smtClean="0">
                <a:latin typeface="Calibri" panose="020F0502020204030204" pitchFamily="34" charset="0"/>
              </a:rPr>
              <a:t>mpact: “an </a:t>
            </a:r>
            <a:r>
              <a:rPr lang="en-GB" dirty="0">
                <a:latin typeface="Calibri" panose="020F0502020204030204" pitchFamily="34" charset="0"/>
              </a:rPr>
              <a:t>effect on, change or benefit to the economy, society, culture, public policy or services, health the environment or quality of life, beyond academia” (REF 2011: 26)</a:t>
            </a:r>
            <a:endParaRPr lang="en-GB" sz="2000" dirty="0">
              <a:latin typeface="Calibri" panose="020F0502020204030204" pitchFamily="34" charset="0"/>
            </a:endParaRPr>
          </a:p>
          <a:p>
            <a:pPr eaLnBrk="1" hangingPunct="1">
              <a:spcBef>
                <a:spcPts val="450"/>
              </a:spcBef>
              <a:spcAft>
                <a:spcPts val="1200"/>
              </a:spcAft>
              <a:buClr>
                <a:srgbClr val="000000"/>
              </a:buClr>
              <a:buSzPct val="100000"/>
              <a:buFont typeface="Calibri" pitchFamily="32" charset="0"/>
              <a:buChar char="•"/>
              <a:defRPr/>
            </a:pPr>
            <a:r>
              <a:rPr lang="en-GB" sz="2000" dirty="0" smtClean="0">
                <a:latin typeface="Calibri" panose="020F0502020204030204" pitchFamily="34" charset="0"/>
              </a:rPr>
              <a:t>(Need to be very cautious about not misinterpreting the qualities that </a:t>
            </a:r>
            <a:r>
              <a:rPr lang="en-GB" sz="2000" b="1" dirty="0" smtClean="0">
                <a:latin typeface="Calibri" panose="020F0502020204030204" pitchFamily="34" charset="0"/>
              </a:rPr>
              <a:t>outputs</a:t>
            </a:r>
            <a:r>
              <a:rPr lang="en-GB" sz="2000" dirty="0" smtClean="0">
                <a:latin typeface="Calibri" panose="020F0502020204030204" pitchFamily="34" charset="0"/>
              </a:rPr>
              <a:t> or </a:t>
            </a:r>
            <a:r>
              <a:rPr lang="en-GB" sz="2000" b="1" dirty="0" smtClean="0">
                <a:latin typeface="Calibri" panose="020F0502020204030204" pitchFamily="34" charset="0"/>
              </a:rPr>
              <a:t>impacts</a:t>
            </a:r>
            <a:r>
              <a:rPr lang="en-GB" sz="2000" dirty="0" smtClean="0">
                <a:latin typeface="Calibri" panose="020F0502020204030204" pitchFamily="34" charset="0"/>
              </a:rPr>
              <a:t> were assessed to embody as if these are characteristics of the </a:t>
            </a:r>
            <a:r>
              <a:rPr lang="en-GB" sz="2000" b="1" dirty="0" smtClean="0">
                <a:latin typeface="Calibri" panose="020F0502020204030204" pitchFamily="34" charset="0"/>
              </a:rPr>
              <a:t>units</a:t>
            </a:r>
            <a:r>
              <a:rPr lang="en-GB" sz="2000" dirty="0" smtClean="0">
                <a:latin typeface="Calibri" panose="020F0502020204030204" pitchFamily="34" charset="0"/>
              </a:rPr>
              <a:t> that submitted them…)</a:t>
            </a:r>
          </a:p>
        </p:txBody>
      </p:sp>
      <p:sp>
        <p:nvSpPr>
          <p:cNvPr id="18436" name="Line 3"/>
          <p:cNvSpPr>
            <a:spLocks noChangeShapeType="1"/>
          </p:cNvSpPr>
          <p:nvPr/>
        </p:nvSpPr>
        <p:spPr bwMode="auto">
          <a:xfrm>
            <a:off x="387350" y="404813"/>
            <a:ext cx="7454900" cy="1587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18437" name="Text Box 4"/>
          <p:cNvSpPr txBox="1">
            <a:spLocks noChangeArrowheads="1"/>
          </p:cNvSpPr>
          <p:nvPr/>
        </p:nvSpPr>
        <p:spPr bwMode="auto">
          <a:xfrm>
            <a:off x="358775" y="6416675"/>
            <a:ext cx="1143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s-ES" altLang="es-ES"/>
          </a:p>
        </p:txBody>
      </p:sp>
      <p:pic>
        <p:nvPicPr>
          <p:cNvPr id="6" name="Imagen 5" descr="1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615" y="6498961"/>
            <a:ext cx="938875" cy="277174"/>
          </a:xfrm>
          <a:prstGeom prst="rect">
            <a:avLst/>
          </a:prstGeom>
        </p:spPr>
      </p:pic>
      <p:pic>
        <p:nvPicPr>
          <p:cNvPr id="10" name="Picture 5" descr="Resultado de imagen de ingenio csic upv logo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04676" y="6465731"/>
            <a:ext cx="3421448" cy="3789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/>
          <p:cNvSpPr/>
          <p:nvPr/>
        </p:nvSpPr>
        <p:spPr bwMode="auto">
          <a:xfrm>
            <a:off x="4283968" y="0"/>
            <a:ext cx="4320480" cy="442458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GB" sz="1800" b="0" i="0" u="none" strike="noStrike" cap="none" normalizeH="0" baseline="0" smtClean="0">
              <a:ln>
                <a:noFill/>
              </a:ln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385592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"/>
          <p:cNvSpPr>
            <a:spLocks noChangeArrowheads="1"/>
          </p:cNvSpPr>
          <p:nvPr/>
        </p:nvSpPr>
        <p:spPr bwMode="auto">
          <a:xfrm>
            <a:off x="387350" y="403967"/>
            <a:ext cx="8424863" cy="400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160" tIns="46080" rIns="92160" bIns="46080">
            <a:spAutoFit/>
          </a:bodyPr>
          <a:lstStyle/>
          <a:p>
            <a:pP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es-ES" sz="2000" b="1" dirty="0" smtClean="0">
                <a:solidFill>
                  <a:srgbClr val="3973AD"/>
                </a:solidFill>
                <a:latin typeface="Calibri" pitchFamily="34" charset="0"/>
                <a:cs typeface="Calibri" pitchFamily="34" charset="0"/>
              </a:rPr>
              <a:t>OUR ANALYSIS, OUR QUESTIONS</a:t>
            </a:r>
          </a:p>
        </p:txBody>
      </p:sp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612775" y="1289557"/>
            <a:ext cx="7631633" cy="48318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38138" indent="-338138"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rgbClr val="000000"/>
                </a:solidFill>
                <a:latin typeface="Arial" charset="0"/>
                <a:ea typeface="Droid Sans Fallback" charset="0"/>
                <a:cs typeface="Droid Sans Fallback" charset="0"/>
              </a:defRPr>
            </a:lvl1pPr>
            <a:lvl2pPr marL="338138" indent="-338138"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rgbClr val="000000"/>
                </a:solidFill>
                <a:latin typeface="Arial" charset="0"/>
                <a:ea typeface="Droid Sans Fallback" charset="0"/>
                <a:cs typeface="Droid Sans Fallback" charset="0"/>
              </a:defRPr>
            </a:lvl2pPr>
            <a:lvl3pPr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rgbClr val="000000"/>
                </a:solidFill>
                <a:latin typeface="Arial" charset="0"/>
                <a:ea typeface="Droid Sans Fallback" charset="0"/>
                <a:cs typeface="Droid Sans Fallback" charset="0"/>
              </a:defRPr>
            </a:lvl3pPr>
            <a:lvl4pPr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rgbClr val="000000"/>
                </a:solidFill>
                <a:latin typeface="Arial" charset="0"/>
                <a:ea typeface="Droid Sans Fallback" charset="0"/>
                <a:cs typeface="Droid Sans Fallback" charset="0"/>
              </a:defRPr>
            </a:lvl4pPr>
            <a:lvl5pPr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rgbClr val="000000"/>
                </a:solidFill>
                <a:latin typeface="Arial" charset="0"/>
                <a:ea typeface="Droid Sans Fallback" charset="0"/>
                <a:cs typeface="Droid Sans Fallback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rgbClr val="000000"/>
                </a:solidFill>
                <a:latin typeface="Arial" charset="0"/>
                <a:ea typeface="Droid Sans Fallback" charset="0"/>
                <a:cs typeface="Droid Sans Fallback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rgbClr val="000000"/>
                </a:solidFill>
                <a:latin typeface="Arial" charset="0"/>
                <a:ea typeface="Droid Sans Fallback" charset="0"/>
                <a:cs typeface="Droid Sans Fallback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rgbClr val="000000"/>
                </a:solidFill>
                <a:latin typeface="Arial" charset="0"/>
                <a:ea typeface="Droid Sans Fallback" charset="0"/>
                <a:cs typeface="Droid Sans Fallback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rgbClr val="000000"/>
                </a:solidFill>
                <a:latin typeface="Arial" charset="0"/>
                <a:ea typeface="Droid Sans Fallback" charset="0"/>
                <a:cs typeface="Droid Sans Fallback" charset="0"/>
              </a:defRPr>
            </a:lvl9pPr>
          </a:lstStyle>
          <a:p>
            <a:pPr eaLnBrk="1" hangingPunct="1">
              <a:spcBef>
                <a:spcPts val="450"/>
              </a:spcBef>
              <a:spcAft>
                <a:spcPts val="1200"/>
              </a:spcAft>
              <a:buClr>
                <a:srgbClr val="000000"/>
              </a:buClr>
              <a:buSzPct val="100000"/>
              <a:buFont typeface="Calibri" pitchFamily="32" charset="0"/>
              <a:buChar char="•"/>
              <a:defRPr/>
            </a:pPr>
            <a:r>
              <a:rPr lang="en-GB" sz="2000" dirty="0" smtClean="0">
                <a:latin typeface="Calibri" panose="020F0502020204030204" pitchFamily="34" charset="0"/>
              </a:rPr>
              <a:t>We are NOT analysing whether </a:t>
            </a:r>
            <a:r>
              <a:rPr lang="en-GB" sz="2000" dirty="0">
                <a:latin typeface="Calibri" panose="020F0502020204030204" pitchFamily="34" charset="0"/>
              </a:rPr>
              <a:t>4* outputs are generating 4* </a:t>
            </a:r>
            <a:r>
              <a:rPr lang="en-GB" sz="2000" dirty="0" smtClean="0">
                <a:latin typeface="Calibri" panose="020F0502020204030204" pitchFamily="34" charset="0"/>
              </a:rPr>
              <a:t>impacts</a:t>
            </a:r>
          </a:p>
          <a:p>
            <a:pPr eaLnBrk="1" hangingPunct="1">
              <a:spcBef>
                <a:spcPts val="450"/>
              </a:spcBef>
              <a:spcAft>
                <a:spcPts val="1200"/>
              </a:spcAft>
              <a:buClr>
                <a:srgbClr val="000000"/>
              </a:buClr>
              <a:buSzPct val="100000"/>
              <a:buFont typeface="Calibri" pitchFamily="32" charset="0"/>
              <a:buChar char="•"/>
              <a:defRPr/>
            </a:pPr>
            <a:r>
              <a:rPr lang="en-GB" sz="2000" dirty="0">
                <a:latin typeface="Calibri" panose="020F0502020204030204" pitchFamily="34" charset="0"/>
              </a:rPr>
              <a:t>L</a:t>
            </a:r>
            <a:r>
              <a:rPr lang="en-GB" sz="2000" dirty="0" smtClean="0">
                <a:latin typeface="Calibri" panose="020F0502020204030204" pitchFamily="34" charset="0"/>
              </a:rPr>
              <a:t>ooking at the relationships between submissions of scientific outputs assessed as </a:t>
            </a:r>
            <a:r>
              <a:rPr lang="en-GB" sz="2000" dirty="0">
                <a:latin typeface="Calibri" panose="020F0502020204030204" pitchFamily="34" charset="0"/>
              </a:rPr>
              <a:t>4* </a:t>
            </a:r>
            <a:r>
              <a:rPr lang="en-GB" sz="2000" dirty="0" smtClean="0">
                <a:latin typeface="Calibri" panose="020F0502020204030204" pitchFamily="34" charset="0"/>
              </a:rPr>
              <a:t>and of social impacts assessed as 4*</a:t>
            </a:r>
          </a:p>
          <a:p>
            <a:pPr lvl="2" eaLnBrk="1" hangingPunct="1">
              <a:spcBef>
                <a:spcPts val="450"/>
              </a:spcBef>
              <a:spcAft>
                <a:spcPts val="1200"/>
              </a:spcAft>
              <a:buClr>
                <a:srgbClr val="000000"/>
              </a:buClr>
              <a:buSzPct val="100000"/>
              <a:buFont typeface="Calibri" pitchFamily="32" charset="0"/>
              <a:buChar char="•"/>
              <a:defRPr/>
            </a:pPr>
            <a:r>
              <a:rPr lang="en-GB" sz="2000" dirty="0" smtClean="0">
                <a:latin typeface="Calibri" panose="020F0502020204030204" pitchFamily="34" charset="0"/>
              </a:rPr>
              <a:t>by submitting departments or units </a:t>
            </a:r>
          </a:p>
          <a:p>
            <a:pPr lvl="2" eaLnBrk="1" hangingPunct="1">
              <a:spcBef>
                <a:spcPts val="450"/>
              </a:spcBef>
              <a:spcAft>
                <a:spcPts val="1200"/>
              </a:spcAft>
              <a:buClr>
                <a:srgbClr val="000000"/>
              </a:buClr>
              <a:buSzPct val="100000"/>
              <a:buFont typeface="Calibri" pitchFamily="32" charset="0"/>
              <a:buChar char="•"/>
              <a:defRPr/>
            </a:pPr>
            <a:r>
              <a:rPr lang="en-GB" sz="2000" dirty="0" smtClean="0">
                <a:latin typeface="Calibri" panose="020F0502020204030204" pitchFamily="34" charset="0"/>
              </a:rPr>
              <a:t>in particular disciplines and fields   </a:t>
            </a:r>
            <a:endParaRPr lang="en-GB" sz="2000" dirty="0">
              <a:latin typeface="Calibri" panose="020F0502020204030204" pitchFamily="34" charset="0"/>
            </a:endParaRPr>
          </a:p>
          <a:p>
            <a:pPr eaLnBrk="1" hangingPunct="1">
              <a:spcBef>
                <a:spcPts val="450"/>
              </a:spcBef>
              <a:spcAft>
                <a:spcPts val="1200"/>
              </a:spcAft>
              <a:buClr>
                <a:srgbClr val="000000"/>
              </a:buClr>
              <a:buSzPct val="100000"/>
              <a:buFont typeface="Calibri" pitchFamily="32" charset="0"/>
              <a:buChar char="•"/>
              <a:defRPr/>
            </a:pPr>
            <a:r>
              <a:rPr lang="en-GB" altLang="x-none" sz="2000" b="1" dirty="0">
                <a:latin typeface="Calibri" pitchFamily="32" charset="0"/>
                <a:cs typeface="Calibri" pitchFamily="32" charset="0"/>
              </a:rPr>
              <a:t>Are academic units that produce 4* outputs also generating 4* </a:t>
            </a:r>
            <a:r>
              <a:rPr lang="en-GB" altLang="x-none" sz="2000" b="1" dirty="0" smtClean="0">
                <a:latin typeface="Calibri" pitchFamily="32" charset="0"/>
                <a:cs typeface="Calibri" pitchFamily="32" charset="0"/>
              </a:rPr>
              <a:t>impacts (and vice versa)? </a:t>
            </a:r>
            <a:endParaRPr lang="en-GB" altLang="x-none" sz="2000" b="1" dirty="0">
              <a:latin typeface="Calibri" pitchFamily="32" charset="0"/>
              <a:cs typeface="Calibri" pitchFamily="32" charset="0"/>
            </a:endParaRPr>
          </a:p>
          <a:p>
            <a:pPr eaLnBrk="1" hangingPunct="1">
              <a:spcBef>
                <a:spcPts val="450"/>
              </a:spcBef>
              <a:spcAft>
                <a:spcPts val="1200"/>
              </a:spcAft>
              <a:buClr>
                <a:srgbClr val="000000"/>
              </a:buClr>
              <a:buSzPct val="100000"/>
              <a:buFont typeface="Calibri" pitchFamily="32" charset="0"/>
              <a:buChar char="•"/>
              <a:defRPr/>
            </a:pPr>
            <a:r>
              <a:rPr lang="en-GB" altLang="x-none" sz="2000" b="1" dirty="0">
                <a:latin typeface="Calibri" pitchFamily="32" charset="0"/>
                <a:cs typeface="Calibri" pitchFamily="32" charset="0"/>
              </a:rPr>
              <a:t>Is there a relationship between these two indicators of research quality in different fields?</a:t>
            </a:r>
          </a:p>
          <a:p>
            <a:pPr eaLnBrk="1" hangingPunct="1">
              <a:spcBef>
                <a:spcPts val="450"/>
              </a:spcBef>
              <a:spcAft>
                <a:spcPts val="1200"/>
              </a:spcAft>
              <a:buClr>
                <a:srgbClr val="000000"/>
              </a:buClr>
              <a:buSzPct val="100000"/>
              <a:buFont typeface="Calibri" pitchFamily="32" charset="0"/>
              <a:buChar char="•"/>
              <a:defRPr/>
            </a:pPr>
            <a:endParaRPr lang="es-ES" sz="2000" dirty="0">
              <a:latin typeface="Calibri" pitchFamily="32" charset="0"/>
            </a:endParaRPr>
          </a:p>
          <a:p>
            <a:pPr eaLnBrk="1" hangingPunct="1">
              <a:spcBef>
                <a:spcPts val="450"/>
              </a:spcBef>
              <a:spcAft>
                <a:spcPts val="1200"/>
              </a:spcAft>
              <a:buClr>
                <a:srgbClr val="000000"/>
              </a:buClr>
              <a:buSzPct val="100000"/>
              <a:buFont typeface="Calibri" pitchFamily="32" charset="0"/>
              <a:buChar char="•"/>
              <a:defRPr/>
            </a:pPr>
            <a:endParaRPr lang="en-GB" altLang="x-none" sz="2000" dirty="0">
              <a:latin typeface="Calibri" pitchFamily="32" charset="0"/>
              <a:cs typeface="Calibri" pitchFamily="32" charset="0"/>
            </a:endParaRPr>
          </a:p>
        </p:txBody>
      </p:sp>
      <p:sp>
        <p:nvSpPr>
          <p:cNvPr id="18436" name="Line 3"/>
          <p:cNvSpPr>
            <a:spLocks noChangeShapeType="1"/>
          </p:cNvSpPr>
          <p:nvPr/>
        </p:nvSpPr>
        <p:spPr bwMode="auto">
          <a:xfrm>
            <a:off x="387350" y="404813"/>
            <a:ext cx="7454900" cy="1587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18437" name="Text Box 4"/>
          <p:cNvSpPr txBox="1">
            <a:spLocks noChangeArrowheads="1"/>
          </p:cNvSpPr>
          <p:nvPr/>
        </p:nvSpPr>
        <p:spPr bwMode="auto">
          <a:xfrm>
            <a:off x="358775" y="6416675"/>
            <a:ext cx="1143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s-ES" altLang="es-ES"/>
          </a:p>
        </p:txBody>
      </p:sp>
      <p:pic>
        <p:nvPicPr>
          <p:cNvPr id="6" name="Imagen 5" descr="1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615" y="6498961"/>
            <a:ext cx="938875" cy="277174"/>
          </a:xfrm>
          <a:prstGeom prst="rect">
            <a:avLst/>
          </a:prstGeom>
        </p:spPr>
      </p:pic>
      <p:pic>
        <p:nvPicPr>
          <p:cNvPr id="10" name="Picture 5" descr="Resultado de imagen de ingenio csic upv logo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04676" y="6465731"/>
            <a:ext cx="3421448" cy="3789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/>
          <p:cNvSpPr/>
          <p:nvPr/>
        </p:nvSpPr>
        <p:spPr bwMode="auto">
          <a:xfrm>
            <a:off x="4283968" y="0"/>
            <a:ext cx="4320480" cy="442458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GB" sz="1800" b="0" i="0" u="none" strike="noStrike" cap="none" normalizeH="0" baseline="0" smtClean="0">
              <a:ln>
                <a:noFill/>
              </a:ln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843925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"/>
          <p:cNvSpPr>
            <a:spLocks noChangeArrowheads="1"/>
          </p:cNvSpPr>
          <p:nvPr/>
        </p:nvSpPr>
        <p:spPr bwMode="auto">
          <a:xfrm>
            <a:off x="387350" y="395803"/>
            <a:ext cx="8424863" cy="400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160" tIns="46080" rIns="92160" bIns="46080">
            <a:spAutoFit/>
          </a:bodyPr>
          <a:lstStyle/>
          <a:p>
            <a:pP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es-ES" sz="2000" b="1" dirty="0" smtClean="0">
                <a:solidFill>
                  <a:srgbClr val="3973AD"/>
                </a:solidFill>
                <a:latin typeface="Calibri" pitchFamily="34" charset="0"/>
                <a:cs typeface="Calibri" pitchFamily="34" charset="0"/>
              </a:rPr>
              <a:t>4* OUTPUTS </a:t>
            </a:r>
            <a:r>
              <a:rPr lang="en-GB" altLang="es-ES" sz="2000" b="1" dirty="0">
                <a:solidFill>
                  <a:srgbClr val="3973AD"/>
                </a:solidFill>
                <a:latin typeface="Calibri" pitchFamily="34" charset="0"/>
                <a:cs typeface="Calibri" pitchFamily="34" charset="0"/>
              </a:rPr>
              <a:t>&amp;</a:t>
            </a:r>
            <a:r>
              <a:rPr lang="en-GB" altLang="es-ES" sz="2000" b="1" dirty="0" smtClean="0">
                <a:solidFill>
                  <a:srgbClr val="3973AD"/>
                </a:solidFill>
                <a:latin typeface="Calibri" pitchFamily="34" charset="0"/>
                <a:cs typeface="Calibri" pitchFamily="34" charset="0"/>
              </a:rPr>
              <a:t> IMPACTS IN THE UK REF 2016</a:t>
            </a:r>
          </a:p>
        </p:txBody>
      </p:sp>
      <p:sp>
        <p:nvSpPr>
          <p:cNvPr id="18436" name="Line 3"/>
          <p:cNvSpPr>
            <a:spLocks noChangeShapeType="1"/>
          </p:cNvSpPr>
          <p:nvPr/>
        </p:nvSpPr>
        <p:spPr bwMode="auto">
          <a:xfrm>
            <a:off x="387350" y="404813"/>
            <a:ext cx="7454900" cy="1587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18437" name="Text Box 4"/>
          <p:cNvSpPr txBox="1">
            <a:spLocks noChangeArrowheads="1"/>
          </p:cNvSpPr>
          <p:nvPr/>
        </p:nvSpPr>
        <p:spPr bwMode="auto">
          <a:xfrm>
            <a:off x="358775" y="6416675"/>
            <a:ext cx="1143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s-ES" altLang="es-ES"/>
          </a:p>
        </p:txBody>
      </p:sp>
      <p:pic>
        <p:nvPicPr>
          <p:cNvPr id="6" name="Imagen 5" descr="1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615" y="6498961"/>
            <a:ext cx="938875" cy="277174"/>
          </a:xfrm>
          <a:prstGeom prst="rect">
            <a:avLst/>
          </a:prstGeom>
        </p:spPr>
      </p:pic>
      <p:pic>
        <p:nvPicPr>
          <p:cNvPr id="10" name="Picture 5" descr="Resultado de imagen de ingenio csic upv logo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04676" y="6465731"/>
            <a:ext cx="3421448" cy="3789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621" y="1156334"/>
            <a:ext cx="7405511" cy="4447364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738621" y="5754812"/>
            <a:ext cx="7405511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  <a:latin typeface="Calibri" panose="020F0502020204030204" pitchFamily="34" charset="0"/>
              </a:rPr>
              <a:t>Relationship between the percentage of submissions meeting criteria for 4* for scientific outputs and impacts, all unit submissions, main REF </a:t>
            </a:r>
            <a:r>
              <a:rPr lang="en-US" sz="1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panels</a:t>
            </a:r>
            <a:endParaRPr lang="es-ES" sz="140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4283968" y="0"/>
            <a:ext cx="4320480" cy="442458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GB" sz="1800" b="0" i="0" u="none" strike="noStrike" cap="none" normalizeH="0" baseline="0" smtClean="0">
              <a:ln>
                <a:noFill/>
              </a:ln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672833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"/>
          <p:cNvSpPr>
            <a:spLocks noChangeArrowheads="1"/>
          </p:cNvSpPr>
          <p:nvPr/>
        </p:nvSpPr>
        <p:spPr bwMode="auto">
          <a:xfrm>
            <a:off x="387350" y="395803"/>
            <a:ext cx="8424863" cy="400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160" tIns="46080" rIns="92160" bIns="46080">
            <a:spAutoFit/>
          </a:bodyPr>
          <a:lstStyle/>
          <a:p>
            <a:pP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es-ES" sz="2000" b="1" dirty="0" smtClean="0">
                <a:solidFill>
                  <a:srgbClr val="3973AD"/>
                </a:solidFill>
                <a:latin typeface="Calibri" pitchFamily="34" charset="0"/>
                <a:cs typeface="Calibri" pitchFamily="34" charset="0"/>
              </a:rPr>
              <a:t>4* OUTPUTS &amp; IMPACTS BY DISCIPLINE</a:t>
            </a:r>
          </a:p>
        </p:txBody>
      </p:sp>
      <p:sp>
        <p:nvSpPr>
          <p:cNvPr id="18436" name="Line 3"/>
          <p:cNvSpPr>
            <a:spLocks noChangeShapeType="1"/>
          </p:cNvSpPr>
          <p:nvPr/>
        </p:nvSpPr>
        <p:spPr bwMode="auto">
          <a:xfrm>
            <a:off x="387350" y="404813"/>
            <a:ext cx="7454900" cy="1587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18437" name="Text Box 4"/>
          <p:cNvSpPr txBox="1">
            <a:spLocks noChangeArrowheads="1"/>
          </p:cNvSpPr>
          <p:nvPr/>
        </p:nvSpPr>
        <p:spPr bwMode="auto">
          <a:xfrm>
            <a:off x="358775" y="6416675"/>
            <a:ext cx="1143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s-ES" altLang="es-ES"/>
          </a:p>
        </p:txBody>
      </p:sp>
      <p:pic>
        <p:nvPicPr>
          <p:cNvPr id="6" name="Imagen 5" descr="1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615" y="6498961"/>
            <a:ext cx="938875" cy="277174"/>
          </a:xfrm>
          <a:prstGeom prst="rect">
            <a:avLst/>
          </a:prstGeom>
        </p:spPr>
      </p:pic>
      <p:pic>
        <p:nvPicPr>
          <p:cNvPr id="10" name="Picture 5" descr="Resultado de imagen de ingenio csic upv logo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04676" y="6465731"/>
            <a:ext cx="3421448" cy="3789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2821" y="1169868"/>
            <a:ext cx="5194046" cy="5008105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786802" y="2898804"/>
            <a:ext cx="1767469" cy="181588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  <a:latin typeface="Calibri" panose="020F0502020204030204" pitchFamily="34" charset="0"/>
              </a:rPr>
              <a:t>Correlation between the percentage of submissions meeting criteria for 4* for scientific outputs and impacts, all unit submissions, by REF sub-panel</a:t>
            </a:r>
            <a:endParaRPr lang="es-ES" sz="140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4283968" y="0"/>
            <a:ext cx="4320480" cy="442458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GB" sz="1800" b="0" i="0" u="none" strike="noStrike" cap="none" normalizeH="0" baseline="0" smtClean="0">
              <a:ln>
                <a:noFill/>
              </a:ln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672833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"/>
          <p:cNvSpPr>
            <a:spLocks noChangeArrowheads="1"/>
          </p:cNvSpPr>
          <p:nvPr/>
        </p:nvSpPr>
        <p:spPr bwMode="auto">
          <a:xfrm>
            <a:off x="387350" y="403967"/>
            <a:ext cx="8424863" cy="400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160" tIns="46080" rIns="92160" bIns="46080">
            <a:spAutoFit/>
          </a:bodyPr>
          <a:lstStyle/>
          <a:p>
            <a:pP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es-ES" sz="2000" b="1" dirty="0" smtClean="0">
                <a:solidFill>
                  <a:srgbClr val="3973AD"/>
                </a:solidFill>
                <a:latin typeface="Calibri" pitchFamily="34" charset="0"/>
                <a:cs typeface="Calibri" pitchFamily="34" charset="0"/>
              </a:rPr>
              <a:t>HETEROGENEITY WITHIN DISCIPLINES, VARIATION BETWEEN</a:t>
            </a:r>
          </a:p>
        </p:txBody>
      </p:sp>
      <p:sp>
        <p:nvSpPr>
          <p:cNvPr id="18436" name="Line 3"/>
          <p:cNvSpPr>
            <a:spLocks noChangeShapeType="1"/>
          </p:cNvSpPr>
          <p:nvPr/>
        </p:nvSpPr>
        <p:spPr bwMode="auto">
          <a:xfrm>
            <a:off x="387350" y="404813"/>
            <a:ext cx="7454900" cy="1587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18437" name="Text Box 4"/>
          <p:cNvSpPr txBox="1">
            <a:spLocks noChangeArrowheads="1"/>
          </p:cNvSpPr>
          <p:nvPr/>
        </p:nvSpPr>
        <p:spPr bwMode="auto">
          <a:xfrm>
            <a:off x="358775" y="6416675"/>
            <a:ext cx="1143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s-ES" altLang="es-ES"/>
          </a:p>
        </p:txBody>
      </p:sp>
      <p:pic>
        <p:nvPicPr>
          <p:cNvPr id="6" name="Imagen 5" descr="1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615" y="6498961"/>
            <a:ext cx="938875" cy="277174"/>
          </a:xfrm>
          <a:prstGeom prst="rect">
            <a:avLst/>
          </a:prstGeom>
        </p:spPr>
      </p:pic>
      <p:pic>
        <p:nvPicPr>
          <p:cNvPr id="10" name="Picture 5" descr="Resultado de imagen de ingenio csic upv logo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04676" y="6465731"/>
            <a:ext cx="3421448" cy="3789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Imagen 6"/>
          <p:cNvPicPr/>
          <p:nvPr/>
        </p:nvPicPr>
        <p:blipFill>
          <a:blip r:embed="rId5"/>
          <a:stretch>
            <a:fillRect/>
          </a:stretch>
        </p:blipFill>
        <p:spPr>
          <a:xfrm>
            <a:off x="823158" y="1239584"/>
            <a:ext cx="7187453" cy="4280862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</p:pic>
      <p:sp>
        <p:nvSpPr>
          <p:cNvPr id="3" name="TextBox 2"/>
          <p:cNvSpPr txBox="1"/>
          <p:nvPr/>
        </p:nvSpPr>
        <p:spPr>
          <a:xfrm>
            <a:off x="823157" y="5739952"/>
            <a:ext cx="7187454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  <a:latin typeface="Calibri" panose="020F0502020204030204" pitchFamily="34" charset="0"/>
              </a:rPr>
              <a:t>Relationship between the percentage of submissions meeting criteria for 4* for scientific outputs and impacts, all unit submissions, selected REF </a:t>
            </a:r>
            <a:r>
              <a:rPr lang="en-US" sz="1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sub-panels</a:t>
            </a:r>
            <a:endParaRPr lang="es-ES" sz="140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4283968" y="0"/>
            <a:ext cx="4320480" cy="442458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GB" sz="1800" b="0" i="0" u="none" strike="noStrike" cap="none" normalizeH="0" baseline="0" smtClean="0">
              <a:ln>
                <a:noFill/>
              </a:ln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672833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"/>
          <p:cNvSpPr>
            <a:spLocks noChangeArrowheads="1"/>
          </p:cNvSpPr>
          <p:nvPr/>
        </p:nvSpPr>
        <p:spPr bwMode="auto">
          <a:xfrm>
            <a:off x="387350" y="403967"/>
            <a:ext cx="8424863" cy="400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160" tIns="46080" rIns="92160" bIns="46080">
            <a:spAutoFit/>
          </a:bodyPr>
          <a:lstStyle/>
          <a:p>
            <a:pP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es-ES" sz="2000" b="1" dirty="0" smtClean="0">
                <a:solidFill>
                  <a:srgbClr val="3973AD"/>
                </a:solidFill>
                <a:latin typeface="Calibri" pitchFamily="34" charset="0"/>
                <a:cs typeface="Calibri" pitchFamily="34" charset="0"/>
              </a:rPr>
              <a:t>RICHNESS AND VARIETY OF CONTRIBUTIONS</a:t>
            </a:r>
          </a:p>
        </p:txBody>
      </p:sp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612775" y="1056281"/>
            <a:ext cx="7631633" cy="53158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38138" indent="-338138"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rgbClr val="000000"/>
                </a:solidFill>
                <a:latin typeface="Arial" charset="0"/>
                <a:ea typeface="Droid Sans Fallback" charset="0"/>
                <a:cs typeface="Droid Sans Fallback" charset="0"/>
              </a:defRPr>
            </a:lvl1pPr>
            <a:lvl2pPr marL="338138" indent="-338138"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rgbClr val="000000"/>
                </a:solidFill>
                <a:latin typeface="Arial" charset="0"/>
                <a:ea typeface="Droid Sans Fallback" charset="0"/>
                <a:cs typeface="Droid Sans Fallback" charset="0"/>
              </a:defRPr>
            </a:lvl2pPr>
            <a:lvl3pPr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rgbClr val="000000"/>
                </a:solidFill>
                <a:latin typeface="Arial" charset="0"/>
                <a:ea typeface="Droid Sans Fallback" charset="0"/>
                <a:cs typeface="Droid Sans Fallback" charset="0"/>
              </a:defRPr>
            </a:lvl3pPr>
            <a:lvl4pPr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rgbClr val="000000"/>
                </a:solidFill>
                <a:latin typeface="Arial" charset="0"/>
                <a:ea typeface="Droid Sans Fallback" charset="0"/>
                <a:cs typeface="Droid Sans Fallback" charset="0"/>
              </a:defRPr>
            </a:lvl4pPr>
            <a:lvl5pPr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rgbClr val="000000"/>
                </a:solidFill>
                <a:latin typeface="Arial" charset="0"/>
                <a:ea typeface="Droid Sans Fallback" charset="0"/>
                <a:cs typeface="Droid Sans Fallback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rgbClr val="000000"/>
                </a:solidFill>
                <a:latin typeface="Arial" charset="0"/>
                <a:ea typeface="Droid Sans Fallback" charset="0"/>
                <a:cs typeface="Droid Sans Fallback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rgbClr val="000000"/>
                </a:solidFill>
                <a:latin typeface="Arial" charset="0"/>
                <a:ea typeface="Droid Sans Fallback" charset="0"/>
                <a:cs typeface="Droid Sans Fallback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rgbClr val="000000"/>
                </a:solidFill>
                <a:latin typeface="Arial" charset="0"/>
                <a:ea typeface="Droid Sans Fallback" charset="0"/>
                <a:cs typeface="Droid Sans Fallback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rgbClr val="000000"/>
                </a:solidFill>
                <a:latin typeface="Arial" charset="0"/>
                <a:ea typeface="Droid Sans Fallback" charset="0"/>
                <a:cs typeface="Droid Sans Fallback" charset="0"/>
              </a:defRPr>
            </a:lvl9pPr>
          </a:lstStyle>
          <a:p>
            <a:pPr eaLnBrk="1" hangingPunct="1">
              <a:spcBef>
                <a:spcPts val="450"/>
              </a:spcBef>
              <a:spcAft>
                <a:spcPts val="1200"/>
              </a:spcAft>
              <a:buClr>
                <a:srgbClr val="000000"/>
              </a:buClr>
              <a:buSzPct val="100000"/>
              <a:buFont typeface="Calibri" pitchFamily="32" charset="0"/>
              <a:buChar char="•"/>
              <a:defRPr/>
            </a:pPr>
            <a:r>
              <a:rPr lang="en-US" sz="2000" u="sng" dirty="0" smtClean="0">
                <a:latin typeface="Calibri" panose="020F0502020204030204" pitchFamily="34" charset="0"/>
              </a:rPr>
              <a:t>Clinical Medicine </a:t>
            </a:r>
            <a:r>
              <a:rPr lang="en-US" sz="2000" dirty="0" smtClean="0">
                <a:latin typeface="Calibri" panose="020F0502020204030204" pitchFamily="34" charset="0"/>
              </a:rPr>
              <a:t>(Univ. Dundee): </a:t>
            </a:r>
            <a:r>
              <a:rPr lang="en-US" sz="2000" b="1" dirty="0" smtClean="0">
                <a:latin typeface="Calibri" panose="020F0502020204030204" pitchFamily="34" charset="0"/>
              </a:rPr>
              <a:t>outputs </a:t>
            </a:r>
            <a:r>
              <a:rPr lang="en-US" sz="2000" dirty="0" smtClean="0">
                <a:latin typeface="Calibri" panose="020F0502020204030204" pitchFamily="34" charset="0"/>
              </a:rPr>
              <a:t>194 articles + </a:t>
            </a:r>
            <a:r>
              <a:rPr lang="en-US" sz="2000" dirty="0">
                <a:latin typeface="Calibri" panose="020F0502020204030204" pitchFamily="34" charset="0"/>
              </a:rPr>
              <a:t>1</a:t>
            </a:r>
            <a:r>
              <a:rPr lang="en-US" sz="2000" dirty="0" smtClean="0">
                <a:latin typeface="Calibri" panose="020F0502020204030204" pitchFamily="34" charset="0"/>
              </a:rPr>
              <a:t> patent;  </a:t>
            </a:r>
            <a:r>
              <a:rPr lang="en-US" sz="2000" b="1" dirty="0" smtClean="0">
                <a:latin typeface="Calibri" panose="020F0502020204030204" pitchFamily="34" charset="0"/>
              </a:rPr>
              <a:t>impact</a:t>
            </a:r>
            <a:r>
              <a:rPr lang="en-US" sz="2000" dirty="0" smtClean="0">
                <a:latin typeface="Calibri" panose="020F0502020204030204" pitchFamily="34" charset="0"/>
              </a:rPr>
              <a:t> six cases providing evidence of breakthroughs </a:t>
            </a:r>
            <a:r>
              <a:rPr lang="en-US" sz="2000" dirty="0">
                <a:latin typeface="Calibri" panose="020F0502020204030204" pitchFamily="34" charset="0"/>
              </a:rPr>
              <a:t>in cardiac clinic trial procedures and genetic causes of atopic diseases, </a:t>
            </a:r>
            <a:r>
              <a:rPr lang="en-US" sz="2000" dirty="0" smtClean="0">
                <a:latin typeface="Calibri" panose="020F0502020204030204" pitchFamily="34" charset="0"/>
              </a:rPr>
              <a:t>new approaches </a:t>
            </a:r>
            <a:r>
              <a:rPr lang="en-US" sz="2000" dirty="0">
                <a:latin typeface="Calibri" panose="020F0502020204030204" pitchFamily="34" charset="0"/>
              </a:rPr>
              <a:t>to drug and chemical </a:t>
            </a:r>
            <a:r>
              <a:rPr lang="en-US" sz="2000" dirty="0" smtClean="0">
                <a:latin typeface="Calibri" panose="020F0502020204030204" pitchFamily="34" charset="0"/>
              </a:rPr>
              <a:t>safety</a:t>
            </a:r>
          </a:p>
          <a:p>
            <a:pPr eaLnBrk="1" hangingPunct="1">
              <a:spcBef>
                <a:spcPts val="450"/>
              </a:spcBef>
              <a:spcAft>
                <a:spcPts val="1200"/>
              </a:spcAft>
              <a:buClr>
                <a:srgbClr val="000000"/>
              </a:buClr>
              <a:buSzPct val="100000"/>
              <a:buFont typeface="Calibri" pitchFamily="32" charset="0"/>
              <a:buChar char="•"/>
              <a:defRPr/>
            </a:pPr>
            <a:r>
              <a:rPr lang="en-US" sz="2000" u="sng" dirty="0" smtClean="0">
                <a:latin typeface="Calibri" panose="020F0502020204030204" pitchFamily="34" charset="0"/>
              </a:rPr>
              <a:t>Engineering</a:t>
            </a:r>
            <a:r>
              <a:rPr lang="en-US" sz="2000" dirty="0" smtClean="0">
                <a:latin typeface="Calibri" panose="020F0502020204030204" pitchFamily="34" charset="0"/>
              </a:rPr>
              <a:t> (Univ. Durham): </a:t>
            </a:r>
            <a:r>
              <a:rPr lang="en-US" sz="2000" b="1" dirty="0" smtClean="0">
                <a:latin typeface="Calibri" panose="020F0502020204030204" pitchFamily="34" charset="0"/>
              </a:rPr>
              <a:t>outputs</a:t>
            </a:r>
            <a:r>
              <a:rPr lang="en-US" sz="2000" dirty="0" smtClean="0">
                <a:latin typeface="Calibri" panose="020F0502020204030204" pitchFamily="34" charset="0"/>
              </a:rPr>
              <a:t> 101 articles + 2 patents; </a:t>
            </a:r>
            <a:r>
              <a:rPr lang="en-US" sz="2000" b="1" dirty="0" smtClean="0">
                <a:latin typeface="Calibri" panose="020F0502020204030204" pitchFamily="34" charset="0"/>
              </a:rPr>
              <a:t>impact</a:t>
            </a:r>
            <a:r>
              <a:rPr lang="en-US" sz="2000" dirty="0" smtClean="0">
                <a:latin typeface="Calibri" panose="020F0502020204030204" pitchFamily="34" charset="0"/>
              </a:rPr>
              <a:t> profit-generating contributions to prosthetic joints, environmentally beneficial contributions to aerospace components</a:t>
            </a:r>
          </a:p>
          <a:p>
            <a:pPr eaLnBrk="1" hangingPunct="1">
              <a:spcBef>
                <a:spcPts val="450"/>
              </a:spcBef>
              <a:spcAft>
                <a:spcPts val="1200"/>
              </a:spcAft>
              <a:buClr>
                <a:srgbClr val="000000"/>
              </a:buClr>
              <a:buSzPct val="100000"/>
              <a:buFont typeface="Calibri" pitchFamily="32" charset="0"/>
              <a:buChar char="•"/>
              <a:defRPr/>
            </a:pPr>
            <a:r>
              <a:rPr lang="en-US" sz="2000" u="sng" dirty="0" smtClean="0">
                <a:latin typeface="Calibri" panose="020F0502020204030204" pitchFamily="34" charset="0"/>
              </a:rPr>
              <a:t>Business &amp; Management </a:t>
            </a:r>
            <a:r>
              <a:rPr lang="en-US" sz="2000" dirty="0" smtClean="0">
                <a:latin typeface="Calibri" panose="020F0502020204030204" pitchFamily="34" charset="0"/>
              </a:rPr>
              <a:t>(Imperial College): </a:t>
            </a:r>
            <a:r>
              <a:rPr lang="en-US" sz="2000" b="1" dirty="0" smtClean="0">
                <a:latin typeface="Calibri" panose="020F0502020204030204" pitchFamily="34" charset="0"/>
              </a:rPr>
              <a:t>outputs</a:t>
            </a:r>
            <a:r>
              <a:rPr lang="en-US" sz="2000" dirty="0" smtClean="0">
                <a:latin typeface="Calibri" panose="020F0502020204030204" pitchFamily="34" charset="0"/>
              </a:rPr>
              <a:t> 204 articles; </a:t>
            </a:r>
            <a:r>
              <a:rPr lang="en-US" sz="2000" b="1" dirty="0" smtClean="0">
                <a:latin typeface="Calibri" panose="020F0502020204030204" pitchFamily="34" charset="0"/>
              </a:rPr>
              <a:t>impact</a:t>
            </a:r>
            <a:r>
              <a:rPr lang="en-US" sz="2000" dirty="0" smtClean="0">
                <a:latin typeface="Calibri" panose="020F0502020204030204" pitchFamily="34" charset="0"/>
              </a:rPr>
              <a:t> important government </a:t>
            </a:r>
            <a:r>
              <a:rPr lang="en-US" sz="2000" dirty="0">
                <a:latin typeface="Calibri" panose="020F0502020204030204" pitchFamily="34" charset="0"/>
              </a:rPr>
              <a:t>policy influence and success in </a:t>
            </a:r>
            <a:r>
              <a:rPr lang="en-US" sz="2000" dirty="0" smtClean="0">
                <a:latin typeface="Calibri" panose="020F0502020204030204" pitchFamily="34" charset="0"/>
              </a:rPr>
              <a:t>healthcare </a:t>
            </a:r>
            <a:r>
              <a:rPr lang="en-US" sz="2000" dirty="0" err="1">
                <a:latin typeface="Calibri" panose="020F0502020204030204" pitchFamily="34" charset="0"/>
              </a:rPr>
              <a:t>organisation</a:t>
            </a:r>
            <a:r>
              <a:rPr lang="en-US" sz="2000" dirty="0">
                <a:latin typeface="Calibri" panose="020F0502020204030204" pitchFamily="34" charset="0"/>
              </a:rPr>
              <a:t>, telecoms regulation, and company innovation </a:t>
            </a:r>
            <a:r>
              <a:rPr lang="en-US" sz="2000" dirty="0" smtClean="0">
                <a:latin typeface="Calibri" panose="020F0502020204030204" pitchFamily="34" charset="0"/>
              </a:rPr>
              <a:t>strategies</a:t>
            </a:r>
          </a:p>
          <a:p>
            <a:pPr eaLnBrk="1" hangingPunct="1">
              <a:spcBef>
                <a:spcPts val="450"/>
              </a:spcBef>
              <a:spcAft>
                <a:spcPts val="1200"/>
              </a:spcAft>
              <a:buClr>
                <a:srgbClr val="000000"/>
              </a:buClr>
              <a:buSzPct val="100000"/>
              <a:buFont typeface="Calibri" pitchFamily="32" charset="0"/>
              <a:buChar char="•"/>
              <a:defRPr/>
            </a:pPr>
            <a:r>
              <a:rPr lang="en-US" sz="2000" u="sng" dirty="0" smtClean="0">
                <a:latin typeface="Calibri" panose="020F0502020204030204" pitchFamily="34" charset="0"/>
              </a:rPr>
              <a:t>Art &amp; Design</a:t>
            </a:r>
            <a:r>
              <a:rPr lang="en-US" sz="2000" dirty="0" smtClean="0">
                <a:latin typeface="Calibri" panose="020F0502020204030204" pitchFamily="34" charset="0"/>
              </a:rPr>
              <a:t> (Herriot-Watt Univ.): </a:t>
            </a:r>
            <a:r>
              <a:rPr lang="en-US" sz="2000" b="1" dirty="0" smtClean="0">
                <a:latin typeface="Calibri" panose="020F0502020204030204" pitchFamily="34" charset="0"/>
              </a:rPr>
              <a:t>outputs</a:t>
            </a:r>
            <a:r>
              <a:rPr lang="en-US" sz="2000" dirty="0" smtClean="0">
                <a:latin typeface="Calibri" panose="020F0502020204030204" pitchFamily="34" charset="0"/>
              </a:rPr>
              <a:t> 15 articles + 4 exhibitions + 3 designs + 2 artefacts; </a:t>
            </a:r>
            <a:r>
              <a:rPr lang="en-US" sz="2000" b="1" dirty="0" smtClean="0">
                <a:latin typeface="Calibri" panose="020F0502020204030204" pitchFamily="34" charset="0"/>
              </a:rPr>
              <a:t>impact</a:t>
            </a:r>
            <a:r>
              <a:rPr lang="en-US" sz="2000" dirty="0" smtClean="0">
                <a:latin typeface="Calibri" panose="020F0502020204030204" pitchFamily="34" charset="0"/>
              </a:rPr>
              <a:t> innovative and market-driving </a:t>
            </a:r>
            <a:r>
              <a:rPr lang="en-US" sz="2000" dirty="0">
                <a:latin typeface="Calibri" panose="020F0502020204030204" pitchFamily="34" charset="0"/>
              </a:rPr>
              <a:t>contributions to products, processes and marketing in the technical textiles sector</a:t>
            </a:r>
            <a:endParaRPr lang="en-US" sz="2000" dirty="0" smtClean="0">
              <a:latin typeface="Calibri" panose="020F0502020204030204" pitchFamily="34" charset="0"/>
            </a:endParaRPr>
          </a:p>
          <a:p>
            <a:pPr eaLnBrk="1" hangingPunct="1">
              <a:spcBef>
                <a:spcPts val="450"/>
              </a:spcBef>
              <a:spcAft>
                <a:spcPts val="1200"/>
              </a:spcAft>
              <a:buClr>
                <a:srgbClr val="000000"/>
              </a:buClr>
              <a:buSzPct val="100000"/>
              <a:buFont typeface="Calibri" pitchFamily="32" charset="0"/>
              <a:buChar char="•"/>
              <a:defRPr/>
            </a:pPr>
            <a:endParaRPr lang="en-US" sz="2000" dirty="0" smtClean="0">
              <a:latin typeface="Calibri" panose="020F0502020204030204" pitchFamily="34" charset="0"/>
            </a:endParaRPr>
          </a:p>
          <a:p>
            <a:pPr eaLnBrk="1" hangingPunct="1">
              <a:spcBef>
                <a:spcPts val="450"/>
              </a:spcBef>
              <a:spcAft>
                <a:spcPts val="1200"/>
              </a:spcAft>
              <a:buClr>
                <a:srgbClr val="000000"/>
              </a:buClr>
              <a:buSzPct val="100000"/>
              <a:buFont typeface="Calibri" pitchFamily="32" charset="0"/>
              <a:buChar char="•"/>
              <a:defRPr/>
            </a:pPr>
            <a:endParaRPr lang="es-ES" sz="2000" dirty="0">
              <a:latin typeface="Calibri" pitchFamily="32" charset="0"/>
            </a:endParaRPr>
          </a:p>
          <a:p>
            <a:pPr eaLnBrk="1" hangingPunct="1">
              <a:spcBef>
                <a:spcPts val="450"/>
              </a:spcBef>
              <a:spcAft>
                <a:spcPts val="1200"/>
              </a:spcAft>
              <a:buClr>
                <a:srgbClr val="000000"/>
              </a:buClr>
              <a:buSzPct val="100000"/>
              <a:buFont typeface="Calibri" pitchFamily="32" charset="0"/>
              <a:buChar char="•"/>
              <a:defRPr/>
            </a:pPr>
            <a:endParaRPr lang="en-GB" altLang="x-none" sz="2000" dirty="0">
              <a:latin typeface="Calibri" pitchFamily="32" charset="0"/>
              <a:cs typeface="Calibri" pitchFamily="32" charset="0"/>
            </a:endParaRPr>
          </a:p>
        </p:txBody>
      </p:sp>
      <p:sp>
        <p:nvSpPr>
          <p:cNvPr id="18436" name="Line 3"/>
          <p:cNvSpPr>
            <a:spLocks noChangeShapeType="1"/>
          </p:cNvSpPr>
          <p:nvPr/>
        </p:nvSpPr>
        <p:spPr bwMode="auto">
          <a:xfrm>
            <a:off x="387350" y="404813"/>
            <a:ext cx="7454900" cy="1587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18437" name="Text Box 4"/>
          <p:cNvSpPr txBox="1">
            <a:spLocks noChangeArrowheads="1"/>
          </p:cNvSpPr>
          <p:nvPr/>
        </p:nvSpPr>
        <p:spPr bwMode="auto">
          <a:xfrm>
            <a:off x="358775" y="6416675"/>
            <a:ext cx="1143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s-ES" altLang="es-ES"/>
          </a:p>
        </p:txBody>
      </p:sp>
      <p:pic>
        <p:nvPicPr>
          <p:cNvPr id="6" name="Imagen 5" descr="1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615" y="6498961"/>
            <a:ext cx="938875" cy="277174"/>
          </a:xfrm>
          <a:prstGeom prst="rect">
            <a:avLst/>
          </a:prstGeom>
        </p:spPr>
      </p:pic>
      <p:pic>
        <p:nvPicPr>
          <p:cNvPr id="10" name="Picture 5" descr="Resultado de imagen de ingenio csic upv logo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04676" y="6465731"/>
            <a:ext cx="3421448" cy="3789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/>
          <p:cNvSpPr/>
          <p:nvPr/>
        </p:nvSpPr>
        <p:spPr bwMode="auto">
          <a:xfrm>
            <a:off x="4283968" y="0"/>
            <a:ext cx="4320480" cy="442458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GB" sz="1800" b="0" i="0" u="none" strike="noStrike" cap="none" normalizeH="0" baseline="0" smtClean="0">
              <a:ln>
                <a:noFill/>
              </a:ln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411550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"/>
          <p:cNvSpPr>
            <a:spLocks noChangeArrowheads="1"/>
          </p:cNvSpPr>
          <p:nvPr/>
        </p:nvSpPr>
        <p:spPr bwMode="auto">
          <a:xfrm>
            <a:off x="387350" y="403967"/>
            <a:ext cx="8424863" cy="400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160" tIns="46080" rIns="92160" bIns="46080">
            <a:spAutoFit/>
          </a:bodyPr>
          <a:lstStyle/>
          <a:p>
            <a:pP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es-ES" sz="2000" b="1" dirty="0" smtClean="0">
                <a:solidFill>
                  <a:srgbClr val="3973AD"/>
                </a:solidFill>
                <a:latin typeface="Calibri" pitchFamily="34" charset="0"/>
                <a:cs typeface="Calibri" pitchFamily="34" charset="0"/>
              </a:rPr>
              <a:t>RESULTS</a:t>
            </a:r>
          </a:p>
        </p:txBody>
      </p:sp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612775" y="1289557"/>
            <a:ext cx="7631633" cy="48318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38138" indent="-338138"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rgbClr val="000000"/>
                </a:solidFill>
                <a:latin typeface="Arial" charset="0"/>
                <a:ea typeface="Droid Sans Fallback" charset="0"/>
                <a:cs typeface="Droid Sans Fallback" charset="0"/>
              </a:defRPr>
            </a:lvl1pPr>
            <a:lvl2pPr marL="338138" indent="-338138"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rgbClr val="000000"/>
                </a:solidFill>
                <a:latin typeface="Arial" charset="0"/>
                <a:ea typeface="Droid Sans Fallback" charset="0"/>
                <a:cs typeface="Droid Sans Fallback" charset="0"/>
              </a:defRPr>
            </a:lvl2pPr>
            <a:lvl3pPr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rgbClr val="000000"/>
                </a:solidFill>
                <a:latin typeface="Arial" charset="0"/>
                <a:ea typeface="Droid Sans Fallback" charset="0"/>
                <a:cs typeface="Droid Sans Fallback" charset="0"/>
              </a:defRPr>
            </a:lvl3pPr>
            <a:lvl4pPr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rgbClr val="000000"/>
                </a:solidFill>
                <a:latin typeface="Arial" charset="0"/>
                <a:ea typeface="Droid Sans Fallback" charset="0"/>
                <a:cs typeface="Droid Sans Fallback" charset="0"/>
              </a:defRPr>
            </a:lvl4pPr>
            <a:lvl5pPr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rgbClr val="000000"/>
                </a:solidFill>
                <a:latin typeface="Arial" charset="0"/>
                <a:ea typeface="Droid Sans Fallback" charset="0"/>
                <a:cs typeface="Droid Sans Fallback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rgbClr val="000000"/>
                </a:solidFill>
                <a:latin typeface="Arial" charset="0"/>
                <a:ea typeface="Droid Sans Fallback" charset="0"/>
                <a:cs typeface="Droid Sans Fallback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rgbClr val="000000"/>
                </a:solidFill>
                <a:latin typeface="Arial" charset="0"/>
                <a:ea typeface="Droid Sans Fallback" charset="0"/>
                <a:cs typeface="Droid Sans Fallback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rgbClr val="000000"/>
                </a:solidFill>
                <a:latin typeface="Arial" charset="0"/>
                <a:ea typeface="Droid Sans Fallback" charset="0"/>
                <a:cs typeface="Droid Sans Fallback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rgbClr val="000000"/>
                </a:solidFill>
                <a:latin typeface="Arial" charset="0"/>
                <a:ea typeface="Droid Sans Fallback" charset="0"/>
                <a:cs typeface="Droid Sans Fallback" charset="0"/>
              </a:defRPr>
            </a:lvl9pPr>
          </a:lstStyle>
          <a:p>
            <a:pPr eaLnBrk="1" hangingPunct="1">
              <a:spcBef>
                <a:spcPts val="450"/>
              </a:spcBef>
              <a:spcAft>
                <a:spcPts val="1200"/>
              </a:spcAft>
              <a:buClr>
                <a:srgbClr val="000000"/>
              </a:buClr>
              <a:buSzPct val="100000"/>
              <a:buFont typeface="Calibri" pitchFamily="32" charset="0"/>
              <a:buChar char="•"/>
              <a:defRPr/>
            </a:pPr>
            <a:r>
              <a:rPr lang="en-GB" sz="2000" dirty="0" smtClean="0">
                <a:latin typeface="Calibri" panose="020F0502020204030204" pitchFamily="34" charset="0"/>
              </a:rPr>
              <a:t>Great heterogeneity in the combinations of 4* outputs and 4* impacts research groups are producing</a:t>
            </a:r>
          </a:p>
          <a:p>
            <a:pPr eaLnBrk="1" hangingPunct="1">
              <a:spcBef>
                <a:spcPts val="450"/>
              </a:spcBef>
              <a:spcAft>
                <a:spcPts val="1200"/>
              </a:spcAft>
              <a:buClr>
                <a:srgbClr val="000000"/>
              </a:buClr>
              <a:buSzPct val="100000"/>
              <a:buFont typeface="Calibri" pitchFamily="32" charset="0"/>
              <a:buChar char="•"/>
              <a:defRPr/>
            </a:pPr>
            <a:r>
              <a:rPr lang="en-GB" sz="2000" dirty="0" smtClean="0">
                <a:latin typeface="Calibri" panose="020F0502020204030204" pitchFamily="34" charset="0"/>
              </a:rPr>
              <a:t>There is variation in the way this heterogeneity plays out across different major fields and disciplines</a:t>
            </a:r>
          </a:p>
          <a:p>
            <a:pPr eaLnBrk="1" hangingPunct="1">
              <a:spcBef>
                <a:spcPts val="450"/>
              </a:spcBef>
              <a:spcAft>
                <a:spcPts val="1200"/>
              </a:spcAft>
              <a:buClr>
                <a:srgbClr val="000000"/>
              </a:buClr>
              <a:buSzPct val="100000"/>
              <a:buFont typeface="Calibri" pitchFamily="32" charset="0"/>
              <a:buChar char="•"/>
              <a:defRPr/>
            </a:pPr>
            <a:r>
              <a:rPr lang="en-GB" sz="2000" dirty="0" smtClean="0">
                <a:latin typeface="Calibri" panose="020F0502020204030204" pitchFamily="34" charset="0"/>
              </a:rPr>
              <a:t>In all fields some research groups produce 4* scientific outputs without producing any 4* impacts, and vice versa</a:t>
            </a:r>
          </a:p>
          <a:p>
            <a:pPr eaLnBrk="1" hangingPunct="1">
              <a:spcBef>
                <a:spcPts val="450"/>
              </a:spcBef>
              <a:spcAft>
                <a:spcPts val="1200"/>
              </a:spcAft>
              <a:buClr>
                <a:srgbClr val="000000"/>
              </a:buClr>
              <a:buSzPct val="100000"/>
              <a:buFont typeface="Calibri" pitchFamily="32" charset="0"/>
              <a:buChar char="•"/>
              <a:defRPr/>
            </a:pPr>
            <a:r>
              <a:rPr lang="en-GB" sz="2000" dirty="0" smtClean="0">
                <a:latin typeface="Calibri" panose="020F0502020204030204" pitchFamily="34" charset="0"/>
              </a:rPr>
              <a:t>The substantive 4* impacts that are being produced are immensely varied, which may well be playing a role in the assessment dispersion that we see – assessments are being made of very different activities, processes, outcomes and impacts</a:t>
            </a:r>
          </a:p>
          <a:p>
            <a:pPr eaLnBrk="1" hangingPunct="1">
              <a:spcBef>
                <a:spcPts val="450"/>
              </a:spcBef>
              <a:spcAft>
                <a:spcPts val="1200"/>
              </a:spcAft>
              <a:buClr>
                <a:srgbClr val="000000"/>
              </a:buClr>
              <a:buSzPct val="100000"/>
              <a:buFont typeface="Calibri" pitchFamily="32" charset="0"/>
              <a:buChar char="•"/>
              <a:defRPr/>
            </a:pPr>
            <a:endParaRPr lang="es-ES" sz="2000" dirty="0">
              <a:latin typeface="Calibri" pitchFamily="32" charset="0"/>
            </a:endParaRPr>
          </a:p>
          <a:p>
            <a:pPr eaLnBrk="1" hangingPunct="1">
              <a:spcBef>
                <a:spcPts val="450"/>
              </a:spcBef>
              <a:spcAft>
                <a:spcPts val="1200"/>
              </a:spcAft>
              <a:buClr>
                <a:srgbClr val="000000"/>
              </a:buClr>
              <a:buSzPct val="100000"/>
              <a:buFont typeface="Calibri" pitchFamily="32" charset="0"/>
              <a:buChar char="•"/>
              <a:defRPr/>
            </a:pPr>
            <a:endParaRPr lang="en-GB" altLang="x-none" sz="2000" dirty="0">
              <a:latin typeface="Calibri" pitchFamily="32" charset="0"/>
              <a:cs typeface="Calibri" pitchFamily="32" charset="0"/>
            </a:endParaRPr>
          </a:p>
        </p:txBody>
      </p:sp>
      <p:sp>
        <p:nvSpPr>
          <p:cNvPr id="18436" name="Line 3"/>
          <p:cNvSpPr>
            <a:spLocks noChangeShapeType="1"/>
          </p:cNvSpPr>
          <p:nvPr/>
        </p:nvSpPr>
        <p:spPr bwMode="auto">
          <a:xfrm>
            <a:off x="387350" y="404813"/>
            <a:ext cx="7454900" cy="1587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18437" name="Text Box 4"/>
          <p:cNvSpPr txBox="1">
            <a:spLocks noChangeArrowheads="1"/>
          </p:cNvSpPr>
          <p:nvPr/>
        </p:nvSpPr>
        <p:spPr bwMode="auto">
          <a:xfrm>
            <a:off x="358775" y="6416675"/>
            <a:ext cx="1143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s-ES" altLang="es-ES"/>
          </a:p>
        </p:txBody>
      </p:sp>
      <p:pic>
        <p:nvPicPr>
          <p:cNvPr id="6" name="Imagen 5" descr="1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615" y="6498961"/>
            <a:ext cx="938875" cy="277174"/>
          </a:xfrm>
          <a:prstGeom prst="rect">
            <a:avLst/>
          </a:prstGeom>
        </p:spPr>
      </p:pic>
      <p:pic>
        <p:nvPicPr>
          <p:cNvPr id="10" name="Picture 5" descr="Resultado de imagen de ingenio csic upv logo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04676" y="6465731"/>
            <a:ext cx="3421448" cy="3789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/>
          <p:cNvSpPr/>
          <p:nvPr/>
        </p:nvSpPr>
        <p:spPr bwMode="auto">
          <a:xfrm>
            <a:off x="4283968" y="0"/>
            <a:ext cx="4320480" cy="442458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GB" sz="1800" b="0" i="0" u="none" strike="noStrike" cap="none" normalizeH="0" baseline="0" smtClean="0">
              <a:ln>
                <a:noFill/>
              </a:ln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843925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Droid Sans Fallback"/>
        <a:cs typeface="Droid Sans Fallback"/>
      </a:majorFont>
      <a:minorFont>
        <a:latin typeface="Arial"/>
        <a:ea typeface="Droid Sans Fallback"/>
        <a:cs typeface="Droid Sans Fallback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x-none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x-none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Droid Sans Fallback"/>
        <a:cs typeface="Droid Sans Fallback"/>
      </a:majorFont>
      <a:minorFont>
        <a:latin typeface="Arial"/>
        <a:ea typeface="Droid Sans Fallback"/>
        <a:cs typeface="Droid Sans Fallback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x-none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x-none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Droid Sans Fallback"/>
        <a:cs typeface="Droid Sans Fallback"/>
      </a:majorFont>
      <a:minorFont>
        <a:latin typeface="Arial"/>
        <a:ea typeface="Droid Sans Fallback"/>
        <a:cs typeface="Droid Sans Fallback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x-none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x-none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3108</TotalTime>
  <Words>800</Words>
  <Application>Microsoft Office PowerPoint</Application>
  <PresentationFormat>On-screen Show (4:3)</PresentationFormat>
  <Paragraphs>67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12</vt:i4>
      </vt:variant>
    </vt:vector>
  </HeadingPairs>
  <TitlesOfParts>
    <vt:vector size="22" baseType="lpstr">
      <vt:lpstr>Arial</vt:lpstr>
      <vt:lpstr>Arial Narrow</vt:lpstr>
      <vt:lpstr>Calibri</vt:lpstr>
      <vt:lpstr>DejaVu Sans</vt:lpstr>
      <vt:lpstr>Droid Sans Fallback</vt:lpstr>
      <vt:lpstr>Times New Roman</vt:lpstr>
      <vt:lpstr>Trebuchet MS</vt:lpstr>
      <vt:lpstr>Office Theme</vt:lpstr>
      <vt:lpstr>1_Office Theme</vt:lpstr>
      <vt:lpstr>2_Office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Paloma</dc:creator>
  <cp:lastModifiedBy>Richard Woolley</cp:lastModifiedBy>
  <cp:revision>276</cp:revision>
  <cp:lastPrinted>2017-06-05T12:01:36Z</cp:lastPrinted>
  <dcterms:created xsi:type="dcterms:W3CDTF">2007-05-03T14:24:58Z</dcterms:created>
  <dcterms:modified xsi:type="dcterms:W3CDTF">2017-11-01T10:42:46Z</dcterms:modified>
</cp:coreProperties>
</file>