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8" r:id="rId2"/>
    <p:sldId id="259" r:id="rId3"/>
    <p:sldId id="271" r:id="rId4"/>
    <p:sldId id="260" r:id="rId5"/>
    <p:sldId id="265" r:id="rId6"/>
    <p:sldId id="268" r:id="rId7"/>
    <p:sldId id="263" r:id="rId8"/>
    <p:sldId id="269" r:id="rId9"/>
    <p:sldId id="262" r:id="rId10"/>
    <p:sldId id="270" r:id="rId11"/>
    <p:sldId id="267" r:id="rId12"/>
    <p:sldId id="261" r:id="rId13"/>
    <p:sldId id="257" r:id="rId14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29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85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8776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1701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177552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2540478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2903403" algn="l" defTabSz="362925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5"/>
    <p:restoredTop sz="96012"/>
  </p:normalViewPr>
  <p:slideViewPr>
    <p:cSldViewPr>
      <p:cViewPr varScale="1">
        <p:scale>
          <a:sx n="80" d="100"/>
          <a:sy n="80" d="100"/>
        </p:scale>
        <p:origin x="800" y="44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5D7F718-98BC-5045-A821-52C448D53BEB}" type="datetime1">
              <a:rPr lang="nb-NO"/>
              <a:pPr>
                <a:defRPr/>
              </a:pPr>
              <a:t>21.06.2021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B039BC9-F172-9346-BCD9-B103670D753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61CEB0D-248D-A94B-8C34-DF0A71FD3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292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85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8776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1701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3D8EFE-216C-FA41-B0EC-19250690C629}" type="slidenum">
              <a:rPr lang="en-US"/>
              <a:pPr/>
              <a:t>14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685800"/>
            <a:ext cx="54864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E862B-79CF-F94D-B10C-D9E36ADC4C08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D7203-3013-D749-ADA2-C23176B401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966B-9BF2-6642-BA3E-7F6C4B6B5B48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BAE5-1A3D-6C4B-A19B-A21CA952B8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76BBB-3F6B-FE47-9B20-0E604178B90B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E65EC-C774-EF4B-9967-F30DBC9C34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D70CB-25CB-BE44-8267-D24E2D49FE8A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FD7A5-C8F5-1448-9D00-39B245CDAD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A17C-8D7E-DE49-B1B2-99C5899E63E4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2A21F-DA23-814C-9F57-78C93D663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2FEF2-E4BD-6348-BAE6-B5F400DE8733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74A88-5B81-1D4F-823C-6256520B3B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23178-3325-B448-BCA2-C606C2543C23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8ED-E363-D542-BB05-DA75DAA1FC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GB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GB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1D0FA-0760-EC4E-B2CF-78F622ECA4CF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0EC82D-BBE7-BE49-AC35-8BE46C8CE6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211" y="708544"/>
            <a:ext cx="7921944" cy="953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211" y="1651588"/>
            <a:ext cx="7924464" cy="3427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210" y="5334252"/>
            <a:ext cx="1904895" cy="38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C7B76A9-D67D-FE47-B774-753115DD3D77}" type="datetime1">
              <a:rPr lang="nb-NO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953" y="5334252"/>
            <a:ext cx="685359" cy="380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FF88920-A570-764F-B75C-B0232A0E4D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SV_TIK_A_ENG.png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304800" y="190500"/>
            <a:ext cx="4755147" cy="32421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2194" indent="-272194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9754" indent="-226828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7313" indent="-1814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239" indent="-1814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3164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802E8-0393-494D-9051-D95CC1A78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148" y="1489348"/>
            <a:ext cx="7543800" cy="952500"/>
          </a:xfrm>
        </p:spPr>
        <p:txBody>
          <a:bodyPr/>
          <a:lstStyle/>
          <a:p>
            <a:r>
              <a:rPr lang="en-NO" sz="2200" dirty="0"/>
              <a:t>Open for Evidence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191E8-1105-0C48-8F41-814ED87CD7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2573736"/>
            <a:ext cx="7543800" cy="2155972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/>
              <a:t>Broad and deep patterns in search for scientific evidence among policymakers </a:t>
            </a:r>
          </a:p>
          <a:p>
            <a:endParaRPr lang="en-GB" sz="1800" dirty="0"/>
          </a:p>
          <a:p>
            <a:r>
              <a:rPr lang="en-GB" sz="1800" dirty="0"/>
              <a:t>Paper by </a:t>
            </a:r>
            <a:r>
              <a:rPr lang="en-GB" sz="1800" dirty="0" err="1"/>
              <a:t>Gulbrandsen</a:t>
            </a:r>
            <a:r>
              <a:rPr lang="en-GB" sz="1800" dirty="0"/>
              <a:t>, Simensen and Thune</a:t>
            </a:r>
          </a:p>
          <a:p>
            <a:r>
              <a:rPr lang="en-NO" sz="1800" dirty="0"/>
              <a:t>Eu-SPRI 2021</a:t>
            </a:r>
          </a:p>
          <a:p>
            <a:endParaRPr lang="en-NO" dirty="0"/>
          </a:p>
          <a:p>
            <a:endParaRPr lang="en-NO" dirty="0"/>
          </a:p>
          <a:p>
            <a:r>
              <a:rPr lang="en-NO" sz="1800" dirty="0"/>
              <a:t>Erlend Osland Simensen </a:t>
            </a:r>
          </a:p>
          <a:p>
            <a:endParaRPr lang="en-NO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591449-8AAF-3746-A213-245F8DE8B2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605" y="4729708"/>
            <a:ext cx="2822862" cy="83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4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B8955-F193-1B48-8539-312353084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b="0" dirty="0"/>
              <a:t>Hypotheses an results 2/2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DB6FC-2877-B94C-8D69-A98C73D03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211" y="1651588"/>
            <a:ext cx="7924464" cy="3654184"/>
          </a:xfrm>
        </p:spPr>
        <p:txBody>
          <a:bodyPr/>
          <a:lstStyle/>
          <a:p>
            <a:pPr marL="0" indent="0">
              <a:buNone/>
            </a:pPr>
            <a:r>
              <a:rPr lang="en-GB" sz="1650" b="1" dirty="0"/>
              <a:t>Hypotheses 3 and 4 – on perceived importance of type of research</a:t>
            </a:r>
          </a:p>
          <a:p>
            <a:pPr fontAlgn="base"/>
            <a:r>
              <a:rPr lang="en-GB" sz="1650" dirty="0"/>
              <a:t>H3. Instrumental and conceptual use of research – broad and deep searches are important for these types of research </a:t>
            </a:r>
            <a:r>
              <a:rPr lang="en-GB" sz="1650" dirty="0" err="1"/>
              <a:t>ises</a:t>
            </a:r>
            <a:endParaRPr lang="en-GB" sz="1650" dirty="0"/>
          </a:p>
          <a:p>
            <a:pPr fontAlgn="base"/>
            <a:r>
              <a:rPr lang="en-GB" sz="1650" dirty="0"/>
              <a:t>H4. Symbolic use of research – broad searches are less important for a symbolic use of research </a:t>
            </a:r>
          </a:p>
          <a:p>
            <a:pPr marL="0" indent="0">
              <a:buNone/>
            </a:pPr>
            <a:r>
              <a:rPr lang="en-GB" sz="1650" b="1" dirty="0"/>
              <a:t>Results/thoughts</a:t>
            </a:r>
          </a:p>
          <a:p>
            <a:pPr fontAlgn="base"/>
            <a:r>
              <a:rPr lang="en-GB" sz="1650" dirty="0"/>
              <a:t>The effect of broad searches were </a:t>
            </a:r>
            <a:r>
              <a:rPr lang="en-GB" sz="1650" dirty="0" err="1"/>
              <a:t>difficulkt</a:t>
            </a:r>
            <a:r>
              <a:rPr lang="en-GB" sz="1650" dirty="0"/>
              <a:t> to identify when regressed against what was perceived as the important research uses. Especially for symbolic uses, where there did not seem to be a relationship at all</a:t>
            </a:r>
          </a:p>
          <a:p>
            <a:pPr fontAlgn="base"/>
            <a:r>
              <a:rPr lang="en-GB" sz="1650" dirty="0"/>
              <a:t>Deep searches were positive and significant for all types of research uses deemed important.  </a:t>
            </a:r>
          </a:p>
          <a:p>
            <a:pPr fontAlgn="base"/>
            <a:r>
              <a:rPr lang="en-GB" sz="1650" dirty="0"/>
              <a:t>Does this mean that a broad search attitude is detrimental for research use to be genuine? Can we explore this further in the data? 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4088796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AB22B-364D-9545-823B-0D728972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Next steps and inputs wanted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25CA-3700-5B4F-A2A6-C07C472679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O" dirty="0"/>
              <a:t>The paper is still too descriptive and I am not convinced about what we are testing in the second model</a:t>
            </a:r>
          </a:p>
          <a:p>
            <a:r>
              <a:rPr lang="en-NO" dirty="0"/>
              <a:t>Other effects within this model worth exploring? </a:t>
            </a:r>
          </a:p>
          <a:p>
            <a:r>
              <a:rPr lang="en-NO" dirty="0"/>
              <a:t>Could we imagine any key moderating effects on these relationships?</a:t>
            </a:r>
          </a:p>
          <a:p>
            <a:r>
              <a:rPr lang="en-NO" dirty="0"/>
              <a:t>How could we improve the theoretical part and consequently the discussion regarding theoretical and practical implications?</a:t>
            </a:r>
          </a:p>
          <a:p>
            <a:pPr marL="0" indent="0">
              <a:buNone/>
            </a:pPr>
            <a:endParaRPr lang="en-NO" dirty="0"/>
          </a:p>
          <a:p>
            <a:r>
              <a:rPr lang="en-NO" dirty="0"/>
              <a:t>Thank you! </a:t>
            </a:r>
          </a:p>
        </p:txBody>
      </p:sp>
    </p:spTree>
    <p:extLst>
      <p:ext uri="{BB962C8B-B14F-4D97-AF65-F5344CB8AC3E}">
        <p14:creationId xmlns:p14="http://schemas.microsoft.com/office/powerpoint/2010/main" val="1011947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E36C-7D6B-B14C-8224-A6B64863C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ABA38-7CA0-AC49-9117-319C71083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2408344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98B12466-60F2-F145-86F5-D78DE51BC4B2}" type="datetime1">
              <a:rPr lang="nb-NO" smtClean="0"/>
              <a:pPr/>
              <a:t>21.06.2021</a:t>
            </a:fld>
            <a:endParaRPr lang="nb-NO"/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D4451E4-C31A-024D-B7A2-0F9BA9B738A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nb-N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06F50-DA0B-1841-8E6A-DA7DA3090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8929" y="697260"/>
            <a:ext cx="7921944" cy="953130"/>
          </a:xfrm>
        </p:spPr>
        <p:txBody>
          <a:bodyPr/>
          <a:lstStyle/>
          <a:p>
            <a:r>
              <a:rPr lang="en-NO" b="0" dirty="0"/>
              <a:t>Broad and deep searches for research-based knowledge in public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E8F1E-C9A7-A14A-B5C0-BE54E249F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6851"/>
            <a:ext cx="7886700" cy="3214905"/>
          </a:xfrm>
        </p:spPr>
        <p:txBody>
          <a:bodyPr/>
          <a:lstStyle/>
          <a:p>
            <a:r>
              <a:rPr lang="en-GB" sz="2000" dirty="0"/>
              <a:t>We see increased attention to “evidence-based” policymaking. But how are policymakers using research? </a:t>
            </a:r>
          </a:p>
          <a:p>
            <a:r>
              <a:rPr lang="en-GB" sz="2000" dirty="0"/>
              <a:t>Exploring this using a large-scale survey on Norwegian policymakers:</a:t>
            </a:r>
          </a:p>
          <a:p>
            <a:pPr lvl="1"/>
            <a:r>
              <a:rPr lang="en-GB" sz="1700" dirty="0"/>
              <a:t>Where and how do government officials in ministries and agencies search for and use external research evidence? </a:t>
            </a:r>
          </a:p>
          <a:p>
            <a:pPr lvl="1"/>
            <a:r>
              <a:rPr lang="en-GB" sz="1700" dirty="0"/>
              <a:t>Does this resemble the processes through which private firms search for external knowledge? </a:t>
            </a:r>
          </a:p>
          <a:p>
            <a:endParaRPr lang="en-GB" sz="2000" dirty="0"/>
          </a:p>
          <a:p>
            <a:r>
              <a:rPr lang="en-NO" sz="2000" dirty="0"/>
              <a:t>Disclaimer: Work in progress, need more work across the paper.</a:t>
            </a:r>
          </a:p>
          <a:p>
            <a:endParaRPr lang="en-NO" sz="2000" dirty="0"/>
          </a:p>
          <a:p>
            <a:endParaRPr lang="en-NO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9657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AA651-7BE1-4D47-8B83-632742613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b="0" dirty="0"/>
              <a:t>Some theoretical aspects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B6CE0-2027-6346-BC45-010AAB90C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211" y="1651588"/>
            <a:ext cx="7924464" cy="3682664"/>
          </a:xfrm>
        </p:spPr>
        <p:txBody>
          <a:bodyPr/>
          <a:lstStyle/>
          <a:p>
            <a:r>
              <a:rPr lang="en-GB" sz="2000" dirty="0"/>
              <a:t>We are inspired by</a:t>
            </a:r>
            <a:r>
              <a:rPr lang="en-NO" sz="2000" dirty="0"/>
              <a:t> the seminal paper “Open for innovation” by Laursen and Salter (2006)</a:t>
            </a:r>
          </a:p>
          <a:p>
            <a:pPr lvl="1"/>
            <a:r>
              <a:rPr lang="en-GB" sz="1800" dirty="0"/>
              <a:t>B</a:t>
            </a:r>
            <a:r>
              <a:rPr lang="en-NO" sz="1800" dirty="0"/>
              <a:t>road and deep searches affecting innovation</a:t>
            </a:r>
          </a:p>
          <a:p>
            <a:r>
              <a:rPr lang="en-NO" sz="2000" dirty="0"/>
              <a:t>An empirical exercise where we test how broad and deep searches for research-based knowledge relate to use behaviour and use preferences</a:t>
            </a:r>
          </a:p>
          <a:p>
            <a:r>
              <a:rPr lang="en-NO" sz="2000" dirty="0"/>
              <a:t>We </a:t>
            </a:r>
            <a:r>
              <a:rPr lang="en-NO" sz="2000"/>
              <a:t>apply three </a:t>
            </a:r>
            <a:r>
              <a:rPr lang="en-NO" sz="2000" dirty="0"/>
              <a:t>different types of </a:t>
            </a:r>
            <a:r>
              <a:rPr lang="en-NO" sz="2000"/>
              <a:t>research use from the literature </a:t>
            </a:r>
            <a:r>
              <a:rPr lang="en-NO" sz="2000" dirty="0"/>
              <a:t>(see </a:t>
            </a:r>
            <a:r>
              <a:rPr lang="en-GB" sz="2000" dirty="0"/>
              <a:t>e.g. Beyer, 1997; Amara et al. 2004)</a:t>
            </a:r>
            <a:r>
              <a:rPr lang="en-NO" sz="2000" dirty="0"/>
              <a:t>:</a:t>
            </a:r>
          </a:p>
          <a:p>
            <a:pPr lvl="1"/>
            <a:r>
              <a:rPr lang="en-GB" sz="1800" dirty="0"/>
              <a:t>I</a:t>
            </a:r>
            <a:r>
              <a:rPr lang="en-NO" sz="1800" dirty="0"/>
              <a:t>nstrumental use – e.g. formally use it in white papers </a:t>
            </a:r>
          </a:p>
          <a:p>
            <a:pPr lvl="1"/>
            <a:r>
              <a:rPr lang="en-GB" sz="1800" dirty="0"/>
              <a:t>C</a:t>
            </a:r>
            <a:r>
              <a:rPr lang="en-NO" sz="1800" dirty="0"/>
              <a:t>onceptual use – e.g. general enlightment</a:t>
            </a:r>
          </a:p>
          <a:p>
            <a:pPr lvl="1"/>
            <a:r>
              <a:rPr lang="en-NO" sz="1800" dirty="0"/>
              <a:t>Symbolic use – e.g. support own opinions/decisions</a:t>
            </a:r>
          </a:p>
          <a:p>
            <a:pPr lvl="1"/>
            <a:endParaRPr lang="en-NO" sz="2100" dirty="0"/>
          </a:p>
          <a:p>
            <a:endParaRPr lang="en-N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9A37F-F761-8240-BAD1-16CF70C0D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E862B-79CF-F94D-B10C-D9E36ADC4C08}" type="datetime1">
              <a:rPr lang="nb-NO" smtClean="0"/>
              <a:pPr>
                <a:defRPr/>
              </a:pPr>
              <a:t>21.06.2021</a:t>
            </a:fld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AD2A3-C8A8-DF46-AC1E-8635B5E72E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AD7203-3013-D749-ADA2-C23176B4018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242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BE9AA-B87E-A04A-822F-3D2E7FC4C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b="0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DD645-7DC8-5547-A65F-6729BB05E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O" dirty="0"/>
              <a:t>Large scale survey sent to Norwegian policy makers</a:t>
            </a:r>
          </a:p>
          <a:p>
            <a:r>
              <a:rPr lang="en-NO" dirty="0"/>
              <a:t>More than 2000 respondents. All Norwegian ministries answered – a selection of agencies.</a:t>
            </a:r>
          </a:p>
          <a:p>
            <a:r>
              <a:rPr lang="en-NO" dirty="0"/>
              <a:t>Many questions regarding access to, use, spread and characteristics of research-based knowledge</a:t>
            </a:r>
          </a:p>
          <a:p>
            <a:r>
              <a:rPr lang="en-NO" dirty="0"/>
              <a:t>We counted the amount of searches for rese</a:t>
            </a:r>
            <a:r>
              <a:rPr lang="en-GB" dirty="0" err="1"/>
              <a:t>ar</a:t>
            </a:r>
            <a:r>
              <a:rPr lang="en-NO" dirty="0"/>
              <a:t>ch-based knowledge</a:t>
            </a:r>
          </a:p>
          <a:p>
            <a:pPr lvl="1"/>
            <a:r>
              <a:rPr lang="en-NO" dirty="0"/>
              <a:t>Broad searches: Used at least rarely on a likert scale</a:t>
            </a:r>
          </a:p>
          <a:p>
            <a:pPr lvl="1"/>
            <a:r>
              <a:rPr lang="en-NO" dirty="0"/>
              <a:t>Deep searches: Used at least often on a likert scale</a:t>
            </a:r>
          </a:p>
          <a:p>
            <a:r>
              <a:rPr lang="en-NO" dirty="0"/>
              <a:t>How do these variables affect different types of research use and characteristics?</a:t>
            </a:r>
          </a:p>
          <a:p>
            <a:endParaRPr lang="en-NO" dirty="0"/>
          </a:p>
          <a:p>
            <a:endParaRPr lang="en-NO" dirty="0"/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252059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79DEC-55F6-8B41-A9A3-81067A944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6" y="379003"/>
            <a:ext cx="7886700" cy="994172"/>
          </a:xfrm>
        </p:spPr>
        <p:txBody>
          <a:bodyPr/>
          <a:lstStyle/>
          <a:p>
            <a:r>
              <a:rPr lang="en-NO" b="0" dirty="0"/>
              <a:t>Independent variables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BC42854-3FC0-1146-94EE-2666009F28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2291249"/>
              </p:ext>
            </p:extLst>
          </p:nvPr>
        </p:nvGraphicFramePr>
        <p:xfrm>
          <a:off x="628650" y="1319767"/>
          <a:ext cx="8164288" cy="2708261"/>
        </p:xfrm>
        <a:graphic>
          <a:graphicData uri="http://schemas.openxmlformats.org/drawingml/2006/table">
            <a:tbl>
              <a:tblPr/>
              <a:tblGrid>
                <a:gridCol w="3968957">
                  <a:extLst>
                    <a:ext uri="{9D8B030D-6E8A-4147-A177-3AD203B41FA5}">
                      <a16:colId xmlns:a16="http://schemas.microsoft.com/office/drawing/2014/main" val="1381229167"/>
                    </a:ext>
                  </a:extLst>
                </a:gridCol>
                <a:gridCol w="277751">
                  <a:extLst>
                    <a:ext uri="{9D8B030D-6E8A-4147-A177-3AD203B41FA5}">
                      <a16:colId xmlns:a16="http://schemas.microsoft.com/office/drawing/2014/main" val="712063649"/>
                    </a:ext>
                  </a:extLst>
                </a:gridCol>
                <a:gridCol w="500936">
                  <a:extLst>
                    <a:ext uri="{9D8B030D-6E8A-4147-A177-3AD203B41FA5}">
                      <a16:colId xmlns:a16="http://schemas.microsoft.com/office/drawing/2014/main" val="2814951889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2414564902"/>
                    </a:ext>
                  </a:extLst>
                </a:gridCol>
                <a:gridCol w="950495">
                  <a:extLst>
                    <a:ext uri="{9D8B030D-6E8A-4147-A177-3AD203B41FA5}">
                      <a16:colId xmlns:a16="http://schemas.microsoft.com/office/drawing/2014/main" val="999383378"/>
                    </a:ext>
                  </a:extLst>
                </a:gridCol>
                <a:gridCol w="757827">
                  <a:extLst>
                    <a:ext uri="{9D8B030D-6E8A-4147-A177-3AD203B41FA5}">
                      <a16:colId xmlns:a16="http://schemas.microsoft.com/office/drawing/2014/main" val="1386273253"/>
                    </a:ext>
                  </a:extLst>
                </a:gridCol>
                <a:gridCol w="757827">
                  <a:extLst>
                    <a:ext uri="{9D8B030D-6E8A-4147-A177-3AD203B41FA5}">
                      <a16:colId xmlns:a16="http://schemas.microsoft.com/office/drawing/2014/main" val="2497883149"/>
                    </a:ext>
                  </a:extLst>
                </a:gridCol>
              </a:tblGrid>
              <a:tr h="351575">
                <a:tc gridSpan="2"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Variable       </a:t>
                      </a:r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B08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Obs.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60B4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Mean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0B8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Std. Dev.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308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9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</a:t>
                      </a:r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209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853669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Universities and university colleges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B08F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1268 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60B4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3,347 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B8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1,379 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3081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9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20961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7328448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Research institutes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1282 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3,064 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1,412 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9781265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Organisations that finance research (e.g. Research Council)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1252 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3,658 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1,410 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5123124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State organisation (e.g. Directorate)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1255 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3,053 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1,306 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48130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Research or analyses departments internally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1261 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3,140 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1,447 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4029634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Consultants (and other private companies)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1249 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3,818 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1,237 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6414140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NGOs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1244 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4,167 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1,233 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9558212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Sector specific knowledge centres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1235 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4,023 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1,389 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368999"/>
                  </a:ext>
                </a:extLst>
              </a:tr>
              <a:tr h="26185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International organisations delivering statistics (e.g. OECD)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1274 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3,432 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1,354 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ase"/>
                      <a:r>
                        <a:rPr lang="en-GB" sz="1100" b="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17664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B5C697-881F-4747-816E-C14D1463342D}"/>
              </a:ext>
            </a:extLst>
          </p:cNvPr>
          <p:cNvGraphicFramePr>
            <a:graphicFrameLocks noGrp="1"/>
          </p:cNvGraphicFramePr>
          <p:nvPr/>
        </p:nvGraphicFramePr>
        <p:xfrm>
          <a:off x="2478881" y="4266631"/>
          <a:ext cx="4463825" cy="896396"/>
        </p:xfrm>
        <a:graphic>
          <a:graphicData uri="http://schemas.openxmlformats.org/drawingml/2006/table">
            <a:tbl>
              <a:tblPr/>
              <a:tblGrid>
                <a:gridCol w="1259951">
                  <a:extLst>
                    <a:ext uri="{9D8B030D-6E8A-4147-A177-3AD203B41FA5}">
                      <a16:colId xmlns:a16="http://schemas.microsoft.com/office/drawing/2014/main" val="6226061"/>
                    </a:ext>
                  </a:extLst>
                </a:gridCol>
                <a:gridCol w="563978">
                  <a:extLst>
                    <a:ext uri="{9D8B030D-6E8A-4147-A177-3AD203B41FA5}">
                      <a16:colId xmlns:a16="http://schemas.microsoft.com/office/drawing/2014/main" val="214585022"/>
                    </a:ext>
                  </a:extLst>
                </a:gridCol>
                <a:gridCol w="659974">
                  <a:extLst>
                    <a:ext uri="{9D8B030D-6E8A-4147-A177-3AD203B41FA5}">
                      <a16:colId xmlns:a16="http://schemas.microsoft.com/office/drawing/2014/main" val="1176619306"/>
                    </a:ext>
                  </a:extLst>
                </a:gridCol>
                <a:gridCol w="659974">
                  <a:extLst>
                    <a:ext uri="{9D8B030D-6E8A-4147-A177-3AD203B41FA5}">
                      <a16:colId xmlns:a16="http://schemas.microsoft.com/office/drawing/2014/main" val="3097586566"/>
                    </a:ext>
                  </a:extLst>
                </a:gridCol>
                <a:gridCol w="659974">
                  <a:extLst>
                    <a:ext uri="{9D8B030D-6E8A-4147-A177-3AD203B41FA5}">
                      <a16:colId xmlns:a16="http://schemas.microsoft.com/office/drawing/2014/main" val="3876220726"/>
                    </a:ext>
                  </a:extLst>
                </a:gridCol>
                <a:gridCol w="659974">
                  <a:extLst>
                    <a:ext uri="{9D8B030D-6E8A-4147-A177-3AD203B41FA5}">
                      <a16:colId xmlns:a16="http://schemas.microsoft.com/office/drawing/2014/main" val="3253467958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 dirty="0">
                          <a:effectLst/>
                          <a:latin typeface="Times New Roman" panose="02020603050405020304" pitchFamily="18" charset="0"/>
                        </a:rPr>
                        <a:t>Variable</a:t>
                      </a:r>
                      <a:r>
                        <a:rPr lang="en-GB" sz="11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>
                          <a:effectLst/>
                          <a:latin typeface="Times New Roman" panose="02020603050405020304" pitchFamily="18" charset="0"/>
                        </a:rPr>
                        <a:t>Obs</a:t>
                      </a:r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 dirty="0">
                          <a:effectLst/>
                          <a:latin typeface="Times New Roman" panose="02020603050405020304" pitchFamily="18" charset="0"/>
                        </a:rPr>
                        <a:t>Mean</a:t>
                      </a:r>
                      <a:r>
                        <a:rPr lang="en-GB" sz="11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>
                          <a:effectLst/>
                          <a:latin typeface="Times New Roman" panose="02020603050405020304" pitchFamily="18" charset="0"/>
                        </a:rPr>
                        <a:t>S.D.</a:t>
                      </a:r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>
                          <a:effectLst/>
                          <a:latin typeface="Times New Roman" panose="02020603050405020304" pitchFamily="18" charset="0"/>
                        </a:rPr>
                        <a:t>Min</a:t>
                      </a:r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1">
                          <a:effectLst/>
                          <a:latin typeface="Times New Roman" panose="02020603050405020304" pitchFamily="18" charset="0"/>
                        </a:rPr>
                        <a:t>Max</a:t>
                      </a:r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5926880"/>
                  </a:ext>
                </a:extLst>
              </a:tr>
              <a:tr h="33008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Breadth average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1593 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0,670 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0,408 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2607137"/>
                  </a:ext>
                </a:extLst>
              </a:tr>
              <a:tr h="330088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Depth average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1310 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0,250 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0,241 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>
                          <a:effectLst/>
                          <a:latin typeface="Times New Roman" panose="02020603050405020304" pitchFamily="18" charset="0"/>
                        </a:rPr>
                        <a:t>0 </a:t>
                      </a:r>
                      <a:endParaRPr lang="en-GB" sz="1100" b="0" i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100" b="0" i="0" dirty="0">
                          <a:effectLst/>
                          <a:latin typeface="Times New Roman" panose="02020603050405020304" pitchFamily="18" charset="0"/>
                        </a:rPr>
                        <a:t>1 </a:t>
                      </a:r>
                      <a:endParaRPr lang="en-GB" sz="1100" b="0" i="0" dirty="0">
                        <a:effectLst/>
                      </a:endParaRPr>
                    </a:p>
                  </a:txBody>
                  <a:tcPr marL="68580" marR="68580" marT="34290" marB="3429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02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5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1878-FB77-2A48-9C75-62E080308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5131" y="249668"/>
            <a:ext cx="7921944" cy="953130"/>
          </a:xfrm>
        </p:spPr>
        <p:txBody>
          <a:bodyPr/>
          <a:lstStyle/>
          <a:p>
            <a:r>
              <a:rPr lang="en-NO" b="0" dirty="0"/>
              <a:t>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2F032-393D-3344-A261-AAB867F43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9562" y="1348062"/>
            <a:ext cx="6746578" cy="3883278"/>
          </a:xfrm>
        </p:spPr>
        <p:txBody>
          <a:bodyPr/>
          <a:lstStyle/>
          <a:p>
            <a:r>
              <a:rPr lang="en-GB" sz="1800" dirty="0"/>
              <a:t>H1. Research-based search breadth is </a:t>
            </a:r>
            <a:r>
              <a:rPr lang="en-GB" sz="1800" dirty="0" err="1"/>
              <a:t>curvelinear</a:t>
            </a:r>
            <a:r>
              <a:rPr lang="en-GB" sz="1800" dirty="0"/>
              <a:t> (inverted u-shape) to the research use and research spread intensity.  </a:t>
            </a:r>
            <a:endParaRPr lang="en-NO" sz="1800" dirty="0"/>
          </a:p>
          <a:p>
            <a:r>
              <a:rPr lang="en-GB" sz="1800" dirty="0"/>
              <a:t>H2. Research-based search depth is </a:t>
            </a:r>
            <a:r>
              <a:rPr lang="en-GB" sz="1800" dirty="0" err="1"/>
              <a:t>curvelinear</a:t>
            </a:r>
            <a:r>
              <a:rPr lang="en-GB" sz="1800" dirty="0"/>
              <a:t> (inverted u-shape) to the research use and research spread intensity.  </a:t>
            </a:r>
          </a:p>
          <a:p>
            <a:pPr marL="0" indent="0">
              <a:buNone/>
            </a:pPr>
            <a:r>
              <a:rPr lang="en-GB" sz="1800" dirty="0"/>
              <a:t>___________________________________________________</a:t>
            </a:r>
          </a:p>
          <a:p>
            <a:pPr marL="0" indent="0" fontAlgn="base">
              <a:buNone/>
            </a:pPr>
            <a:endParaRPr lang="en-GB" sz="1800" dirty="0"/>
          </a:p>
          <a:p>
            <a:pPr fontAlgn="base"/>
            <a:r>
              <a:rPr lang="en-GB" sz="1800" dirty="0"/>
              <a:t>H3. For uses of research that can be considered instrumental and conceptual use of research, both broad and deep searches affect these types of use positively. </a:t>
            </a:r>
          </a:p>
          <a:p>
            <a:pPr fontAlgn="base"/>
            <a:r>
              <a:rPr lang="en-GB" sz="1800" dirty="0"/>
              <a:t>H4. The importance of broad search for knowledge is less important for symbolic use of research-based knowledge compared to instrumental and conceptual use of knowledge.   </a:t>
            </a:r>
          </a:p>
          <a:p>
            <a:endParaRPr lang="en-GB" sz="1800" dirty="0"/>
          </a:p>
          <a:p>
            <a:endParaRPr lang="en-GB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C5379F-704C-9F40-9E49-4BA2C81E1EC1}"/>
              </a:ext>
            </a:extLst>
          </p:cNvPr>
          <p:cNvSpPr txBox="1"/>
          <p:nvPr/>
        </p:nvSpPr>
        <p:spPr>
          <a:xfrm>
            <a:off x="107504" y="1099982"/>
            <a:ext cx="1672519" cy="107721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O" dirty="0"/>
              <a:t>Replication of Laursen </a:t>
            </a:r>
          </a:p>
          <a:p>
            <a:r>
              <a:rPr lang="en-NO" dirty="0"/>
              <a:t>and Salter (2006)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0C2F361-4A67-E044-AC24-1C7F09803CDC}"/>
              </a:ext>
            </a:extLst>
          </p:cNvPr>
          <p:cNvCxnSpPr>
            <a:cxnSpLocks/>
            <a:stCxn id="15" idx="3"/>
          </p:cNvCxnSpPr>
          <p:nvPr/>
        </p:nvCxnSpPr>
        <p:spPr bwMode="auto">
          <a:xfrm>
            <a:off x="1780023" y="1638591"/>
            <a:ext cx="645108" cy="282805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5F28D56-9131-6544-9A22-D245B0263749}"/>
              </a:ext>
            </a:extLst>
          </p:cNvPr>
          <p:cNvSpPr txBox="1"/>
          <p:nvPr/>
        </p:nvSpPr>
        <p:spPr>
          <a:xfrm>
            <a:off x="127759" y="3433564"/>
            <a:ext cx="1672519" cy="1077218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O" dirty="0"/>
              <a:t>On perceived importance of type of research use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474C5D6-D17D-BF4B-9587-04F20DC0879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01335" y="3937620"/>
            <a:ext cx="623796" cy="100888"/>
          </a:xfrm>
          <a:prstGeom prst="straightConnector1">
            <a:avLst/>
          </a:prstGeom>
          <a:ln w="28575"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6376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D2A60-BC3D-7C4D-B724-3DBAEE34B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8" y="545777"/>
            <a:ext cx="7886700" cy="755930"/>
          </a:xfrm>
        </p:spPr>
        <p:txBody>
          <a:bodyPr/>
          <a:lstStyle/>
          <a:p>
            <a:r>
              <a:rPr lang="en-NO" b="0" dirty="0"/>
              <a:t>Regression 1 - Main model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47C145-E3B6-0D40-83B4-BF38244FAD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932472"/>
              </p:ext>
            </p:extLst>
          </p:nvPr>
        </p:nvGraphicFramePr>
        <p:xfrm>
          <a:off x="97270" y="1273324"/>
          <a:ext cx="8949459" cy="386814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16099">
                  <a:extLst>
                    <a:ext uri="{9D8B030D-6E8A-4147-A177-3AD203B41FA5}">
                      <a16:colId xmlns:a16="http://schemas.microsoft.com/office/drawing/2014/main" val="885162635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4231781829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3062947183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2696276803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2096949905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2394359704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1583482350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2647689025"/>
                    </a:ext>
                  </a:extLst>
                </a:gridCol>
                <a:gridCol w="954170">
                  <a:extLst>
                    <a:ext uri="{9D8B030D-6E8A-4147-A177-3AD203B41FA5}">
                      <a16:colId xmlns:a16="http://schemas.microsoft.com/office/drawing/2014/main" val="2493006487"/>
                    </a:ext>
                  </a:extLst>
                </a:gridCol>
              </a:tblGrid>
              <a:tr h="81513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Broad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Baseline model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Broad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Incl. squared 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1: </a:t>
                      </a:r>
                      <a:r>
                        <a:rPr lang="en-GB" sz="9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Cited research in presentations or other types of work</a:t>
                      </a:r>
                      <a:endParaRPr lang="en-GB" sz="9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2: </a:t>
                      </a:r>
                      <a:r>
                        <a:rPr lang="en-GB" sz="9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Used research without citing</a:t>
                      </a:r>
                      <a:endParaRPr lang="en-GB" sz="9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3: </a:t>
                      </a:r>
                      <a:r>
                        <a:rPr lang="en-GB" sz="9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Made conclusions from research &amp; used it for policy recommendations</a:t>
                      </a:r>
                      <a:endParaRPr lang="en-GB" sz="9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4: </a:t>
                      </a:r>
                      <a:r>
                        <a:rPr lang="en-GB" sz="9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Contributed to develop/change politics/services</a:t>
                      </a:r>
                      <a:endParaRPr lang="en-GB" sz="9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1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Use 5: </a:t>
                      </a:r>
                      <a:r>
                        <a:rPr lang="en-GB" sz="9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Contributed to a change in organisation or way they work</a:t>
                      </a:r>
                      <a:endParaRPr lang="en-GB" sz="9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noProof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Diffusion</a:t>
                      </a:r>
                      <a:endParaRPr lang="en-GB" sz="90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864786"/>
                  </a:ext>
                </a:extLst>
              </a:tr>
              <a:tr h="169876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08708153"/>
                  </a:ext>
                </a:extLst>
              </a:tr>
              <a:tr h="509627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BREADTH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-0.302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(0.0909)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-0.448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(0.373)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-0.640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(0.938)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-0.466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(0.974)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-0.640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(0.963)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-0.891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(1.045)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-0.664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(1.025)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-1.309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(0.937)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661803268"/>
                  </a:ext>
                </a:extLst>
              </a:tr>
              <a:tr h="509627">
                <a:tc>
                  <a:txBody>
                    <a:bodyPr/>
                    <a:lstStyle/>
                    <a:p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BREADTH squared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0.180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(0.305)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0.288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(0.756)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0.289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(0.770)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0.310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(0.774)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0.533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(0.815)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0.304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(0.800)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0.867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(0.754)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373352443"/>
                  </a:ext>
                </a:extLst>
              </a:tr>
              <a:tr h="509627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DEPTH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-0.277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(0.104)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-0.504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(0.279)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-0.878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(0.697)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-0.451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(0.660)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-0.848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(0.704)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-0.608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(0.676)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-0.264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(0.667)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-0.907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(0.707)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393717796"/>
                  </a:ext>
                </a:extLst>
              </a:tr>
              <a:tr h="509627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DEPTH squared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0.229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(0.347)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0.276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(0.878)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0.215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(0.828)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0.377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(0.892)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0.272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(0.852)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-0.027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(0.833)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0.133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(0.897)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240844041"/>
                  </a:ext>
                </a:extLst>
              </a:tr>
              <a:tr h="339751">
                <a:tc>
                  <a:txBody>
                    <a:bodyPr/>
                    <a:lstStyle/>
                    <a:p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Educational level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0.118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(0.0423)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0.114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(0.0421)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0.165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(0.108)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-0.017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(0.101)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0.187</a:t>
                      </a:r>
                      <a:r>
                        <a:rPr lang="en-US" sz="9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(0.110)</a:t>
                      </a:r>
                      <a:endParaRPr lang="en-NO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0.217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(0.110)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0.142</a:t>
                      </a:r>
                      <a:r>
                        <a:rPr lang="en-US" sz="9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(0.106)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0.074</a:t>
                      </a:r>
                      <a:b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(0.109)</a:t>
                      </a:r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090051369"/>
                  </a:ext>
                </a:extLst>
              </a:tr>
              <a:tr h="165125">
                <a:tc>
                  <a:txBody>
                    <a:bodyPr/>
                    <a:lstStyle/>
                    <a:p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416000046"/>
                  </a:ext>
                </a:extLst>
              </a:tr>
              <a:tr h="339751">
                <a:tc>
                  <a:txBody>
                    <a:bodyPr/>
                    <a:lstStyle/>
                    <a:p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9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7823416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2F3AE24-5274-9142-95DF-BA7FE6A987ED}"/>
              </a:ext>
            </a:extLst>
          </p:cNvPr>
          <p:cNvSpPr txBox="1"/>
          <p:nvPr/>
        </p:nvSpPr>
        <p:spPr>
          <a:xfrm>
            <a:off x="539552" y="5077531"/>
            <a:ext cx="6237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NB! Negative relationship of BREADTH/DEPTH means positive, as the likert scales are reversed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F18E11-2C75-9446-823D-B1055995F01B}"/>
              </a:ext>
            </a:extLst>
          </p:cNvPr>
          <p:cNvSpPr/>
          <p:nvPr/>
        </p:nvSpPr>
        <p:spPr>
          <a:xfrm>
            <a:off x="1576403" y="2141929"/>
            <a:ext cx="7290707" cy="52251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0BCEC4-2926-7C41-A196-3590879D2215}"/>
              </a:ext>
            </a:extLst>
          </p:cNvPr>
          <p:cNvSpPr/>
          <p:nvPr/>
        </p:nvSpPr>
        <p:spPr>
          <a:xfrm>
            <a:off x="1576403" y="3124831"/>
            <a:ext cx="7290707" cy="52251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5665375-7413-484C-A5BA-BBE0BD058CC4}"/>
              </a:ext>
            </a:extLst>
          </p:cNvPr>
          <p:cNvSpPr/>
          <p:nvPr/>
        </p:nvSpPr>
        <p:spPr>
          <a:xfrm>
            <a:off x="7260231" y="3060996"/>
            <a:ext cx="681717" cy="667685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</p:spTree>
    <p:extLst>
      <p:ext uri="{BB962C8B-B14F-4D97-AF65-F5344CB8AC3E}">
        <p14:creationId xmlns:p14="http://schemas.microsoft.com/office/powerpoint/2010/main" val="748808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54A3-8729-1246-8A7D-36BB0CFCE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b="0" dirty="0"/>
              <a:t>Hypotheses and results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E6700-66B5-F84D-9149-85961DCD6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Hypotheses 1 and 2</a:t>
            </a:r>
          </a:p>
          <a:p>
            <a:pPr fontAlgn="base"/>
            <a:r>
              <a:rPr lang="en-GB" dirty="0"/>
              <a:t>Research-based search breadth/depth is </a:t>
            </a:r>
            <a:r>
              <a:rPr lang="en-GB" dirty="0" err="1"/>
              <a:t>curvelinear</a:t>
            </a:r>
            <a:r>
              <a:rPr lang="en-GB" dirty="0"/>
              <a:t> (inverted u-shape) to the research use and research spread intensity.  </a:t>
            </a:r>
          </a:p>
          <a:p>
            <a:pPr lvl="1" fontAlgn="base"/>
            <a:endParaRPr lang="en-GB" dirty="0"/>
          </a:p>
          <a:p>
            <a:pPr marL="0" indent="0">
              <a:buNone/>
            </a:pPr>
            <a:r>
              <a:rPr lang="en-GB" b="1" dirty="0"/>
              <a:t>Results</a:t>
            </a:r>
          </a:p>
          <a:p>
            <a:r>
              <a:rPr lang="en-GB" dirty="0"/>
              <a:t>We are able to show that deep and broad searches are positively related to all types of research use. </a:t>
            </a:r>
          </a:p>
          <a:p>
            <a:r>
              <a:rPr lang="en-GB" dirty="0"/>
              <a:t>There does not seem to be a </a:t>
            </a:r>
            <a:r>
              <a:rPr lang="en-GB" dirty="0" err="1"/>
              <a:t>curvelinear</a:t>
            </a:r>
            <a:r>
              <a:rPr lang="en-GB" dirty="0"/>
              <a:t> relationship within a reasonable range of the variables. This means that more broad and deep searches gives more research use – also at extreme values. 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3150668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57658-3CD0-5B4A-8DED-9ECDAC558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66" y="379845"/>
            <a:ext cx="8654143" cy="994172"/>
          </a:xfrm>
        </p:spPr>
        <p:txBody>
          <a:bodyPr>
            <a:normAutofit/>
          </a:bodyPr>
          <a:lstStyle/>
          <a:p>
            <a:r>
              <a:rPr lang="en-NO" b="0" dirty="0"/>
              <a:t>Regression 2: Knowledge types deemed important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EE7BB38-4765-8043-8C1E-72F71C03995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5314" y="1912996"/>
          <a:ext cx="9005207" cy="298067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208315">
                  <a:extLst>
                    <a:ext uri="{9D8B030D-6E8A-4147-A177-3AD203B41FA5}">
                      <a16:colId xmlns:a16="http://schemas.microsoft.com/office/drawing/2014/main" val="835800697"/>
                    </a:ext>
                  </a:extLst>
                </a:gridCol>
                <a:gridCol w="1299482">
                  <a:extLst>
                    <a:ext uri="{9D8B030D-6E8A-4147-A177-3AD203B41FA5}">
                      <a16:colId xmlns:a16="http://schemas.microsoft.com/office/drawing/2014/main" val="729181235"/>
                    </a:ext>
                  </a:extLst>
                </a:gridCol>
                <a:gridCol w="1299482">
                  <a:extLst>
                    <a:ext uri="{9D8B030D-6E8A-4147-A177-3AD203B41FA5}">
                      <a16:colId xmlns:a16="http://schemas.microsoft.com/office/drawing/2014/main" val="494238775"/>
                    </a:ext>
                  </a:extLst>
                </a:gridCol>
                <a:gridCol w="1299482">
                  <a:extLst>
                    <a:ext uri="{9D8B030D-6E8A-4147-A177-3AD203B41FA5}">
                      <a16:colId xmlns:a16="http://schemas.microsoft.com/office/drawing/2014/main" val="528986102"/>
                    </a:ext>
                  </a:extLst>
                </a:gridCol>
                <a:gridCol w="1299482">
                  <a:extLst>
                    <a:ext uri="{9D8B030D-6E8A-4147-A177-3AD203B41FA5}">
                      <a16:colId xmlns:a16="http://schemas.microsoft.com/office/drawing/2014/main" val="1400357311"/>
                    </a:ext>
                  </a:extLst>
                </a:gridCol>
                <a:gridCol w="1299482">
                  <a:extLst>
                    <a:ext uri="{9D8B030D-6E8A-4147-A177-3AD203B41FA5}">
                      <a16:colId xmlns:a16="http://schemas.microsoft.com/office/drawing/2014/main" val="1316207618"/>
                    </a:ext>
                  </a:extLst>
                </a:gridCol>
                <a:gridCol w="1299482">
                  <a:extLst>
                    <a:ext uri="{9D8B030D-6E8A-4147-A177-3AD203B41FA5}">
                      <a16:colId xmlns:a16="http://schemas.microsoft.com/office/drawing/2014/main" val="355154518"/>
                    </a:ext>
                  </a:extLst>
                </a:gridCol>
              </a:tblGrid>
              <a:tr h="741506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Develop new policies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existing policies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 understanding of new and relevant issues 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Suggest new cases for the political agenda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support decisions already made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Convince critics and strengthen our position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95225"/>
                  </a:ext>
                </a:extLst>
              </a:tr>
              <a:tr h="186936"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03308170"/>
                  </a:ext>
                </a:extLst>
              </a:tr>
              <a:tr h="373871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BREADTH_AVG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-0.130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(0.235)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-0.130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(0.234)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-0.131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(0.235)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-0.058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(0.234)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-0.062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(0.232)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-0.098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(0.233)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233456756"/>
                  </a:ext>
                </a:extLst>
              </a:tr>
              <a:tr h="18693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3895806296"/>
                  </a:ext>
                </a:extLst>
              </a:tr>
              <a:tr h="373871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DEPTH_AVG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-0.439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(0.273)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-0.446</a:t>
                      </a:r>
                      <a:r>
                        <a:rPr lang="en-US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(0.272)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-0.506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(0.276)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-0.335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(0.267)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-0.308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(0.270)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-0.205</a:t>
                      </a:r>
                      <a:r>
                        <a:rPr lang="en-US" sz="12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(0.268)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899803352"/>
                  </a:ext>
                </a:extLst>
              </a:tr>
              <a:tr h="186936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519863381"/>
                  </a:ext>
                </a:extLst>
              </a:tr>
              <a:tr h="373871"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0.037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(0.122)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-0.084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(0.123)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-0.001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(0.120)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-0.013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(0.120)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-0.031</a:t>
                      </a:r>
                      <a:b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(0.117)</a:t>
                      </a:r>
                      <a:endParaRPr lang="en-NO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-0.076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(0.119)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4449991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977831298"/>
                  </a:ext>
                </a:extLst>
              </a:tr>
              <a:tr h="373871">
                <a:tc>
                  <a:txBody>
                    <a:bodyPr/>
                    <a:lstStyle/>
                    <a:p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CONTROLS</a:t>
                      </a:r>
                      <a:endParaRPr lang="en-NO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NO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Yes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5921919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A1A5BEF-94EF-BA4D-A79E-95678FB460D8}"/>
              </a:ext>
            </a:extLst>
          </p:cNvPr>
          <p:cNvSpPr txBox="1"/>
          <p:nvPr/>
        </p:nvSpPr>
        <p:spPr>
          <a:xfrm>
            <a:off x="626502" y="4912516"/>
            <a:ext cx="6237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sz="1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NB! Negative relationship of BREADTH/DEPTH means positive, as the likert scales are reversed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9E8DA4-87C8-7A4B-B820-B879584AC193}"/>
              </a:ext>
            </a:extLst>
          </p:cNvPr>
          <p:cNvSpPr/>
          <p:nvPr/>
        </p:nvSpPr>
        <p:spPr>
          <a:xfrm>
            <a:off x="1481818" y="3275139"/>
            <a:ext cx="7339691" cy="58247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13213A-3411-9440-8954-3A6AD9AA6B6C}"/>
              </a:ext>
            </a:extLst>
          </p:cNvPr>
          <p:cNvSpPr/>
          <p:nvPr/>
        </p:nvSpPr>
        <p:spPr>
          <a:xfrm>
            <a:off x="5184326" y="2677193"/>
            <a:ext cx="3845376" cy="64357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27A9B5DD-255A-2444-948B-FD4F1749AA71}"/>
              </a:ext>
            </a:extLst>
          </p:cNvPr>
          <p:cNvSpPr/>
          <p:nvPr/>
        </p:nvSpPr>
        <p:spPr>
          <a:xfrm rot="16200000">
            <a:off x="2511279" y="710431"/>
            <a:ext cx="259734" cy="2310492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051B6A12-A287-9941-BE48-3FD75CB98B01}"/>
              </a:ext>
            </a:extLst>
          </p:cNvPr>
          <p:cNvSpPr/>
          <p:nvPr/>
        </p:nvSpPr>
        <p:spPr>
          <a:xfrm rot="16200000">
            <a:off x="7658863" y="678282"/>
            <a:ext cx="259733" cy="238397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D6878083-FBFA-9D45-B9B3-EAFD685B72E8}"/>
              </a:ext>
            </a:extLst>
          </p:cNvPr>
          <p:cNvSpPr/>
          <p:nvPr/>
        </p:nvSpPr>
        <p:spPr>
          <a:xfrm rot="16200000">
            <a:off x="5021798" y="616540"/>
            <a:ext cx="259733" cy="2498273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O" sz="12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162FF3-65AC-614C-9F6C-94AFCCEE5FA7}"/>
              </a:ext>
            </a:extLst>
          </p:cNvPr>
          <p:cNvSpPr txBox="1"/>
          <p:nvPr/>
        </p:nvSpPr>
        <p:spPr>
          <a:xfrm>
            <a:off x="1998207" y="1344871"/>
            <a:ext cx="143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Instrumental use</a:t>
            </a:r>
            <a:r>
              <a:rPr lang="en-N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2046121-753E-204D-AC1D-6E5FCA0ABF90}"/>
              </a:ext>
            </a:extLst>
          </p:cNvPr>
          <p:cNvSpPr txBox="1"/>
          <p:nvPr/>
        </p:nvSpPr>
        <p:spPr>
          <a:xfrm>
            <a:off x="4547506" y="1341907"/>
            <a:ext cx="1320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Conceptual use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E7E2C10-CCC3-6C41-86AE-96C4AA6B4699}"/>
              </a:ext>
            </a:extLst>
          </p:cNvPr>
          <p:cNvSpPr txBox="1"/>
          <p:nvPr/>
        </p:nvSpPr>
        <p:spPr>
          <a:xfrm>
            <a:off x="7243761" y="1344871"/>
            <a:ext cx="1173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Symbolic use</a:t>
            </a:r>
          </a:p>
        </p:txBody>
      </p:sp>
    </p:spTree>
    <p:extLst>
      <p:ext uri="{BB962C8B-B14F-4D97-AF65-F5344CB8AC3E}">
        <p14:creationId xmlns:p14="http://schemas.microsoft.com/office/powerpoint/2010/main" val="3873804585"/>
      </p:ext>
    </p:extLst>
  </p:cSld>
  <p:clrMapOvr>
    <a:masterClrMapping/>
  </p:clrMapOvr>
</p:sld>
</file>

<file path=ppt/theme/theme1.xml><?xml version="1.0" encoding="utf-8"?>
<a:theme xmlns:a="http://schemas.openxmlformats.org/drawingml/2006/main" name="UiO-Norsk16_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UiO-Norsk16_10</Template>
  <TotalTime>434</TotalTime>
  <Words>1418</Words>
  <Application>Microsoft Office PowerPoint</Application>
  <PresentationFormat>On-screen Show (16:10)</PresentationFormat>
  <Paragraphs>292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Times New Roman</vt:lpstr>
      <vt:lpstr>UiO-Norsk16_10</vt:lpstr>
      <vt:lpstr>Open for Evidence</vt:lpstr>
      <vt:lpstr>Broad and deep searches for research-based knowledge in public policy</vt:lpstr>
      <vt:lpstr>Some theoretical aspects </vt:lpstr>
      <vt:lpstr>Data</vt:lpstr>
      <vt:lpstr>Independent variables</vt:lpstr>
      <vt:lpstr>Hypotheses</vt:lpstr>
      <vt:lpstr>Regression 1 - Main model </vt:lpstr>
      <vt:lpstr>Hypotheses and results 1/2</vt:lpstr>
      <vt:lpstr>Regression 2: Knowledge types deemed important</vt:lpstr>
      <vt:lpstr>Hypotheses an results 2/2</vt:lpstr>
      <vt:lpstr>Next steps and inputs wanted</vt:lpstr>
      <vt:lpstr>Thank you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Erlend Osland Simensen</dc:creator>
  <cp:keywords/>
  <dc:description/>
  <cp:lastModifiedBy>Ingrid Helene Johnsen</cp:lastModifiedBy>
  <cp:revision>5</cp:revision>
  <dcterms:created xsi:type="dcterms:W3CDTF">2021-06-10T08:00:01Z</dcterms:created>
  <dcterms:modified xsi:type="dcterms:W3CDTF">2021-06-21T09:16:46Z</dcterms:modified>
  <cp:category/>
</cp:coreProperties>
</file>