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56" r:id="rId2"/>
    <p:sldId id="419" r:id="rId3"/>
    <p:sldId id="403" r:id="rId4"/>
    <p:sldId id="406" r:id="rId5"/>
    <p:sldId id="394" r:id="rId6"/>
    <p:sldId id="390" r:id="rId7"/>
    <p:sldId id="418" r:id="rId8"/>
    <p:sldId id="417" r:id="rId9"/>
    <p:sldId id="416" r:id="rId10"/>
    <p:sldId id="384" r:id="rId11"/>
    <p:sldId id="420" r:id="rId12"/>
    <p:sldId id="421" r:id="rId13"/>
    <p:sldId id="422" r:id="rId14"/>
    <p:sldId id="39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Roboto Condensed" panose="020000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7F82"/>
    <a:srgbClr val="274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7" autoAdjust="0"/>
  </p:normalViewPr>
  <p:slideViewPr>
    <p:cSldViewPr snapToGrid="0">
      <p:cViewPr varScale="1">
        <p:scale>
          <a:sx n="119" d="100"/>
          <a:sy n="119" d="100"/>
        </p:scale>
        <p:origin x="96" y="2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w-file01.ssb.no\ssb\Organisasjon\A400\S421\Prosjekter\Relinc%20med%20NIFU\WP1%20Taxonomies\RelinC_faktoranalyse_re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66972065294809E-2"/>
          <c:y val="3.8655973523628838E-2"/>
          <c:w val="0.85876494062777464"/>
          <c:h val="0.816802048268831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Cum_var!$P$2</c:f>
              <c:strCache>
                <c:ptCount val="1"/>
                <c:pt idx="0">
                  <c:v>Proportion of variance (right axis)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Cum_var!$P$3:$P$77</c:f>
              <c:numCache>
                <c:formatCode>General</c:formatCode>
                <c:ptCount val="75"/>
                <c:pt idx="0">
                  <c:v>0.27650000000000002</c:v>
                </c:pt>
                <c:pt idx="1">
                  <c:v>7.4499999999999997E-2</c:v>
                </c:pt>
                <c:pt idx="2">
                  <c:v>4.3900000000000002E-2</c:v>
                </c:pt>
                <c:pt idx="3">
                  <c:v>3.4099999999999998E-2</c:v>
                </c:pt>
                <c:pt idx="4">
                  <c:v>3.2500000000000001E-2</c:v>
                </c:pt>
                <c:pt idx="5">
                  <c:v>2.7699999999999999E-2</c:v>
                </c:pt>
                <c:pt idx="6">
                  <c:v>2.6200000000000001E-2</c:v>
                </c:pt>
                <c:pt idx="7">
                  <c:v>2.24E-2</c:v>
                </c:pt>
                <c:pt idx="8">
                  <c:v>0.02</c:v>
                </c:pt>
                <c:pt idx="9">
                  <c:v>1.9300000000000001E-2</c:v>
                </c:pt>
                <c:pt idx="10">
                  <c:v>1.8599999999999998E-2</c:v>
                </c:pt>
                <c:pt idx="11">
                  <c:v>1.72E-2</c:v>
                </c:pt>
                <c:pt idx="12">
                  <c:v>1.7000000000000001E-2</c:v>
                </c:pt>
                <c:pt idx="13">
                  <c:v>1.6199999999999999E-2</c:v>
                </c:pt>
                <c:pt idx="14">
                  <c:v>1.55E-2</c:v>
                </c:pt>
                <c:pt idx="15">
                  <c:v>1.5100000000000001E-2</c:v>
                </c:pt>
                <c:pt idx="16">
                  <c:v>1.47E-2</c:v>
                </c:pt>
                <c:pt idx="17">
                  <c:v>1.41E-2</c:v>
                </c:pt>
                <c:pt idx="18">
                  <c:v>1.3299999999999999E-2</c:v>
                </c:pt>
                <c:pt idx="19">
                  <c:v>1.2800000000000001E-2</c:v>
                </c:pt>
                <c:pt idx="20">
                  <c:v>1.2500000000000001E-2</c:v>
                </c:pt>
                <c:pt idx="21">
                  <c:v>1.17E-2</c:v>
                </c:pt>
                <c:pt idx="22">
                  <c:v>1.14E-2</c:v>
                </c:pt>
                <c:pt idx="23">
                  <c:v>1.11E-2</c:v>
                </c:pt>
                <c:pt idx="24">
                  <c:v>1.01E-2</c:v>
                </c:pt>
                <c:pt idx="25">
                  <c:v>9.4999999999999998E-3</c:v>
                </c:pt>
                <c:pt idx="26">
                  <c:v>8.9999999999999993E-3</c:v>
                </c:pt>
                <c:pt idx="27">
                  <c:v>8.6E-3</c:v>
                </c:pt>
                <c:pt idx="28">
                  <c:v>8.0999999999999996E-3</c:v>
                </c:pt>
                <c:pt idx="29">
                  <c:v>7.9000000000000008E-3</c:v>
                </c:pt>
                <c:pt idx="30">
                  <c:v>7.7000000000000002E-3</c:v>
                </c:pt>
                <c:pt idx="31">
                  <c:v>7.7000000000000002E-3</c:v>
                </c:pt>
                <c:pt idx="32">
                  <c:v>7.3000000000000001E-3</c:v>
                </c:pt>
                <c:pt idx="33">
                  <c:v>6.8999999999999999E-3</c:v>
                </c:pt>
                <c:pt idx="34">
                  <c:v>6.6E-3</c:v>
                </c:pt>
                <c:pt idx="35">
                  <c:v>6.3E-3</c:v>
                </c:pt>
                <c:pt idx="36">
                  <c:v>6.0000000000000001E-3</c:v>
                </c:pt>
                <c:pt idx="37">
                  <c:v>5.8999999999999999E-3</c:v>
                </c:pt>
                <c:pt idx="38">
                  <c:v>5.7000000000000002E-3</c:v>
                </c:pt>
                <c:pt idx="39">
                  <c:v>5.4000000000000003E-3</c:v>
                </c:pt>
                <c:pt idx="40">
                  <c:v>5.3E-3</c:v>
                </c:pt>
                <c:pt idx="41">
                  <c:v>5.1000000000000004E-3</c:v>
                </c:pt>
                <c:pt idx="42">
                  <c:v>4.8999999999999998E-3</c:v>
                </c:pt>
                <c:pt idx="43">
                  <c:v>4.7999999999999996E-3</c:v>
                </c:pt>
                <c:pt idx="44">
                  <c:v>4.5999999999999999E-3</c:v>
                </c:pt>
                <c:pt idx="45">
                  <c:v>4.5999999999999999E-3</c:v>
                </c:pt>
                <c:pt idx="46">
                  <c:v>4.4000000000000003E-3</c:v>
                </c:pt>
                <c:pt idx="47">
                  <c:v>4.3E-3</c:v>
                </c:pt>
                <c:pt idx="48">
                  <c:v>4.3E-3</c:v>
                </c:pt>
                <c:pt idx="49">
                  <c:v>4.1000000000000003E-3</c:v>
                </c:pt>
                <c:pt idx="50">
                  <c:v>3.8999999999999998E-3</c:v>
                </c:pt>
                <c:pt idx="51">
                  <c:v>3.8E-3</c:v>
                </c:pt>
                <c:pt idx="52">
                  <c:v>3.5999999999999999E-3</c:v>
                </c:pt>
                <c:pt idx="53">
                  <c:v>3.3999999999999998E-3</c:v>
                </c:pt>
                <c:pt idx="54">
                  <c:v>3.3999999999999998E-3</c:v>
                </c:pt>
                <c:pt idx="55">
                  <c:v>3.3E-3</c:v>
                </c:pt>
                <c:pt idx="56">
                  <c:v>3.0999999999999999E-3</c:v>
                </c:pt>
                <c:pt idx="57">
                  <c:v>2.8999999999999998E-3</c:v>
                </c:pt>
                <c:pt idx="58">
                  <c:v>2.8E-3</c:v>
                </c:pt>
                <c:pt idx="59">
                  <c:v>2.7000000000000001E-3</c:v>
                </c:pt>
                <c:pt idx="60">
                  <c:v>2.5999999999999999E-3</c:v>
                </c:pt>
                <c:pt idx="61">
                  <c:v>2.5000000000000001E-3</c:v>
                </c:pt>
                <c:pt idx="62">
                  <c:v>2.3E-3</c:v>
                </c:pt>
                <c:pt idx="63">
                  <c:v>2.2000000000000001E-3</c:v>
                </c:pt>
                <c:pt idx="64">
                  <c:v>2E-3</c:v>
                </c:pt>
                <c:pt idx="65">
                  <c:v>1.9E-3</c:v>
                </c:pt>
                <c:pt idx="66">
                  <c:v>1.6999999999999999E-3</c:v>
                </c:pt>
                <c:pt idx="67">
                  <c:v>1.6000000000000001E-3</c:v>
                </c:pt>
                <c:pt idx="68">
                  <c:v>1.5E-3</c:v>
                </c:pt>
                <c:pt idx="69">
                  <c:v>1.4E-3</c:v>
                </c:pt>
                <c:pt idx="70">
                  <c:v>1.1999999999999999E-3</c:v>
                </c:pt>
                <c:pt idx="71">
                  <c:v>1E-3</c:v>
                </c:pt>
                <c:pt idx="72">
                  <c:v>8.0000000000000004E-4</c:v>
                </c:pt>
                <c:pt idx="73">
                  <c:v>6.9999999999999999E-4</c:v>
                </c:pt>
                <c:pt idx="74">
                  <c:v>4.0000000000000002E-4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6-4C99-BB53-0227A2805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537320"/>
        <c:axId val="410540272"/>
      </c:barChart>
      <c:lineChart>
        <c:grouping val="standard"/>
        <c:varyColors val="0"/>
        <c:ser>
          <c:idx val="0"/>
          <c:order val="1"/>
          <c:tx>
            <c:strRef>
              <c:f>Cum_var!$Q$2</c:f>
              <c:strCache>
                <c:ptCount val="1"/>
                <c:pt idx="0">
                  <c:v>Cumulative proportion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Cum_var!$M$3:$M$77</c:f>
              <c:numCache>
                <c:formatCode>General</c:formatCode>
                <c:ptCount val="7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</c:numCache>
            </c:numRef>
          </c:cat>
          <c:val>
            <c:numRef>
              <c:f>Cum_var!$Q$3:$Q$77</c:f>
              <c:numCache>
                <c:formatCode>General</c:formatCode>
                <c:ptCount val="75"/>
                <c:pt idx="0">
                  <c:v>0.27650000000000002</c:v>
                </c:pt>
                <c:pt idx="1">
                  <c:v>0.35099999999999998</c:v>
                </c:pt>
                <c:pt idx="2">
                  <c:v>0.39489999999999997</c:v>
                </c:pt>
                <c:pt idx="3">
                  <c:v>0.42899999999999999</c:v>
                </c:pt>
                <c:pt idx="4">
                  <c:v>0.46160000000000001</c:v>
                </c:pt>
                <c:pt idx="5">
                  <c:v>0.48920000000000002</c:v>
                </c:pt>
                <c:pt idx="6">
                  <c:v>0.51549999999999996</c:v>
                </c:pt>
                <c:pt idx="7">
                  <c:v>0.53790000000000004</c:v>
                </c:pt>
                <c:pt idx="8">
                  <c:v>0.55789999999999995</c:v>
                </c:pt>
                <c:pt idx="9">
                  <c:v>0.57720000000000005</c:v>
                </c:pt>
                <c:pt idx="10">
                  <c:v>0.5958</c:v>
                </c:pt>
                <c:pt idx="11">
                  <c:v>0.61299999999999999</c:v>
                </c:pt>
                <c:pt idx="12">
                  <c:v>0.62990000000000002</c:v>
                </c:pt>
                <c:pt idx="13">
                  <c:v>0.64610000000000001</c:v>
                </c:pt>
                <c:pt idx="14">
                  <c:v>0.66169999999999995</c:v>
                </c:pt>
                <c:pt idx="15">
                  <c:v>0.67669999999999997</c:v>
                </c:pt>
                <c:pt idx="16">
                  <c:v>0.6915</c:v>
                </c:pt>
                <c:pt idx="17">
                  <c:v>0.70550000000000002</c:v>
                </c:pt>
                <c:pt idx="18">
                  <c:v>0.71889999999999998</c:v>
                </c:pt>
                <c:pt idx="19">
                  <c:v>0.73160000000000003</c:v>
                </c:pt>
                <c:pt idx="20">
                  <c:v>0.74409999999999998</c:v>
                </c:pt>
                <c:pt idx="21">
                  <c:v>0.75580000000000003</c:v>
                </c:pt>
                <c:pt idx="22">
                  <c:v>0.76719999999999999</c:v>
                </c:pt>
                <c:pt idx="23">
                  <c:v>0.7782</c:v>
                </c:pt>
                <c:pt idx="24">
                  <c:v>0.7883</c:v>
                </c:pt>
                <c:pt idx="25">
                  <c:v>0.79779999999999995</c:v>
                </c:pt>
                <c:pt idx="26">
                  <c:v>0.80679999999999996</c:v>
                </c:pt>
                <c:pt idx="27">
                  <c:v>0.81530000000000002</c:v>
                </c:pt>
                <c:pt idx="28">
                  <c:v>0.82340000000000002</c:v>
                </c:pt>
                <c:pt idx="29">
                  <c:v>0.83130000000000004</c:v>
                </c:pt>
                <c:pt idx="30">
                  <c:v>0.83899999999999997</c:v>
                </c:pt>
                <c:pt idx="31">
                  <c:v>0.84670000000000001</c:v>
                </c:pt>
                <c:pt idx="32">
                  <c:v>0.85389999999999999</c:v>
                </c:pt>
                <c:pt idx="33">
                  <c:v>0.8609</c:v>
                </c:pt>
                <c:pt idx="34">
                  <c:v>0.86739999999999995</c:v>
                </c:pt>
                <c:pt idx="35">
                  <c:v>0.87380000000000002</c:v>
                </c:pt>
                <c:pt idx="36">
                  <c:v>0.87980000000000003</c:v>
                </c:pt>
                <c:pt idx="37">
                  <c:v>0.88570000000000004</c:v>
                </c:pt>
                <c:pt idx="38">
                  <c:v>0.89129999999999998</c:v>
                </c:pt>
                <c:pt idx="39">
                  <c:v>0.89680000000000004</c:v>
                </c:pt>
                <c:pt idx="40">
                  <c:v>0.90210000000000001</c:v>
                </c:pt>
                <c:pt idx="41">
                  <c:v>0.90720000000000001</c:v>
                </c:pt>
                <c:pt idx="42">
                  <c:v>0.91210000000000002</c:v>
                </c:pt>
                <c:pt idx="43">
                  <c:v>0.91690000000000005</c:v>
                </c:pt>
                <c:pt idx="44">
                  <c:v>0.92149999999999999</c:v>
                </c:pt>
                <c:pt idx="45">
                  <c:v>0.92600000000000005</c:v>
                </c:pt>
                <c:pt idx="46">
                  <c:v>0.9304</c:v>
                </c:pt>
                <c:pt idx="47">
                  <c:v>0.93469999999999998</c:v>
                </c:pt>
                <c:pt idx="48">
                  <c:v>0.93899999999999995</c:v>
                </c:pt>
                <c:pt idx="49">
                  <c:v>0.94310000000000005</c:v>
                </c:pt>
                <c:pt idx="50">
                  <c:v>0.94699999999999995</c:v>
                </c:pt>
                <c:pt idx="51">
                  <c:v>0.95089999999999997</c:v>
                </c:pt>
                <c:pt idx="52">
                  <c:v>0.95440000000000003</c:v>
                </c:pt>
                <c:pt idx="53">
                  <c:v>0.95779999999999998</c:v>
                </c:pt>
                <c:pt idx="54">
                  <c:v>0.96120000000000005</c:v>
                </c:pt>
                <c:pt idx="55">
                  <c:v>0.96460000000000001</c:v>
                </c:pt>
                <c:pt idx="56">
                  <c:v>0.96760000000000002</c:v>
                </c:pt>
                <c:pt idx="57">
                  <c:v>0.97050000000000003</c:v>
                </c:pt>
                <c:pt idx="58">
                  <c:v>0.97340000000000004</c:v>
                </c:pt>
                <c:pt idx="59">
                  <c:v>0.97609999999999997</c:v>
                </c:pt>
                <c:pt idx="60">
                  <c:v>0.97870000000000001</c:v>
                </c:pt>
                <c:pt idx="61">
                  <c:v>0.98119999999999996</c:v>
                </c:pt>
                <c:pt idx="62">
                  <c:v>0.98350000000000004</c:v>
                </c:pt>
                <c:pt idx="63">
                  <c:v>0.98570000000000002</c:v>
                </c:pt>
                <c:pt idx="64">
                  <c:v>0.98770000000000002</c:v>
                </c:pt>
                <c:pt idx="65">
                  <c:v>0.98950000000000005</c:v>
                </c:pt>
                <c:pt idx="66">
                  <c:v>0.99129999999999996</c:v>
                </c:pt>
                <c:pt idx="67">
                  <c:v>0.9929</c:v>
                </c:pt>
                <c:pt idx="68">
                  <c:v>0.99439999999999995</c:v>
                </c:pt>
                <c:pt idx="69">
                  <c:v>0.99590000000000001</c:v>
                </c:pt>
                <c:pt idx="70">
                  <c:v>0.99709999999999999</c:v>
                </c:pt>
                <c:pt idx="71">
                  <c:v>0.99809999999999999</c:v>
                </c:pt>
                <c:pt idx="72">
                  <c:v>0.99890000000000001</c:v>
                </c:pt>
                <c:pt idx="73">
                  <c:v>0.99960000000000004</c:v>
                </c:pt>
                <c:pt idx="7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36-4C99-BB53-0227A280527F}"/>
            </c:ext>
          </c:extLst>
        </c:ser>
        <c:ser>
          <c:idx val="2"/>
          <c:order val="2"/>
          <c:tx>
            <c:strRef>
              <c:f>Cum_var!$O$2</c:f>
              <c:strCache>
                <c:ptCount val="1"/>
                <c:pt idx="0">
                  <c:v>Difference in eigenvalues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Cum_var!$M$3:$M$77</c:f>
              <c:numCache>
                <c:formatCode>General</c:formatCode>
                <c:ptCount val="7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</c:numCache>
            </c:numRef>
          </c:cat>
          <c:val>
            <c:numRef>
              <c:f>Cum_var!$O$3:$O$77</c:f>
              <c:numCache>
                <c:formatCode>General</c:formatCode>
                <c:ptCount val="75"/>
                <c:pt idx="0">
                  <c:v>17.781770000000002</c:v>
                </c:pt>
                <c:pt idx="1">
                  <c:v>2.6932499999999999</c:v>
                </c:pt>
                <c:pt idx="2">
                  <c:v>0.85562000000000005</c:v>
                </c:pt>
                <c:pt idx="3">
                  <c:v>0.14266999999999999</c:v>
                </c:pt>
                <c:pt idx="4">
                  <c:v>0.42836999999999997</c:v>
                </c:pt>
                <c:pt idx="5">
                  <c:v>0.12645000000000001</c:v>
                </c:pt>
                <c:pt idx="6">
                  <c:v>0.33499000000000001</c:v>
                </c:pt>
                <c:pt idx="7">
                  <c:v>0.21087</c:v>
                </c:pt>
                <c:pt idx="8">
                  <c:v>6.3299999999999995E-2</c:v>
                </c:pt>
                <c:pt idx="9">
                  <c:v>6.4509999999999998E-2</c:v>
                </c:pt>
                <c:pt idx="10">
                  <c:v>0.12010999999999999</c:v>
                </c:pt>
                <c:pt idx="11">
                  <c:v>2.1090000000000001E-2</c:v>
                </c:pt>
                <c:pt idx="12">
                  <c:v>6.5930000000000002E-2</c:v>
                </c:pt>
                <c:pt idx="13">
                  <c:v>6.0429999999999998E-2</c:v>
                </c:pt>
                <c:pt idx="14">
                  <c:v>4.0320000000000002E-2</c:v>
                </c:pt>
                <c:pt idx="15">
                  <c:v>3.074E-2</c:v>
                </c:pt>
                <c:pt idx="16">
                  <c:v>5.611E-2</c:v>
                </c:pt>
                <c:pt idx="17">
                  <c:v>6.7320000000000005E-2</c:v>
                </c:pt>
                <c:pt idx="18">
                  <c:v>4.6620000000000002E-2</c:v>
                </c:pt>
                <c:pt idx="19">
                  <c:v>2.8039999999999999E-2</c:v>
                </c:pt>
                <c:pt idx="20">
                  <c:v>6.5729999999999997E-2</c:v>
                </c:pt>
                <c:pt idx="21">
                  <c:v>3.177E-2</c:v>
                </c:pt>
                <c:pt idx="22">
                  <c:v>2.6859999999999998E-2</c:v>
                </c:pt>
                <c:pt idx="23">
                  <c:v>8.727E-2</c:v>
                </c:pt>
                <c:pt idx="24">
                  <c:v>5.1529999999999999E-2</c:v>
                </c:pt>
                <c:pt idx="25">
                  <c:v>4.3270000000000003E-2</c:v>
                </c:pt>
                <c:pt idx="26">
                  <c:v>3.8159999999999999E-2</c:v>
                </c:pt>
                <c:pt idx="27">
                  <c:v>4.3999999999999997E-2</c:v>
                </c:pt>
                <c:pt idx="28">
                  <c:v>1.491E-2</c:v>
                </c:pt>
                <c:pt idx="29">
                  <c:v>1.2619999999999999E-2</c:v>
                </c:pt>
                <c:pt idx="30">
                  <c:v>6.8999999999999999E-3</c:v>
                </c:pt>
                <c:pt idx="31">
                  <c:v>3.5950000000000003E-2</c:v>
                </c:pt>
                <c:pt idx="32">
                  <c:v>2.8070000000000001E-2</c:v>
                </c:pt>
                <c:pt idx="33">
                  <c:v>3.3099999999999997E-2</c:v>
                </c:pt>
                <c:pt idx="34">
                  <c:v>1.898E-2</c:v>
                </c:pt>
                <c:pt idx="35">
                  <c:v>2.7390000000000001E-2</c:v>
                </c:pt>
                <c:pt idx="36">
                  <c:v>1.312E-2</c:v>
                </c:pt>
                <c:pt idx="37">
                  <c:v>1.8450000000000001E-2</c:v>
                </c:pt>
                <c:pt idx="38">
                  <c:v>2.12E-2</c:v>
                </c:pt>
                <c:pt idx="39">
                  <c:v>9.4299999999999991E-3</c:v>
                </c:pt>
                <c:pt idx="40">
                  <c:v>1.7819999999999999E-2</c:v>
                </c:pt>
                <c:pt idx="41">
                  <c:v>1.932E-2</c:v>
                </c:pt>
                <c:pt idx="42">
                  <c:v>1.2999999999999999E-2</c:v>
                </c:pt>
                <c:pt idx="43">
                  <c:v>1.3180000000000001E-2</c:v>
                </c:pt>
                <c:pt idx="44">
                  <c:v>3.6099999999999999E-3</c:v>
                </c:pt>
                <c:pt idx="45">
                  <c:v>1.4800000000000001E-2</c:v>
                </c:pt>
                <c:pt idx="46">
                  <c:v>8.1200000000000005E-3</c:v>
                </c:pt>
                <c:pt idx="47">
                  <c:v>4.1399999999999996E-3</c:v>
                </c:pt>
                <c:pt idx="48">
                  <c:v>1.3520000000000001E-2</c:v>
                </c:pt>
                <c:pt idx="49">
                  <c:v>1.3860000000000001E-2</c:v>
                </c:pt>
                <c:pt idx="50">
                  <c:v>1.166E-2</c:v>
                </c:pt>
                <c:pt idx="51">
                  <c:v>2.2380000000000001E-2</c:v>
                </c:pt>
                <c:pt idx="52">
                  <c:v>1.0540000000000001E-2</c:v>
                </c:pt>
                <c:pt idx="53">
                  <c:v>5.2399999999999999E-3</c:v>
                </c:pt>
                <c:pt idx="54">
                  <c:v>4.6600000000000001E-3</c:v>
                </c:pt>
                <c:pt idx="55">
                  <c:v>2.1340000000000001E-2</c:v>
                </c:pt>
                <c:pt idx="56">
                  <c:v>1.636E-2</c:v>
                </c:pt>
                <c:pt idx="57">
                  <c:v>5.6600000000000001E-3</c:v>
                </c:pt>
                <c:pt idx="58">
                  <c:v>1.187E-2</c:v>
                </c:pt>
                <c:pt idx="59">
                  <c:v>6.4900000000000001E-3</c:v>
                </c:pt>
                <c:pt idx="60">
                  <c:v>8.6E-3</c:v>
                </c:pt>
                <c:pt idx="61">
                  <c:v>1.9179999999999999E-2</c:v>
                </c:pt>
                <c:pt idx="62">
                  <c:v>1.239E-2</c:v>
                </c:pt>
                <c:pt idx="63">
                  <c:v>1.7919999999999998E-2</c:v>
                </c:pt>
                <c:pt idx="64">
                  <c:v>6.9100000000000003E-3</c:v>
                </c:pt>
                <c:pt idx="65">
                  <c:v>1.4330000000000001E-2</c:v>
                </c:pt>
                <c:pt idx="66">
                  <c:v>6.4700000000000001E-3</c:v>
                </c:pt>
                <c:pt idx="67">
                  <c:v>1.091E-2</c:v>
                </c:pt>
                <c:pt idx="68">
                  <c:v>9.3100000000000006E-3</c:v>
                </c:pt>
                <c:pt idx="69">
                  <c:v>1.7840000000000002E-2</c:v>
                </c:pt>
                <c:pt idx="70">
                  <c:v>1.6310000000000002E-2</c:v>
                </c:pt>
                <c:pt idx="71">
                  <c:v>1.7850000000000001E-2</c:v>
                </c:pt>
                <c:pt idx="72">
                  <c:v>1.261E-2</c:v>
                </c:pt>
                <c:pt idx="73">
                  <c:v>2.733E-2</c:v>
                </c:pt>
                <c:pt idx="74">
                  <c:v>3.2989999999999998E-2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36-4C99-BB53-0227A2805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934888"/>
        <c:axId val="754935216"/>
      </c:lineChart>
      <c:catAx>
        <c:axId val="754934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factors</a:t>
                </a:r>
              </a:p>
            </c:rich>
          </c:tx>
          <c:layout>
            <c:manualLayout>
              <c:xMode val="edge"/>
              <c:yMode val="edge"/>
              <c:x val="0.39478304988828067"/>
              <c:y val="0.927717989327533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935216"/>
        <c:crosses val="autoZero"/>
        <c:auto val="1"/>
        <c:lblAlgn val="ctr"/>
        <c:lblOffset val="100"/>
        <c:noMultiLvlLbl val="0"/>
      </c:catAx>
      <c:valAx>
        <c:axId val="75493521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934888"/>
        <c:crosses val="autoZero"/>
        <c:crossBetween val="between"/>
      </c:valAx>
      <c:valAx>
        <c:axId val="410540272"/>
        <c:scaling>
          <c:orientation val="minMax"/>
          <c:max val="0.1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537320"/>
        <c:crosses val="max"/>
        <c:crossBetween val="between"/>
      </c:valAx>
      <c:catAx>
        <c:axId val="410537320"/>
        <c:scaling>
          <c:orientation val="minMax"/>
        </c:scaling>
        <c:delete val="1"/>
        <c:axPos val="b"/>
        <c:majorTickMark val="none"/>
        <c:minorTickMark val="none"/>
        <c:tickLblPos val="nextTo"/>
        <c:crossAx val="410540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070496328220357"/>
          <c:y val="0.29265084377040929"/>
          <c:w val="0.2546042200574466"/>
          <c:h val="0.29374036373441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44C60-56DB-47DD-B482-75067353A593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DBCC3-2C3A-4F42-851F-BF6C94EB1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44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47F2A11D-5491-478B-9E74-10A8C407A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22288"/>
            <a:ext cx="9390018" cy="1015791"/>
          </a:xfrm>
          <a:ln>
            <a:noFill/>
          </a:ln>
        </p:spPr>
        <p:txBody>
          <a:bodyPr anchor="b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0991" y="3909549"/>
            <a:ext cx="9390018" cy="401648"/>
          </a:xfrm>
        </p:spPr>
        <p:txBody>
          <a:bodyPr>
            <a:spAutoFit/>
          </a:bodyPr>
          <a:lstStyle>
            <a:lvl1pPr marL="0" indent="0" algn="ctr">
              <a:buNone/>
              <a:defRPr sz="1500" cap="all" spc="75" baseline="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UNDERTITTEL SKAL INN HER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9C0BB095-47FF-4294-9915-4ED142AC03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10903891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D3FCA3-4503-49E6-83F2-4DF49013A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991" y="3781605"/>
            <a:ext cx="4856516" cy="1816654"/>
          </a:xfrm>
          <a:solidFill>
            <a:schemeClr val="bg1">
              <a:alpha val="90000"/>
            </a:schemeClr>
          </a:solidFill>
        </p:spPr>
        <p:txBody>
          <a:bodyPr lIns="648000" rIns="648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255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9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4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1B50D6-0810-4E43-928C-534B46A7A4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>
            <a:lvl1pPr marL="0" marR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nb-NO" noProof="0"/>
              <a:t>Punkt én på agendaen i korte trekk</a:t>
            </a:r>
          </a:p>
          <a:p>
            <a:pPr lvl="0"/>
            <a:r>
              <a:rPr lang="nb-NO" noProof="0"/>
              <a:t>Punkt to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tre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fire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fem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seks på agendaen i korte trekk</a:t>
            </a:r>
          </a:p>
          <a:p>
            <a:pPr lvl="0"/>
            <a:endParaRPr lang="nb-NO" noProof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7E2593EF-F9EB-40ED-942A-4879FA78B594}"/>
              </a:ext>
            </a:extLst>
          </p:cNvPr>
          <p:cNvCxnSpPr/>
          <p:nvPr userDrawn="1"/>
        </p:nvCxnSpPr>
        <p:spPr>
          <a:xfrm>
            <a:off x="1219359" y="2478704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96CA0932-605B-4E71-B8D3-C72AAAA4A91A}"/>
              </a:ext>
            </a:extLst>
          </p:cNvPr>
          <p:cNvCxnSpPr/>
          <p:nvPr userDrawn="1"/>
        </p:nvCxnSpPr>
        <p:spPr>
          <a:xfrm>
            <a:off x="1219359" y="5253391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DF21B92-9FD0-4B71-ACA2-7C1925BD0C2C}"/>
              </a:ext>
            </a:extLst>
          </p:cNvPr>
          <p:cNvCxnSpPr/>
          <p:nvPr userDrawn="1"/>
        </p:nvCxnSpPr>
        <p:spPr>
          <a:xfrm>
            <a:off x="1219359" y="3172376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1D61EF0-049D-489F-9607-DBC47717D8D1}"/>
              </a:ext>
            </a:extLst>
          </p:cNvPr>
          <p:cNvCxnSpPr/>
          <p:nvPr userDrawn="1"/>
        </p:nvCxnSpPr>
        <p:spPr>
          <a:xfrm>
            <a:off x="1219359" y="3866048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C7BCC08-99D7-4973-9AB5-A63BAB7784DB}"/>
              </a:ext>
            </a:extLst>
          </p:cNvPr>
          <p:cNvCxnSpPr/>
          <p:nvPr userDrawn="1"/>
        </p:nvCxnSpPr>
        <p:spPr>
          <a:xfrm>
            <a:off x="1219359" y="4559720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1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32E95-11BD-4ACF-B5AD-A1CC4F0DB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57E41EB-05AD-44D6-997C-D31E1B44F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5" y="1883484"/>
            <a:ext cx="7418289" cy="27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7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rediger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10EA91D-3B36-4F01-BD03-074913EC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630018" y="2305881"/>
            <a:ext cx="8984972" cy="1709530"/>
          </a:xfrm>
          <a:ln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lang="nb-NO" sz="10000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 dirty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2359149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v.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27994"/>
            <a:ext cx="10972800" cy="740766"/>
          </a:xfrm>
        </p:spPr>
        <p:txBody>
          <a:bodyPr/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33" y="1268761"/>
            <a:ext cx="10977000" cy="4775201"/>
          </a:xfrm>
        </p:spPr>
        <p:txBody>
          <a:bodyPr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65F4-DC2C-421C-A5EB-9C406B59F869}" type="datetime1">
              <a:rPr lang="nb-NO" noProof="0" smtClean="0"/>
              <a:t>15.06.2021</a:t>
            </a:fld>
            <a:endParaRPr lang="nb-NO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2334" y="266700"/>
            <a:ext cx="10974916" cy="261294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nb-NO" noProof="0" dirty="0"/>
              <a:t>Insert subtitle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3672" y="6459589"/>
            <a:ext cx="111252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nb-NO" noProof="0" dirty="0"/>
              <a:t>|  Slide </a:t>
            </a:r>
            <a:fld id="{24D30786-8B39-469D-81D3-C60E056D83AF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80F132A4-2F99-412A-8227-DDDA18B5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3979" y="6453337"/>
            <a:ext cx="3360373" cy="2880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altLang="nb-NO"/>
              <a:t>Marina Rybalka, SSB</a:t>
            </a:r>
          </a:p>
        </p:txBody>
      </p:sp>
    </p:spTree>
    <p:extLst>
      <p:ext uri="{BB962C8B-B14F-4D97-AF65-F5344CB8AC3E}">
        <p14:creationId xmlns:p14="http://schemas.microsoft.com/office/powerpoint/2010/main" val="59967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0DE3-8AB4-4283-AAF7-C599EB450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6242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kjermbilde&#10;&#10;Beskrivelse som er generert med høy visshet">
            <a:extLst>
              <a:ext uri="{FF2B5EF4-FFF2-40B4-BE49-F238E27FC236}">
                <a16:creationId xmlns:a16="http://schemas.microsoft.com/office/drawing/2014/main" id="{82044551-1680-47B1-A9ED-E2CF3CEB2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99917"/>
            <a:ext cx="9390018" cy="1015791"/>
          </a:xfrm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C6CF-133F-4327-B59A-5E987B55A2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1160" y="633486"/>
            <a:ext cx="5149886" cy="527984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7D4585-68D6-4C8C-9321-1D6936FE09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264" y="2028632"/>
            <a:ext cx="5520737" cy="388469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5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CF5FB5-3D6B-44D1-99CC-F0E11CB9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263" y="2028632"/>
            <a:ext cx="5520737" cy="3884697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33486"/>
            <a:ext cx="5149886" cy="527984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41121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9D97-491E-4B44-B31E-075E94ECFD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B0EA0-EE56-4BC2-9A97-1C7D7797FA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64174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5B047-1C6C-4BB1-9AAC-35E8860EA5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ABDC-D2D5-4A6E-B4C5-2E8F7BF4A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9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57205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1311128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rm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8" y="1862176"/>
            <a:ext cx="9651619" cy="39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dirty="0"/>
              <a:t>Rediger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E8B8B0-4BD5-4668-9018-913E276A5FE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61" y="6071524"/>
            <a:ext cx="3025540" cy="7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90" r:id="rId5"/>
    <p:sldLayoutId id="2147483674" r:id="rId6"/>
    <p:sldLayoutId id="2147483691" r:id="rId7"/>
    <p:sldLayoutId id="2147483675" r:id="rId8"/>
    <p:sldLayoutId id="2147483692" r:id="rId9"/>
    <p:sldLayoutId id="2147483676" r:id="rId10"/>
    <p:sldLayoutId id="2147483666" r:id="rId11"/>
    <p:sldLayoutId id="2147483667" r:id="rId12"/>
    <p:sldLayoutId id="2147483694" r:id="rId13"/>
    <p:sldLayoutId id="2147483670" r:id="rId14"/>
    <p:sldLayoutId id="2147483695" r:id="rId15"/>
    <p:sldLayoutId id="2147483696" r:id="rId16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4247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5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rgbClr val="274247"/>
          </a:solidFill>
          <a:latin typeface="+mn-lt"/>
          <a:ea typeface="+mn-ea"/>
          <a:cs typeface="+mn-cs"/>
        </a:defRPr>
      </a:lvl1pPr>
      <a:lvl2pPr marL="396079" indent="-144029" algn="l" defTabSz="914446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◦"/>
        <a:defRPr sz="1800" kern="1200">
          <a:solidFill>
            <a:srgbClr val="274247"/>
          </a:solidFill>
          <a:latin typeface="+mn-lt"/>
          <a:ea typeface="+mn-ea"/>
          <a:cs typeface="+mn-cs"/>
        </a:defRPr>
      </a:lvl2pPr>
      <a:lvl3pPr marL="522104" indent="-108022" algn="l" defTabSz="914446" rtl="0" eaLnBrk="1" latinLnBrk="0" hangingPunct="1">
        <a:lnSpc>
          <a:spcPct val="150000"/>
        </a:lnSpc>
        <a:spcBef>
          <a:spcPts val="300"/>
        </a:spcBef>
        <a:spcAft>
          <a:spcPts val="400"/>
        </a:spcAft>
        <a:buFont typeface="Open Sans" panose="020B0606030504020204" pitchFamily="34" charset="0"/>
        <a:buChar char="­"/>
        <a:defRPr sz="1400" kern="1200">
          <a:solidFill>
            <a:srgbClr val="274247"/>
          </a:solidFill>
          <a:latin typeface="+mn-lt"/>
          <a:ea typeface="+mn-ea"/>
          <a:cs typeface="+mn-cs"/>
        </a:defRPr>
      </a:lvl3pPr>
      <a:lvl4pPr marL="666133" indent="-99020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50" kern="1200">
          <a:solidFill>
            <a:srgbClr val="274247"/>
          </a:solidFill>
          <a:latin typeface="+mn-lt"/>
          <a:ea typeface="+mn-ea"/>
          <a:cs typeface="+mn-cs"/>
        </a:defRPr>
      </a:lvl4pPr>
      <a:lvl5pPr marL="774155" indent="-90018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00" kern="1200">
          <a:solidFill>
            <a:srgbClr val="274247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co.capasso@nifu.no" TargetMode="External"/><Relationship Id="rId2" Type="http://schemas.openxmlformats.org/officeDocument/2006/relationships/hyperlink" Target="mailto:ryb@ssb.no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19842-592E-434F-A9A0-9D056E879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1104900"/>
            <a:ext cx="10620375" cy="2633179"/>
          </a:xfrm>
        </p:spPr>
        <p:txBody>
          <a:bodyPr>
            <a:noAutofit/>
          </a:bodyPr>
          <a:lstStyle/>
          <a:p>
            <a:r>
              <a:rPr lang="nb-NO" dirty="0" err="1"/>
              <a:t>Innovation</a:t>
            </a:r>
            <a:r>
              <a:rPr lang="nb-NO" dirty="0"/>
              <a:t> </a:t>
            </a:r>
            <a:r>
              <a:rPr lang="nb-NO" dirty="0" err="1"/>
              <a:t>pattern</a:t>
            </a:r>
            <a:r>
              <a:rPr lang="nb-NO" dirty="0"/>
              <a:t> </a:t>
            </a:r>
            <a:r>
              <a:rPr lang="nb-NO" dirty="0" err="1"/>
              <a:t>heterogeneity</a:t>
            </a:r>
            <a:r>
              <a:rPr lang="nb-NO" dirty="0"/>
              <a:t> and </a:t>
            </a:r>
            <a:r>
              <a:rPr lang="nb-NO" dirty="0" err="1"/>
              <a:t>crisis</a:t>
            </a:r>
            <a:r>
              <a:rPr lang="nb-NO" dirty="0"/>
              <a:t> </a:t>
            </a:r>
            <a:r>
              <a:rPr lang="nb-NO"/>
              <a:t>resilience</a:t>
            </a:r>
            <a:r>
              <a:rPr lang="nb-NO" dirty="0"/>
              <a:t> </a:t>
            </a:r>
            <a:br>
              <a:rPr lang="en-GB" dirty="0"/>
            </a:br>
            <a:r>
              <a:rPr lang="nb-NO" sz="2800" dirty="0"/>
              <a:t> A data-driven </a:t>
            </a:r>
            <a:r>
              <a:rPr lang="nb-NO" sz="2800" dirty="0" err="1"/>
              <a:t>retrieval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firms</a:t>
            </a:r>
            <a:r>
              <a:rPr lang="nb-NO" sz="2800" dirty="0"/>
              <a:t>’ </a:t>
            </a:r>
            <a:r>
              <a:rPr lang="nb-NO" sz="2800" dirty="0" err="1"/>
              <a:t>approaches</a:t>
            </a:r>
            <a:r>
              <a:rPr lang="nb-NO" sz="2800" dirty="0"/>
              <a:t> to </a:t>
            </a:r>
            <a:r>
              <a:rPr lang="nb-NO" sz="2800" dirty="0" err="1"/>
              <a:t>innovation</a:t>
            </a:r>
            <a:endParaRPr lang="nb-NO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0095F8-98D7-4910-A38E-D9915094E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Marco Capasso (NIFU) &amp; Marina Rybalka (SSB)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C3A2CCF-DC1D-4F5A-9EE0-3AF019013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671" y="4670189"/>
            <a:ext cx="2424904" cy="108291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3FC6786-21C1-4D68-B4A7-C8423CCE965C}"/>
              </a:ext>
            </a:extLst>
          </p:cNvPr>
          <p:cNvSpPr txBox="1"/>
          <p:nvPr/>
        </p:nvSpPr>
        <p:spPr>
          <a:xfrm>
            <a:off x="346871" y="466725"/>
            <a:ext cx="1007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RelinC</a:t>
            </a:r>
            <a:r>
              <a:rPr lang="en-US" sz="1400" dirty="0"/>
              <a:t>: The role of research, skilled </a:t>
            </a:r>
            <a:r>
              <a:rPr lang="en-US" sz="1400" dirty="0" err="1"/>
              <a:t>labour</a:t>
            </a:r>
            <a:r>
              <a:rPr lang="en-US" sz="1400" dirty="0"/>
              <a:t> and innovation in the </a:t>
            </a:r>
            <a:r>
              <a:rPr lang="en-US" sz="1400" dirty="0" err="1"/>
              <a:t>Coronacrisis</a:t>
            </a:r>
            <a:r>
              <a:rPr lang="en-US" sz="1400" dirty="0"/>
              <a:t>.</a:t>
            </a:r>
          </a:p>
          <a:p>
            <a:r>
              <a:rPr lang="nb-NO" sz="1400" dirty="0"/>
              <a:t>A </a:t>
            </a:r>
            <a:r>
              <a:rPr lang="nb-NO" sz="1400" dirty="0" err="1"/>
              <a:t>project</a:t>
            </a:r>
            <a:r>
              <a:rPr lang="nb-NO" sz="1400" dirty="0"/>
              <a:t> </a:t>
            </a:r>
            <a:r>
              <a:rPr lang="nb-NO" sz="1400" dirty="0" err="1"/>
              <a:t>funded</a:t>
            </a:r>
            <a:r>
              <a:rPr lang="nb-NO" sz="1400" dirty="0"/>
              <a:t> by </a:t>
            </a:r>
            <a:r>
              <a:rPr lang="en-US" sz="1400" b="1" dirty="0"/>
              <a:t>The Research Council of Norway.</a:t>
            </a:r>
            <a:r>
              <a:rPr lang="nb-NO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47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10CD4-4018-4104-A640-A0A3E4DB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B0CF9-DC88-40CC-B54C-E32421FB5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1779" y="6414322"/>
            <a:ext cx="1112520" cy="230832"/>
          </a:xfrm>
        </p:spPr>
        <p:txBody>
          <a:bodyPr/>
          <a:lstStyle/>
          <a:p>
            <a:r>
              <a:rPr lang="nb-NO" noProof="0" dirty="0">
                <a:solidFill>
                  <a:schemeClr val="tx1"/>
                </a:solidFill>
              </a:rPr>
              <a:t>|  Slide </a:t>
            </a:r>
            <a:fld id="{24D30786-8B39-469D-81D3-C60E056D83AF}" type="slidenum">
              <a:rPr lang="nb-NO" noProof="0" smtClean="0">
                <a:solidFill>
                  <a:schemeClr val="tx1"/>
                </a:solidFill>
              </a:rPr>
              <a:pPr/>
              <a:t>10</a:t>
            </a:fld>
            <a:endParaRPr lang="nb-NO" noProof="0" dirty="0">
              <a:solidFill>
                <a:schemeClr val="tx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FA917C0-A1DD-40EF-8905-61D6432F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250" y="307474"/>
            <a:ext cx="5276976" cy="64262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24E603EA-3895-4838-8808-9568E6467826}"/>
              </a:ext>
            </a:extLst>
          </p:cNvPr>
          <p:cNvSpPr/>
          <p:nvPr/>
        </p:nvSpPr>
        <p:spPr>
          <a:xfrm>
            <a:off x="662136" y="200968"/>
            <a:ext cx="28953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400" b="1" dirty="0" err="1">
                <a:solidFill>
                  <a:srgbClr val="274247"/>
                </a:solidFill>
                <a:latin typeface="+mj-lt"/>
                <a:ea typeface="+mj-ea"/>
                <a:cs typeface="+mj-cs"/>
              </a:rPr>
              <a:t>Comparison</a:t>
            </a:r>
            <a:endParaRPr lang="en-GB" sz="4400" b="1" dirty="0">
              <a:solidFill>
                <a:srgbClr val="274247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940F953-0FB2-47AC-B509-7483391FF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62" y="376990"/>
            <a:ext cx="2505075" cy="429928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CB1B580-006A-47D1-8884-E12CAD446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" y="5749278"/>
            <a:ext cx="2424904" cy="10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28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632189E-0C85-466E-8062-F4139B9C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59" y="618782"/>
            <a:ext cx="9947220" cy="662116"/>
          </a:xfrm>
        </p:spPr>
        <p:txBody>
          <a:bodyPr>
            <a:normAutofit/>
          </a:bodyPr>
          <a:lstStyle/>
          <a:p>
            <a:r>
              <a:rPr lang="en-US" sz="3600"/>
              <a:t>Covid-19 related support to businesses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E766DA3-91F9-4BF7-9D86-FB90F4C37FD7}"/>
              </a:ext>
            </a:extLst>
          </p:cNvPr>
          <p:cNvSpPr/>
          <p:nvPr/>
        </p:nvSpPr>
        <p:spPr>
          <a:xfrm>
            <a:off x="993497" y="1497997"/>
            <a:ext cx="994721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Business Compensation Scheme</a:t>
            </a:r>
            <a:r>
              <a:rPr lang="en-US" sz="800" dirty="0"/>
              <a:t> 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part of the government’s measures to mitigate the financial effects of the infection control measures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Yields enterprises with </a:t>
            </a:r>
            <a:r>
              <a:rPr lang="en-US" sz="1600" u="sng" dirty="0"/>
              <a:t>a significant loss of turnover </a:t>
            </a:r>
            <a:r>
              <a:rPr lang="en-US" sz="1600" dirty="0"/>
              <a:t>(30 per cent loss or higher per month) due to the coronavirus situation (20 per cent in March 2020)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Compensation up to 50-70 per cent of unavoidable costs (80-90 per cent at March-April 2020)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Salary compensation for persons who are laid-off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For employees that have been laid off on 31 August 2020 or earlier 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Compensation for wages for the first 20 days of being laid off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First 2 days are paid by the firm, 18 days are paid by NAV (the Norwegian </a:t>
            </a:r>
            <a:r>
              <a:rPr lang="en-US" sz="1600" dirty="0" err="1"/>
              <a:t>Labour</a:t>
            </a:r>
            <a:r>
              <a:rPr lang="en-US" sz="1600" dirty="0"/>
              <a:t> and Welfare Administration)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Extraordinary support through the ordinary schemes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loans and subsidies 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not covered here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4380507-8086-4DFB-9F64-D389F6721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898" y="186879"/>
            <a:ext cx="2424904" cy="10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6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632189E-0C85-466E-8062-F4139B9C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8" y="607674"/>
            <a:ext cx="9947220" cy="662116"/>
          </a:xfrm>
        </p:spPr>
        <p:txBody>
          <a:bodyPr>
            <a:normAutofit/>
          </a:bodyPr>
          <a:lstStyle/>
          <a:p>
            <a:r>
              <a:rPr lang="en-US" sz="3600" dirty="0"/>
              <a:t>Approaches to innovation and crisis resilience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E766DA3-91F9-4BF7-9D86-FB90F4C37FD7}"/>
              </a:ext>
            </a:extLst>
          </p:cNvPr>
          <p:cNvSpPr/>
          <p:nvPr/>
        </p:nvSpPr>
        <p:spPr>
          <a:xfrm>
            <a:off x="664634" y="1417786"/>
            <a:ext cx="99472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Use of Business Compensation Scheme</a:t>
            </a:r>
            <a:endParaRPr lang="en-US" sz="800" dirty="0"/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34868 firms in total in 2020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1196 of 6360 firms in our sample based on CIS2018</a:t>
            </a:r>
          </a:p>
          <a:p>
            <a:pPr lvl="2"/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Use of temporary lay-offs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74434 firms in total in 2020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Only 46 of 6360 firms in our sample based on CIS2018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/>
              <a:t>Use indicator variables as dependent variables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1 if the firm received business compensation during 2020, 0 otherwise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1 if the firm had sent employees on temporary lay-off during 2020, 0 otherwise</a:t>
            </a:r>
          </a:p>
          <a:p>
            <a:pPr marL="400050" lvl="1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/>
              <a:t>Estimate bivariate </a:t>
            </a:r>
            <a:r>
              <a:rPr lang="en-US" sz="1800" b="1" dirty="0" err="1"/>
              <a:t>probit</a:t>
            </a:r>
            <a:r>
              <a:rPr lang="en-US" sz="1800" b="1" dirty="0"/>
              <a:t> model with controlling for: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Scores for 11 types of approaches to innovation based on CIS2018 and factor analysis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Share of employees with high education (13 years of education or higher)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Firm size, age, main industry and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4380507-8086-4DFB-9F64-D389F6721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898" y="186879"/>
            <a:ext cx="2424904" cy="10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49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632189E-0C85-466E-8062-F4139B9C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59" y="618782"/>
            <a:ext cx="9947220" cy="662116"/>
          </a:xfrm>
        </p:spPr>
        <p:txBody>
          <a:bodyPr>
            <a:normAutofit/>
          </a:bodyPr>
          <a:lstStyle/>
          <a:p>
            <a:r>
              <a:rPr lang="en-US" sz="3600" dirty="0"/>
              <a:t>Results: Resilience or vulnerability?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E766DA3-91F9-4BF7-9D86-FB90F4C37FD7}"/>
              </a:ext>
            </a:extLst>
          </p:cNvPr>
          <p:cNvSpPr/>
          <p:nvPr/>
        </p:nvSpPr>
        <p:spPr>
          <a:xfrm>
            <a:off x="5478382" y="1314793"/>
            <a:ext cx="543827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/>
              <a:t>Lower probability for significant turnover loss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Active R&amp;D doers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Innovation suppliers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Individual standard services suppliers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/>
              <a:t>Higher probability for significant turnover loss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Strategical adapters (negative spin-offs?)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Radical innovators (high risk?)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Hard trying innovators (vulnerable from before?)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/>
              <a:t>Knowledge absorbers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Higher probability for use of temporary lay-offs 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Lower probability for significant turnover loss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Higher share of skilled employees 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Lower probability both for significant turnover loss and for use of temporary lay-offs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4380507-8086-4DFB-9F64-D389F6721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898" y="186879"/>
            <a:ext cx="2424904" cy="108291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46F304C-3240-4EED-A7E2-2867630C6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57" y="1198762"/>
            <a:ext cx="4293160" cy="54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35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ittel 3">
            <a:extLst>
              <a:ext uri="{FF2B5EF4-FFF2-40B4-BE49-F238E27FC236}">
                <a16:creationId xmlns:a16="http://schemas.microsoft.com/office/drawing/2014/main" id="{D58D9D7D-D894-4950-9103-04359D2D2166}"/>
              </a:ext>
            </a:extLst>
          </p:cNvPr>
          <p:cNvSpPr txBox="1">
            <a:spLocks/>
          </p:cNvSpPr>
          <p:nvPr/>
        </p:nvSpPr>
        <p:spPr>
          <a:xfrm>
            <a:off x="1758355" y="4636167"/>
            <a:ext cx="8984972" cy="638541"/>
          </a:xfrm>
          <a:prstGeom prst="rect">
            <a:avLst/>
          </a:prstGeom>
          <a:ln>
            <a:noFill/>
          </a:ln>
        </p:spPr>
        <p:txBody>
          <a:bodyPr vert="horz" wrap="square" lIns="91440" tIns="0" rIns="91440" bIns="45720" rtlCol="0" anchor="ctr" anchorCtr="0">
            <a:noAutofit/>
          </a:bodyPr>
          <a:lstStyle>
            <a:lvl1pPr algn="ctr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b-NO" sz="10000" b="1" i="0" u="none" strike="noStrike" kern="1200" baseline="0" smtClean="0">
                <a:solidFill>
                  <a:srgbClr val="27424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en-US" sz="2000" dirty="0"/>
              <a:t>Marina Rybalka / SSB  </a:t>
            </a:r>
            <a:r>
              <a:rPr lang="en-US" sz="2000" dirty="0">
                <a:hlinkClick r:id="rId2"/>
              </a:rPr>
              <a:t>ryb@ssb.no</a:t>
            </a:r>
            <a:endParaRPr lang="en-US" sz="2000" dirty="0"/>
          </a:p>
          <a:p>
            <a:r>
              <a:rPr lang="en-US" sz="2000" dirty="0"/>
              <a:t>Marco Capasso / NIFU </a:t>
            </a:r>
            <a:r>
              <a:rPr lang="en-US" sz="2000" dirty="0">
                <a:hlinkClick r:id="rId3"/>
              </a:rPr>
              <a:t>marco.capasso@nifu.no</a:t>
            </a:r>
            <a:endParaRPr lang="en-US" sz="20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5F871AA-3C30-4BD9-BF27-6D908BB01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087" y="500381"/>
            <a:ext cx="2424904" cy="10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7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5137A4-53F7-4170-8596-E784BFD2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68" y="0"/>
            <a:ext cx="9827912" cy="1311128"/>
          </a:xfrm>
        </p:spPr>
        <p:txBody>
          <a:bodyPr/>
          <a:lstStyle/>
          <a:p>
            <a:r>
              <a:rPr lang="nb-NO" dirty="0" err="1"/>
              <a:t>Sector-based</a:t>
            </a:r>
            <a:r>
              <a:rPr lang="nb-NO" dirty="0"/>
              <a:t> </a:t>
            </a:r>
            <a:r>
              <a:rPr lang="nb-NO" dirty="0" err="1"/>
              <a:t>taxonomies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2EDD12-4D38-468A-BA22-307623092F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4967" y="1176375"/>
            <a:ext cx="10182066" cy="50434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Pavitt taxonomy (1984, </a:t>
            </a:r>
            <a:r>
              <a:rPr lang="en-GB" i="1" dirty="0"/>
              <a:t>Research Policy</a:t>
            </a:r>
            <a:r>
              <a:rPr lang="en-GB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GB" sz="1200" dirty="0"/>
              <a:t>scale-intensive (SI)</a:t>
            </a:r>
          </a:p>
          <a:p>
            <a:pPr lvl="1">
              <a:lnSpc>
                <a:spcPct val="100000"/>
              </a:lnSpc>
            </a:pPr>
            <a:r>
              <a:rPr lang="en-GB" sz="1200" dirty="0"/>
              <a:t>supplier-dominated (SD)</a:t>
            </a:r>
          </a:p>
          <a:p>
            <a:pPr lvl="1">
              <a:lnSpc>
                <a:spcPct val="100000"/>
              </a:lnSpc>
            </a:pPr>
            <a:r>
              <a:rPr lang="en-GB" sz="1200" dirty="0"/>
              <a:t>science-based (SB)</a:t>
            </a:r>
          </a:p>
          <a:p>
            <a:pPr lvl="1">
              <a:lnSpc>
                <a:spcPct val="100000"/>
              </a:lnSpc>
            </a:pPr>
            <a:r>
              <a:rPr lang="en-GB" sz="1200" dirty="0"/>
              <a:t>specialised supplier (SS)</a:t>
            </a:r>
          </a:p>
          <a:p>
            <a:pPr lvl="1">
              <a:lnSpc>
                <a:spcPct val="100000"/>
              </a:lnSpc>
            </a:pPr>
            <a:endParaRPr lang="en-GB" sz="1100" dirty="0"/>
          </a:p>
          <a:p>
            <a:pPr>
              <a:lnSpc>
                <a:spcPct val="100000"/>
              </a:lnSpc>
            </a:pPr>
            <a:r>
              <a:rPr lang="en-GB" dirty="0" err="1"/>
              <a:t>Miozzo-Soete</a:t>
            </a:r>
            <a:r>
              <a:rPr lang="en-GB" dirty="0"/>
              <a:t> (2001, </a:t>
            </a:r>
            <a:r>
              <a:rPr lang="en-GB" i="1" dirty="0"/>
              <a:t>Technological Forecasting and Social Change</a:t>
            </a:r>
            <a:r>
              <a:rPr lang="en-GB" dirty="0"/>
              <a:t>)</a:t>
            </a:r>
            <a:endParaRPr lang="en-GB" b="1" dirty="0"/>
          </a:p>
          <a:p>
            <a:pPr lvl="1">
              <a:lnSpc>
                <a:spcPct val="100000"/>
              </a:lnSpc>
            </a:pPr>
            <a:r>
              <a:rPr lang="en-GB" sz="1200" dirty="0"/>
              <a:t>supplier-dominated services (SDS)</a:t>
            </a:r>
          </a:p>
          <a:p>
            <a:pPr lvl="1">
              <a:lnSpc>
                <a:spcPct val="100000"/>
              </a:lnSpc>
            </a:pPr>
            <a:r>
              <a:rPr lang="en-GB" sz="1200" dirty="0"/>
              <a:t>physical network services (PNS) </a:t>
            </a:r>
          </a:p>
          <a:p>
            <a:pPr lvl="1">
              <a:lnSpc>
                <a:spcPct val="100000"/>
              </a:lnSpc>
            </a:pPr>
            <a:r>
              <a:rPr lang="en-GB" sz="1200" dirty="0"/>
              <a:t>information network services (INS) </a:t>
            </a:r>
          </a:p>
          <a:p>
            <a:pPr lvl="1">
              <a:lnSpc>
                <a:spcPct val="100000"/>
              </a:lnSpc>
            </a:pPr>
            <a:r>
              <a:rPr lang="en-GB" sz="1200" dirty="0"/>
              <a:t>knowledge intensive business services (KIBS)</a:t>
            </a:r>
          </a:p>
          <a:p>
            <a:pPr lvl="1">
              <a:lnSpc>
                <a:spcPct val="100000"/>
              </a:lnSpc>
            </a:pPr>
            <a:endParaRPr lang="en-GB" sz="1100" b="1" dirty="0"/>
          </a:p>
          <a:p>
            <a:pPr>
              <a:lnSpc>
                <a:spcPct val="100000"/>
              </a:lnSpc>
            </a:pPr>
            <a:r>
              <a:rPr lang="en-US" dirty="0"/>
              <a:t>Similarities and differences among sectors</a:t>
            </a:r>
          </a:p>
          <a:p>
            <a:pPr lvl="1">
              <a:lnSpc>
                <a:spcPct val="100000"/>
              </a:lnSpc>
            </a:pPr>
            <a:r>
              <a:rPr lang="en-US" sz="1200" dirty="0"/>
              <a:t>in the sources, nature and impact of innovations</a:t>
            </a:r>
          </a:p>
          <a:p>
            <a:pPr lvl="1">
              <a:lnSpc>
                <a:spcPct val="100000"/>
              </a:lnSpc>
            </a:pPr>
            <a:r>
              <a:rPr lang="en-US" sz="1200" dirty="0"/>
              <a:t>defined by the sources of knowledge inputs, by the size and principal lines of activity of innovating firms</a:t>
            </a:r>
          </a:p>
          <a:p>
            <a:pPr lvl="1">
              <a:lnSpc>
                <a:spcPct val="100000"/>
              </a:lnSpc>
            </a:pPr>
            <a:r>
              <a:rPr lang="en-US" sz="1200" dirty="0"/>
              <a:t>and by the sectors of innovations’ production and main use</a:t>
            </a:r>
          </a:p>
          <a:p>
            <a:pPr marL="252050" lvl="1" indent="0">
              <a:lnSpc>
                <a:spcPct val="100000"/>
              </a:lnSpc>
              <a:buNone/>
            </a:pPr>
            <a:endParaRPr lang="en-GB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6F8B32B-AEF0-4B68-B740-2E24DA1C2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898" y="186879"/>
            <a:ext cx="2424904" cy="10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2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5137A4-53F7-4170-8596-E784BFD2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68" y="0"/>
            <a:ext cx="9827912" cy="1311128"/>
          </a:xfrm>
        </p:spPr>
        <p:txBody>
          <a:bodyPr/>
          <a:lstStyle/>
          <a:p>
            <a:r>
              <a:rPr lang="nb-NO" dirty="0" err="1"/>
              <a:t>Heterogeneity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within</a:t>
            </a:r>
            <a:r>
              <a:rPr lang="nb-NO" dirty="0"/>
              <a:t> </a:t>
            </a:r>
            <a:r>
              <a:rPr lang="nb-NO" dirty="0" err="1"/>
              <a:t>sectors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2EDD12-4D38-468A-BA22-307623092F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4967" y="1456669"/>
            <a:ext cx="10182066" cy="4763155"/>
          </a:xfrm>
        </p:spPr>
        <p:txBody>
          <a:bodyPr/>
          <a:lstStyle/>
          <a:p>
            <a:pPr marL="0" indent="0">
              <a:buNone/>
            </a:pPr>
            <a:r>
              <a:rPr lang="nb-NO" b="1" dirty="0" err="1"/>
              <a:t>Firm-level</a:t>
            </a:r>
            <a:r>
              <a:rPr lang="nb-NO" b="1" dirty="0"/>
              <a:t> </a:t>
            </a:r>
            <a:r>
              <a:rPr lang="nb-NO" b="1" dirty="0" err="1"/>
              <a:t>taxonomies</a:t>
            </a:r>
            <a:endParaRPr lang="nb-NO" dirty="0"/>
          </a:p>
          <a:p>
            <a:r>
              <a:rPr lang="nb-NO" sz="2000" dirty="0" err="1"/>
              <a:t>Cesaratto</a:t>
            </a:r>
            <a:r>
              <a:rPr lang="nb-NO" sz="2000" dirty="0"/>
              <a:t> and </a:t>
            </a:r>
            <a:r>
              <a:rPr lang="nb-NO" sz="2000" dirty="0" err="1"/>
              <a:t>Mangano</a:t>
            </a:r>
            <a:r>
              <a:rPr lang="nb-NO" sz="2000" dirty="0"/>
              <a:t> (1993, </a:t>
            </a:r>
            <a:r>
              <a:rPr lang="nb-NO" sz="2000" i="1" dirty="0" err="1"/>
              <a:t>Economics</a:t>
            </a:r>
            <a:r>
              <a:rPr lang="nb-NO" sz="2000" i="1" dirty="0"/>
              <a:t> </a:t>
            </a:r>
            <a:r>
              <a:rPr lang="nb-NO" sz="2000" i="1" dirty="0" err="1"/>
              <a:t>of</a:t>
            </a:r>
            <a:r>
              <a:rPr lang="nb-NO" sz="2000" i="1" dirty="0"/>
              <a:t> </a:t>
            </a:r>
            <a:r>
              <a:rPr lang="nb-NO" sz="2000" i="1" dirty="0" err="1"/>
              <a:t>Innovation</a:t>
            </a:r>
            <a:r>
              <a:rPr lang="nb-NO" sz="2000" i="1" dirty="0"/>
              <a:t> and New Technology</a:t>
            </a:r>
            <a:r>
              <a:rPr lang="nb-NO" sz="2000" dirty="0"/>
              <a:t>)</a:t>
            </a:r>
          </a:p>
          <a:p>
            <a:r>
              <a:rPr lang="nb-NO" sz="2000" dirty="0"/>
              <a:t>de </a:t>
            </a:r>
            <a:r>
              <a:rPr lang="nb-NO" sz="2000" dirty="0" err="1"/>
              <a:t>Jong</a:t>
            </a:r>
            <a:r>
              <a:rPr lang="nb-NO" sz="2000" dirty="0"/>
              <a:t> and </a:t>
            </a:r>
            <a:r>
              <a:rPr lang="nb-NO" sz="2000" dirty="0" err="1"/>
              <a:t>Marsili</a:t>
            </a:r>
            <a:r>
              <a:rPr lang="nb-NO" sz="2000" dirty="0"/>
              <a:t> (2006, </a:t>
            </a:r>
            <a:r>
              <a:rPr lang="nb-NO" sz="2000" i="1" dirty="0"/>
              <a:t>Research Policy</a:t>
            </a:r>
            <a:r>
              <a:rPr lang="nb-NO" sz="2000" dirty="0"/>
              <a:t>)</a:t>
            </a:r>
          </a:p>
          <a:p>
            <a:r>
              <a:rPr lang="nb-NO" sz="2000" dirty="0" err="1"/>
              <a:t>Leiponen</a:t>
            </a:r>
            <a:r>
              <a:rPr lang="nb-NO" sz="2000" dirty="0"/>
              <a:t> and </a:t>
            </a:r>
            <a:r>
              <a:rPr lang="nb-NO" sz="2000" dirty="0" err="1"/>
              <a:t>Drejer</a:t>
            </a:r>
            <a:r>
              <a:rPr lang="nb-NO" sz="2000" dirty="0"/>
              <a:t> (2007, </a:t>
            </a:r>
            <a:r>
              <a:rPr lang="nb-NO" sz="2000" i="1" dirty="0"/>
              <a:t>Research Policy</a:t>
            </a:r>
            <a:r>
              <a:rPr lang="nb-NO" sz="2000" dirty="0"/>
              <a:t>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In </a:t>
            </a:r>
            <a:r>
              <a:rPr lang="nb-NO" b="1" dirty="0" err="1"/>
              <a:t>our</a:t>
            </a:r>
            <a:r>
              <a:rPr lang="nb-NO" b="1" dirty="0"/>
              <a:t> </a:t>
            </a:r>
            <a:r>
              <a:rPr lang="nb-NO" b="1" dirty="0" err="1"/>
              <a:t>study</a:t>
            </a:r>
            <a:r>
              <a:rPr lang="nb-NO" dirty="0"/>
              <a:t>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avoid</a:t>
            </a:r>
            <a:r>
              <a:rPr lang="nb-NO" dirty="0"/>
              <a:t> a rigid </a:t>
            </a:r>
            <a:r>
              <a:rPr lang="nb-NO" dirty="0" err="1"/>
              <a:t>clustering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firms</a:t>
            </a:r>
            <a:r>
              <a:rPr lang="nb-NO" dirty="0"/>
              <a:t>, </a:t>
            </a:r>
            <a:r>
              <a:rPr lang="nb-NO" dirty="0" err="1"/>
              <a:t>trying</a:t>
            </a:r>
            <a:r>
              <a:rPr lang="nb-NO" dirty="0"/>
              <a:t> </a:t>
            </a:r>
            <a:r>
              <a:rPr lang="nb-NO" dirty="0" err="1"/>
              <a:t>instead</a:t>
            </a:r>
            <a:r>
              <a:rPr lang="nb-NO" dirty="0"/>
              <a:t> to </a:t>
            </a:r>
            <a:r>
              <a:rPr lang="nb-NO" b="1" dirty="0" err="1"/>
              <a:t>uncover</a:t>
            </a:r>
            <a:r>
              <a:rPr lang="nb-NO" b="1" dirty="0"/>
              <a:t> </a:t>
            </a:r>
            <a:r>
              <a:rPr lang="nb-NO" b="1" dirty="0" err="1"/>
              <a:t>the</a:t>
            </a:r>
            <a:r>
              <a:rPr lang="nb-NO" b="1" dirty="0"/>
              <a:t> different </a:t>
            </a:r>
            <a:r>
              <a:rPr lang="nb-NO" b="1" dirty="0" err="1"/>
              <a:t>approaches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each</a:t>
            </a:r>
            <a:r>
              <a:rPr lang="nb-NO" b="1" dirty="0"/>
              <a:t> </a:t>
            </a:r>
            <a:r>
              <a:rPr lang="nb-NO" b="1" dirty="0" err="1"/>
              <a:t>firm</a:t>
            </a:r>
            <a:r>
              <a:rPr lang="nb-NO" b="1" dirty="0"/>
              <a:t> to </a:t>
            </a:r>
            <a:r>
              <a:rPr lang="nb-NO" b="1" dirty="0" err="1"/>
              <a:t>innovation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A99DA64-45D0-4E3D-9125-842411B32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898" y="186879"/>
            <a:ext cx="2424904" cy="10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8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632189E-0C85-466E-8062-F4139B9C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59" y="618782"/>
            <a:ext cx="9947220" cy="662116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>New </a:t>
            </a:r>
            <a:r>
              <a:rPr lang="nb-NO" sz="3600" dirty="0" err="1"/>
              <a:t>firm-level</a:t>
            </a:r>
            <a:r>
              <a:rPr lang="nb-NO" sz="3600" dirty="0"/>
              <a:t> </a:t>
            </a:r>
            <a:r>
              <a:rPr lang="nb-NO" sz="3600" dirty="0" err="1"/>
              <a:t>taxonomy</a:t>
            </a:r>
            <a:r>
              <a:rPr lang="nb-NO" sz="3600" dirty="0"/>
              <a:t> </a:t>
            </a:r>
            <a:r>
              <a:rPr lang="nb-NO" sz="3600" dirty="0" err="1"/>
              <a:t>based</a:t>
            </a:r>
            <a:r>
              <a:rPr lang="nb-NO" sz="3600" dirty="0"/>
              <a:t> </a:t>
            </a:r>
            <a:r>
              <a:rPr lang="nb-NO" sz="3600" dirty="0" err="1"/>
              <a:t>on</a:t>
            </a:r>
            <a:r>
              <a:rPr lang="nb-NO" sz="3600" dirty="0"/>
              <a:t> </a:t>
            </a:r>
            <a:r>
              <a:rPr lang="nb-NO" sz="3600" dirty="0" err="1"/>
              <a:t>approaches</a:t>
            </a:r>
            <a:r>
              <a:rPr lang="nb-NO" sz="3600" dirty="0"/>
              <a:t> to </a:t>
            </a:r>
            <a:r>
              <a:rPr lang="nb-NO" sz="3600" dirty="0" err="1"/>
              <a:t>innovation</a:t>
            </a:r>
            <a:endParaRPr lang="nb-NO" sz="3600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E766DA3-91F9-4BF7-9D86-FB90F4C37FD7}"/>
              </a:ext>
            </a:extLst>
          </p:cNvPr>
          <p:cNvSpPr/>
          <p:nvPr/>
        </p:nvSpPr>
        <p:spPr>
          <a:xfrm>
            <a:off x="1032711" y="1818839"/>
            <a:ext cx="955017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/>
              <a:t>Main data source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2000" dirty="0"/>
              <a:t>CIS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/>
              <a:t>Period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2000" dirty="0"/>
              <a:t>Cover innovation activities in 2016-2018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/>
              <a:t>Sample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2000" dirty="0"/>
              <a:t>6360 Norwegian firms</a:t>
            </a:r>
          </a:p>
          <a:p>
            <a:pPr lvl="3"/>
            <a:endParaRPr lang="en-US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200" dirty="0"/>
              <a:t>Method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2000" dirty="0"/>
              <a:t>Factor analyses</a:t>
            </a:r>
          </a:p>
          <a:p>
            <a:pPr lvl="2"/>
            <a:endParaRPr lang="en-US" sz="18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4380507-8086-4DFB-9F64-D389F6721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898" y="186879"/>
            <a:ext cx="2424904" cy="10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5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632189E-0C85-466E-8062-F4139B9C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45" y="445395"/>
            <a:ext cx="9651619" cy="662116"/>
          </a:xfrm>
        </p:spPr>
        <p:txBody>
          <a:bodyPr>
            <a:normAutofit/>
          </a:bodyPr>
          <a:lstStyle/>
          <a:p>
            <a:r>
              <a:rPr lang="en-US" sz="3600" dirty="0"/>
              <a:t>Community Innovation Survey 2018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71C415F-C259-406D-9239-7B3908733D38}"/>
              </a:ext>
            </a:extLst>
          </p:cNvPr>
          <p:cNvSpPr/>
          <p:nvPr/>
        </p:nvSpPr>
        <p:spPr>
          <a:xfrm>
            <a:off x="673361" y="2095854"/>
            <a:ext cx="2112174" cy="1281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Main product marked, strategies and use of IPR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3974F9C-7382-421D-B339-C2F15C5714BD}"/>
              </a:ext>
            </a:extLst>
          </p:cNvPr>
          <p:cNvSpPr/>
          <p:nvPr/>
        </p:nvSpPr>
        <p:spPr>
          <a:xfrm>
            <a:off x="673361" y="3927526"/>
            <a:ext cx="2112175" cy="1383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Channels of knowledge acquisition and methods of work organizing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111937F-7D6C-4A65-8E8B-C6C3788A32D3}"/>
              </a:ext>
            </a:extLst>
          </p:cNvPr>
          <p:cNvSpPr/>
          <p:nvPr/>
        </p:nvSpPr>
        <p:spPr>
          <a:xfrm>
            <a:off x="8923644" y="1854740"/>
            <a:ext cx="2709556" cy="1522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Product innovation and the degree of novelty</a:t>
            </a:r>
            <a:endParaRPr lang="en-US" sz="14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33F74A6-0F10-46D8-A144-8D76DE9D923D}"/>
              </a:ext>
            </a:extLst>
          </p:cNvPr>
          <p:cNvSpPr/>
          <p:nvPr/>
        </p:nvSpPr>
        <p:spPr>
          <a:xfrm>
            <a:off x="9084733" y="4215118"/>
            <a:ext cx="2548467" cy="1444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Process innovation</a:t>
            </a: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569D3420-6D87-4501-82A2-CCEAE4C4A2EF}"/>
              </a:ext>
            </a:extLst>
          </p:cNvPr>
          <p:cNvGrpSpPr/>
          <p:nvPr/>
        </p:nvGrpSpPr>
        <p:grpSpPr>
          <a:xfrm>
            <a:off x="6728993" y="3168454"/>
            <a:ext cx="1645621" cy="1522257"/>
            <a:chOff x="6829723" y="2185711"/>
            <a:chExt cx="1645621" cy="1522257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09B925B1-6312-46E6-AAC7-74E2B35E419A}"/>
                </a:ext>
              </a:extLst>
            </p:cNvPr>
            <p:cNvSpPr/>
            <p:nvPr/>
          </p:nvSpPr>
          <p:spPr>
            <a:xfrm>
              <a:off x="6829723" y="2185711"/>
              <a:ext cx="1645621" cy="15222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02883F74-5916-4CBC-A23B-435E568BA04C}"/>
                </a:ext>
              </a:extLst>
            </p:cNvPr>
            <p:cNvSpPr txBox="1"/>
            <p:nvPr/>
          </p:nvSpPr>
          <p:spPr>
            <a:xfrm>
              <a:off x="7031685" y="2831424"/>
              <a:ext cx="12416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Hampering factors</a:t>
              </a:r>
              <a:endParaRPr lang="en-US" dirty="0"/>
            </a:p>
          </p:txBody>
        </p:sp>
      </p:grpSp>
      <p:sp>
        <p:nvSpPr>
          <p:cNvPr id="20" name="Rektangel: avrundede hjørner 19">
            <a:extLst>
              <a:ext uri="{FF2B5EF4-FFF2-40B4-BE49-F238E27FC236}">
                <a16:creationId xmlns:a16="http://schemas.microsoft.com/office/drawing/2014/main" id="{E22B4B03-25FB-4EB4-B035-96BC73EDF072}"/>
              </a:ext>
            </a:extLst>
          </p:cNvPr>
          <p:cNvSpPr/>
          <p:nvPr/>
        </p:nvSpPr>
        <p:spPr>
          <a:xfrm>
            <a:off x="3556891" y="1283516"/>
            <a:ext cx="2548467" cy="5100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Formal R&amp;D-activities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Innovation expenditures (in total and by type) + expectations on future changes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Cooperation in innovation</a:t>
            </a:r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r>
              <a:rPr lang="en-US" sz="1200" b="1" dirty="0"/>
              <a:t>New funding and public financial support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Purchases of machinery, equipment and software</a:t>
            </a:r>
            <a:endParaRPr lang="en-US" sz="1050" b="1" dirty="0"/>
          </a:p>
        </p:txBody>
      </p:sp>
      <p:sp>
        <p:nvSpPr>
          <p:cNvPr id="21" name="Pil: høyre 20">
            <a:extLst>
              <a:ext uri="{FF2B5EF4-FFF2-40B4-BE49-F238E27FC236}">
                <a16:creationId xmlns:a16="http://schemas.microsoft.com/office/drawing/2014/main" id="{100A4A0E-4B53-4BF9-864B-946324BEBD83}"/>
              </a:ext>
            </a:extLst>
          </p:cNvPr>
          <p:cNvSpPr/>
          <p:nvPr/>
        </p:nvSpPr>
        <p:spPr>
          <a:xfrm>
            <a:off x="2755537" y="3472537"/>
            <a:ext cx="668867" cy="38516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l: sirkelformet 23">
            <a:extLst>
              <a:ext uri="{FF2B5EF4-FFF2-40B4-BE49-F238E27FC236}">
                <a16:creationId xmlns:a16="http://schemas.microsoft.com/office/drawing/2014/main" id="{DFD8EAF7-4A92-44E8-8D87-E6E5F9094669}"/>
              </a:ext>
            </a:extLst>
          </p:cNvPr>
          <p:cNvSpPr/>
          <p:nvPr/>
        </p:nvSpPr>
        <p:spPr>
          <a:xfrm>
            <a:off x="5948279" y="2421725"/>
            <a:ext cx="3293533" cy="1619593"/>
          </a:xfrm>
          <a:prstGeom prst="circularArrow">
            <a:avLst>
              <a:gd name="adj1" fmla="val 8642"/>
              <a:gd name="adj2" fmla="val 839403"/>
              <a:gd name="adj3" fmla="val 20175705"/>
              <a:gd name="adj4" fmla="val 11330181"/>
              <a:gd name="adj5" fmla="val 1450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Pil: sirkelformet 24">
            <a:extLst>
              <a:ext uri="{FF2B5EF4-FFF2-40B4-BE49-F238E27FC236}">
                <a16:creationId xmlns:a16="http://schemas.microsoft.com/office/drawing/2014/main" id="{82D4BEE5-B63A-404C-98EC-9ADA10921DE1}"/>
              </a:ext>
            </a:extLst>
          </p:cNvPr>
          <p:cNvSpPr/>
          <p:nvPr/>
        </p:nvSpPr>
        <p:spPr>
          <a:xfrm flipV="1">
            <a:off x="5948279" y="3701872"/>
            <a:ext cx="3293533" cy="1801659"/>
          </a:xfrm>
          <a:prstGeom prst="circularArrow">
            <a:avLst>
              <a:gd name="adj1" fmla="val 8642"/>
              <a:gd name="adj2" fmla="val 699133"/>
              <a:gd name="adj3" fmla="val 20175705"/>
              <a:gd name="adj4" fmla="val 11409987"/>
              <a:gd name="adj5" fmla="val 1322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BC4034E9-B16E-4916-84C1-F40EF6F67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898" y="186879"/>
            <a:ext cx="2424904" cy="10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7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632189E-0C85-466E-8062-F4139B9C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23" y="383552"/>
            <a:ext cx="9651619" cy="662116"/>
          </a:xfrm>
        </p:spPr>
        <p:txBody>
          <a:bodyPr>
            <a:normAutofit/>
          </a:bodyPr>
          <a:lstStyle/>
          <a:p>
            <a:r>
              <a:rPr lang="nb-NO" sz="3600" dirty="0" err="1"/>
              <a:t>Factor</a:t>
            </a:r>
            <a:r>
              <a:rPr lang="nb-NO" sz="3600" dirty="0"/>
              <a:t> analyses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A320387-6084-4D75-8C23-FEDFF5E33CB4}"/>
              </a:ext>
            </a:extLst>
          </p:cNvPr>
          <p:cNvSpPr txBox="1"/>
          <p:nvPr/>
        </p:nvSpPr>
        <p:spPr>
          <a:xfrm>
            <a:off x="6017624" y="383552"/>
            <a:ext cx="2770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dirty="0"/>
              <a:t> New </a:t>
            </a:r>
            <a:r>
              <a:rPr lang="nb-NO" sz="2400" dirty="0" err="1"/>
              <a:t>taxonomy</a:t>
            </a:r>
            <a:endParaRPr lang="en-GB" sz="2400" dirty="0"/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GB" sz="1800" dirty="0"/>
              <a:t>8 main types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GB" sz="1800" dirty="0"/>
              <a:t>3 additional types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0751A0-05C3-4D1E-B430-02D30571B6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232301"/>
              </p:ext>
            </p:extLst>
          </p:nvPr>
        </p:nvGraphicFramePr>
        <p:xfrm>
          <a:off x="880844" y="1540005"/>
          <a:ext cx="8041427" cy="4730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34ABA08-2284-427B-A609-A5F7087D184B}"/>
              </a:ext>
            </a:extLst>
          </p:cNvPr>
          <p:cNvCxnSpPr>
            <a:cxnSpLocks/>
          </p:cNvCxnSpPr>
          <p:nvPr/>
        </p:nvCxnSpPr>
        <p:spPr>
          <a:xfrm>
            <a:off x="2385347" y="1719743"/>
            <a:ext cx="0" cy="38757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B511DB7B-756B-4C1C-B4F5-1951B5AA3910}"/>
              </a:ext>
            </a:extLst>
          </p:cNvPr>
          <p:cNvCxnSpPr>
            <a:cxnSpLocks/>
          </p:cNvCxnSpPr>
          <p:nvPr/>
        </p:nvCxnSpPr>
        <p:spPr>
          <a:xfrm>
            <a:off x="2115036" y="1719743"/>
            <a:ext cx="0" cy="38757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>
            <a:extLst>
              <a:ext uri="{FF2B5EF4-FFF2-40B4-BE49-F238E27FC236}">
                <a16:creationId xmlns:a16="http://schemas.microsoft.com/office/drawing/2014/main" id="{F94304F4-5FD9-42F2-B812-5DC0A115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898" y="186879"/>
            <a:ext cx="2424904" cy="10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1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632189E-0C85-466E-8062-F4139B9C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662116"/>
          </a:xfrm>
        </p:spPr>
        <p:txBody>
          <a:bodyPr>
            <a:normAutofit/>
          </a:bodyPr>
          <a:lstStyle/>
          <a:p>
            <a:r>
              <a:rPr lang="nb-NO" sz="3600" dirty="0"/>
              <a:t>Main types-1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A320387-6084-4D75-8C23-FEDFF5E33CB4}"/>
              </a:ext>
            </a:extLst>
          </p:cNvPr>
          <p:cNvSpPr txBox="1"/>
          <p:nvPr/>
        </p:nvSpPr>
        <p:spPr>
          <a:xfrm>
            <a:off x="1066438" y="1213164"/>
            <a:ext cx="100591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1. Active R&amp;D doers 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Have formal R&amp;D activities on regular basis (both intramural and extramural)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Cooperate often with others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Receive mainly public support for R&amp;D and innovation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Main marked: outside Norway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2. Process developers 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High score on all types of process innovation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Main strategy: </a:t>
            </a:r>
            <a:r>
              <a:rPr lang="en-GB" sz="1200" dirty="0"/>
              <a:t>improving existing goods or services</a:t>
            </a:r>
            <a:endParaRPr lang="en-US" sz="1200" dirty="0"/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Cooperate within own concern on the local/regional level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Innovation expenditures go mainly to machinery, equipment and software based on new technology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3. Innovation suppliers 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Use actively different types of IPR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Sell, license out and exchange their own IPRs to/with others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Innovation expenditures go mainly to purchase services from others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Main marked: not local/regional</a:t>
            </a:r>
          </a:p>
          <a:p>
            <a:pPr lvl="2"/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4. Strategical adapters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Main strategies: focus on high-quality products, on improving existing products and satisfying established customer groups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Practice customization of their products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Implement machinery, equipment and software based on new technology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F51704B-BC5F-4EEA-9C29-EECE23CE7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898" y="186879"/>
            <a:ext cx="2424904" cy="10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632189E-0C85-466E-8062-F4139B9C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662116"/>
          </a:xfrm>
        </p:spPr>
        <p:txBody>
          <a:bodyPr>
            <a:normAutofit/>
          </a:bodyPr>
          <a:lstStyle/>
          <a:p>
            <a:r>
              <a:rPr lang="nb-NO" sz="3600" dirty="0"/>
              <a:t>Main types-2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A320387-6084-4D75-8C23-FEDFF5E33CB4}"/>
              </a:ext>
            </a:extLst>
          </p:cNvPr>
          <p:cNvSpPr txBox="1"/>
          <p:nvPr/>
        </p:nvSpPr>
        <p:spPr>
          <a:xfrm>
            <a:off x="1066438" y="1213164"/>
            <a:ext cx="100591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5. Radical innovators 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Have formal R&amp;D activities on regular basis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Introduce product innovation with high novelty degree (new product on the national or international marked)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Use actively patenting and license out their IPRs 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Cooperate with customers outside Norway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Main marked: outside Norway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6. </a:t>
            </a:r>
            <a:r>
              <a:rPr lang="en-US" sz="2000" dirty="0" err="1"/>
              <a:t>Custormer</a:t>
            </a:r>
            <a:r>
              <a:rPr lang="en-US" sz="2000" dirty="0"/>
              <a:t>-oriented service suppliers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Main strategy: focus on customer-specific solutions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Practice “co-creation” and “customization” of their products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Introduce service innovation with local/regional/national novelty degree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Cooperate with private customers and public sector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7. Hard trying innovators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Irregular R&amp;D-activity, innovation expenditures go mainly on own personnel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High score on all types of hampering factors to innovation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Try to cooperate with competitors locally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Introduce product innovation that is new for firm or for the local marked</a:t>
            </a:r>
          </a:p>
          <a:p>
            <a:pPr lvl="2"/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8. Knowledge absorbers 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Use actively all channels for the knowledge acquisition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Offer goods and services co-created with users, often public sector </a:t>
            </a:r>
            <a:r>
              <a:rPr lang="en-US" sz="1200" dirty="0" err="1"/>
              <a:t>organisations</a:t>
            </a:r>
            <a:endParaRPr lang="en-US" sz="1200" dirty="0"/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Practice skills upgrading, regular brainstorming sessions, cross-functional work groups or teams 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No formal R&amp;D activities or significant innovation expenditures and introduced no innovation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Implemented machinery, equipment and software based mainly on existing technology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BD7D59B-8C5D-4456-981F-749DED060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898" y="186879"/>
            <a:ext cx="2424904" cy="10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1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632189E-0C85-466E-8062-F4139B9C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662116"/>
          </a:xfrm>
        </p:spPr>
        <p:txBody>
          <a:bodyPr>
            <a:normAutofit/>
          </a:bodyPr>
          <a:lstStyle/>
          <a:p>
            <a:r>
              <a:rPr lang="en-US" sz="3600"/>
              <a:t>Additional types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A320387-6084-4D75-8C23-FEDFF5E33CB4}"/>
              </a:ext>
            </a:extLst>
          </p:cNvPr>
          <p:cNvSpPr txBox="1"/>
          <p:nvPr/>
        </p:nvSpPr>
        <p:spPr>
          <a:xfrm>
            <a:off x="1066438" y="1509943"/>
            <a:ext cx="100591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9. Innovation promisers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Have not introduced any innovation, but have plans to increase their innovation expenditures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Have recently got funding for innovation (both private and public) 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Have some formal R&amp;D activities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Main strategy: Focus on one or a small number of key goods or services 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Main marked: Outside EU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10. Individual standard services suppliers </a:t>
            </a:r>
            <a:endParaRPr lang="en-US" sz="1800" dirty="0"/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Main strategy: </a:t>
            </a:r>
            <a:r>
              <a:rPr lang="en-GB" sz="1400" dirty="0"/>
              <a:t>introducing new goods or services </a:t>
            </a:r>
            <a:endParaRPr lang="en-US" sz="1400" dirty="0"/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Oriented towards households and individuals as main customers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Innovation expenditures go mainly on own personnel 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Introduce service innovation with novelty at local/regional/national level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Main marked: Norway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11. Early technology adopters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Have invested in machinery, equipment and software based on new technology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Expect reduction in innovation expenditures in the next period 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Have recently obtained funding to innovation through the loan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Have introduced new goods that are new to the firm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Cooperate with suppliers</a:t>
            </a:r>
          </a:p>
          <a:p>
            <a:pPr lvl="2"/>
            <a:endParaRPr lang="en-US" sz="1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CE1EF73-27DD-4D96-9606-A024BBFAF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898" y="186879"/>
            <a:ext cx="2424904" cy="10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7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D49"/>
      </a:accent1>
      <a:accent2>
        <a:srgbClr val="274247"/>
      </a:accent2>
      <a:accent3>
        <a:srgbClr val="9582BB"/>
      </a:accent3>
      <a:accent4>
        <a:srgbClr val="3396D2"/>
      </a:accent4>
      <a:accent5>
        <a:srgbClr val="D2BC2A"/>
      </a:accent5>
      <a:accent6>
        <a:srgbClr val="8CA9AA"/>
      </a:accent6>
      <a:hlink>
        <a:srgbClr val="0563C1"/>
      </a:hlink>
      <a:folHlink>
        <a:srgbClr val="954F72"/>
      </a:folHlink>
    </a:clrScheme>
    <a:fontScheme name="SSB">
      <a:majorFont>
        <a:latin typeface="Roboto Condense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bmal_2018.potx" id="{27830765-609B-40A7-BB85-0ABEDBC2E87E}" vid="{F965F0D8-9B15-47DC-9966-C4B99B4DF5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ssbmal_2018</Template>
  <TotalTime>5386</TotalTime>
  <Words>1063</Words>
  <Application>Microsoft Office PowerPoint</Application>
  <PresentationFormat>Widescreen</PresentationFormat>
  <Paragraphs>191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Roboto Condensed</vt:lpstr>
      <vt:lpstr>Arial</vt:lpstr>
      <vt:lpstr>Open Sans</vt:lpstr>
      <vt:lpstr>Calibri</vt:lpstr>
      <vt:lpstr>Office-tema</vt:lpstr>
      <vt:lpstr>Innovation pattern heterogeneity and crisis resilience   A data-driven retrieval of the firms’ approaches to innovation</vt:lpstr>
      <vt:lpstr>Sector-based taxonomies</vt:lpstr>
      <vt:lpstr>Heterogeneity also within sectors</vt:lpstr>
      <vt:lpstr>New firm-level taxonomy based on approaches to innovation</vt:lpstr>
      <vt:lpstr>Community Innovation Survey 2018</vt:lpstr>
      <vt:lpstr>Factor analyses</vt:lpstr>
      <vt:lpstr>Main types-1</vt:lpstr>
      <vt:lpstr>Main types-2</vt:lpstr>
      <vt:lpstr>Additional types</vt:lpstr>
      <vt:lpstr>PowerPoint-presentasjon</vt:lpstr>
      <vt:lpstr>Covid-19 related support to businesses</vt:lpstr>
      <vt:lpstr>Approaches to innovation and crisis resilience</vt:lpstr>
      <vt:lpstr>Results: Resilience or vulnerability?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 analysis: Do cluster development programs help firms to expand their innovative collaboration?</dc:title>
  <dc:creator>Rybalka, Marina</dc:creator>
  <cp:lastModifiedBy>Rybalka, Marina</cp:lastModifiedBy>
  <cp:revision>162</cp:revision>
  <dcterms:created xsi:type="dcterms:W3CDTF">2019-06-17T13:35:36Z</dcterms:created>
  <dcterms:modified xsi:type="dcterms:W3CDTF">2021-06-15T12:30:22Z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b1e25a-de7b-40d6-a859-76fe2317f0af_Enabled">
    <vt:lpwstr>True</vt:lpwstr>
  </property>
  <property fmtid="{D5CDD505-2E9C-101B-9397-08002B2CF9AE}" pid="3" name="MSIP_Label_ebb1e25a-de7b-40d6-a859-76fe2317f0af_SiteId">
    <vt:lpwstr>c7217092-b240-4e1d-bd61-fa97ba975cbc</vt:lpwstr>
  </property>
  <property fmtid="{D5CDD505-2E9C-101B-9397-08002B2CF9AE}" pid="4" name="MSIP_Label_ebb1e25a-de7b-40d6-a859-76fe2317f0af_Owner">
    <vt:lpwstr>thb@ssb.no</vt:lpwstr>
  </property>
  <property fmtid="{D5CDD505-2E9C-101B-9397-08002B2CF9AE}" pid="5" name="MSIP_Label_ebb1e25a-de7b-40d6-a859-76fe2317f0af_SetDate">
    <vt:lpwstr>2019-01-10T08:15:32.1166307Z</vt:lpwstr>
  </property>
  <property fmtid="{D5CDD505-2E9C-101B-9397-08002B2CF9AE}" pid="6" name="MSIP_Label_ebb1e25a-de7b-40d6-a859-76fe2317f0af_Name">
    <vt:lpwstr>Åpent</vt:lpwstr>
  </property>
  <property fmtid="{D5CDD505-2E9C-101B-9397-08002B2CF9AE}" pid="7" name="MSIP_Label_ebb1e25a-de7b-40d6-a859-76fe2317f0af_Application">
    <vt:lpwstr>Microsoft Azure Information Protection</vt:lpwstr>
  </property>
  <property fmtid="{D5CDD505-2E9C-101B-9397-08002B2CF9AE}" pid="8" name="MSIP_Label_ebb1e25a-de7b-40d6-a859-76fe2317f0af_Extended_MSFT_Method">
    <vt:lpwstr>Automatic</vt:lpwstr>
  </property>
  <property fmtid="{D5CDD505-2E9C-101B-9397-08002B2CF9AE}" pid="9" name="Sensitivity">
    <vt:lpwstr>Åpent</vt:lpwstr>
  </property>
</Properties>
</file>