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6" r:id="rId5"/>
    <p:sldId id="261" r:id="rId6"/>
    <p:sldId id="260" r:id="rId7"/>
    <p:sldId id="264" r:id="rId8"/>
    <p:sldId id="267" r:id="rId9"/>
    <p:sldId id="273" r:id="rId10"/>
    <p:sldId id="274" r:id="rId11"/>
    <p:sldId id="265" r:id="rId12"/>
    <p:sldId id="271" r:id="rId13"/>
    <p:sldId id="272" r:id="rId14"/>
    <p:sldId id="268" r:id="rId15"/>
    <p:sldId id="270" r:id="rId16"/>
    <p:sldId id="263"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16" autoAdjust="0"/>
  </p:normalViewPr>
  <p:slideViewPr>
    <p:cSldViewPr snapToGrid="0">
      <p:cViewPr varScale="1">
        <p:scale>
          <a:sx n="52" d="100"/>
          <a:sy n="52" d="100"/>
        </p:scale>
        <p:origin x="604"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18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regneark.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regneark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regneark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regneark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800" dirty="0" smtClean="0"/>
              <a:t>Trust in science: </a:t>
            </a:r>
            <a:r>
              <a:rPr lang="nb-NO" sz="1800" baseline="0" dirty="0" smtClean="0"/>
              <a:t> </a:t>
            </a:r>
            <a:endParaRPr lang="nb-NO" sz="1800" baseline="0" dirty="0"/>
          </a:p>
          <a:p>
            <a:pPr>
              <a:defRPr/>
            </a:pPr>
            <a:r>
              <a:rPr lang="nb-NO" sz="1800" baseline="0" dirty="0" err="1" smtClean="0"/>
              <a:t>Very</a:t>
            </a:r>
            <a:r>
              <a:rPr lang="nb-NO" sz="1800" baseline="0" dirty="0" smtClean="0"/>
              <a:t> </a:t>
            </a:r>
            <a:r>
              <a:rPr lang="nb-NO" sz="1800" baseline="0" dirty="0" err="1" smtClean="0"/>
              <a:t>high</a:t>
            </a:r>
            <a:r>
              <a:rPr lang="nb-NO" sz="1800" baseline="0" dirty="0" smtClean="0"/>
              <a:t>/</a:t>
            </a:r>
            <a:r>
              <a:rPr lang="nb-NO" sz="1800" baseline="0" dirty="0" err="1" smtClean="0"/>
              <a:t>high</a:t>
            </a:r>
            <a:r>
              <a:rPr lang="nb-NO" sz="1800" baseline="0" dirty="0" smtClean="0"/>
              <a:t>, </a:t>
            </a:r>
            <a:r>
              <a:rPr lang="nb-NO" sz="1800" baseline="0" dirty="0" err="1" smtClean="0"/>
              <a:t>agree</a:t>
            </a:r>
            <a:r>
              <a:rPr lang="nb-NO" sz="1800" baseline="0" dirty="0" smtClean="0"/>
              <a:t>/</a:t>
            </a:r>
            <a:r>
              <a:rPr lang="nb-NO" sz="1800" baseline="0" dirty="0" err="1" smtClean="0"/>
              <a:t>agree</a:t>
            </a:r>
            <a:r>
              <a:rPr lang="nb-NO" sz="1800" baseline="0" dirty="0" smtClean="0"/>
              <a:t> </a:t>
            </a:r>
            <a:r>
              <a:rPr lang="nb-NO" sz="1800" baseline="0" dirty="0" err="1" smtClean="0"/>
              <a:t>partly</a:t>
            </a:r>
            <a:endParaRPr lang="nb-NO" sz="1800" baseline="0" dirty="0" smtClean="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tx>
            <c:strRef>
              <c:f>Sheet1!$A$14</c:f>
              <c:strCache>
                <c:ptCount val="1"/>
                <c:pt idx="0">
                  <c:v>GSK/VGS</c:v>
                </c:pt>
              </c:strCache>
            </c:strRef>
          </c:tx>
          <c:spPr>
            <a:solidFill>
              <a:schemeClr val="accent1"/>
            </a:solidFill>
            <a:ln>
              <a:noFill/>
            </a:ln>
            <a:effectLst/>
          </c:spPr>
          <c:invertIfNegative val="0"/>
          <c:cat>
            <c:strRef>
              <c:f>Sheet1!$B$13:$F$13</c:f>
              <c:strCache>
                <c:ptCount val="5"/>
                <c:pt idx="0">
                  <c:v>It is easy to distinguish between good and credible science and bad and unreliable science</c:v>
                </c:pt>
                <c:pt idx="1">
                  <c:v>Scientists want to share their knowledge with others</c:v>
                </c:pt>
                <c:pt idx="2">
                  <c:v>What confidence do you have in scientists</c:v>
                </c:pt>
                <c:pt idx="3">
                  <c:v>Science benefits the general public</c:v>
                </c:pt>
                <c:pt idx="4">
                  <c:v>In general, how much or little trust do you have in science?</c:v>
                </c:pt>
              </c:strCache>
            </c:strRef>
          </c:cat>
          <c:val>
            <c:numRef>
              <c:f>Sheet1!$B$14:$F$14</c:f>
              <c:numCache>
                <c:formatCode>General</c:formatCode>
                <c:ptCount val="5"/>
                <c:pt idx="0">
                  <c:v>17</c:v>
                </c:pt>
                <c:pt idx="1">
                  <c:v>72</c:v>
                </c:pt>
                <c:pt idx="2">
                  <c:v>62</c:v>
                </c:pt>
                <c:pt idx="3">
                  <c:v>79</c:v>
                </c:pt>
                <c:pt idx="4">
                  <c:v>73</c:v>
                </c:pt>
              </c:numCache>
            </c:numRef>
          </c:val>
          <c:extLst>
            <c:ext xmlns:c16="http://schemas.microsoft.com/office/drawing/2014/chart" uri="{C3380CC4-5D6E-409C-BE32-E72D297353CC}">
              <c16:uniqueId val="{00000000-AA2A-4442-B552-D44F24ECEC6A}"/>
            </c:ext>
          </c:extLst>
        </c:ser>
        <c:ser>
          <c:idx val="1"/>
          <c:order val="1"/>
          <c:tx>
            <c:strRef>
              <c:f>Sheet1!$A$15</c:f>
              <c:strCache>
                <c:ptCount val="1"/>
                <c:pt idx="0">
                  <c:v>Universitet/høyskole</c:v>
                </c:pt>
              </c:strCache>
            </c:strRef>
          </c:tx>
          <c:spPr>
            <a:solidFill>
              <a:schemeClr val="accent2"/>
            </a:solidFill>
            <a:ln>
              <a:noFill/>
            </a:ln>
            <a:effectLst/>
          </c:spPr>
          <c:invertIfNegative val="0"/>
          <c:cat>
            <c:strRef>
              <c:f>Sheet1!$B$13:$F$13</c:f>
              <c:strCache>
                <c:ptCount val="5"/>
                <c:pt idx="0">
                  <c:v>It is easy to distinguish between good and credible science and bad and unreliable science</c:v>
                </c:pt>
                <c:pt idx="1">
                  <c:v>Scientists want to share their knowledge with others</c:v>
                </c:pt>
                <c:pt idx="2">
                  <c:v>What confidence do you have in scientists</c:v>
                </c:pt>
                <c:pt idx="3">
                  <c:v>Science benefits the general public</c:v>
                </c:pt>
                <c:pt idx="4">
                  <c:v>In general, how much or little trust do you have in science?</c:v>
                </c:pt>
              </c:strCache>
            </c:strRef>
          </c:cat>
          <c:val>
            <c:numRef>
              <c:f>Sheet1!$B$15:$F$15</c:f>
              <c:numCache>
                <c:formatCode>General</c:formatCode>
                <c:ptCount val="5"/>
                <c:pt idx="0">
                  <c:v>25</c:v>
                </c:pt>
                <c:pt idx="1">
                  <c:v>81</c:v>
                </c:pt>
                <c:pt idx="2">
                  <c:v>79</c:v>
                </c:pt>
                <c:pt idx="3">
                  <c:v>89</c:v>
                </c:pt>
                <c:pt idx="4">
                  <c:v>88</c:v>
                </c:pt>
              </c:numCache>
            </c:numRef>
          </c:val>
          <c:extLst>
            <c:ext xmlns:c16="http://schemas.microsoft.com/office/drawing/2014/chart" uri="{C3380CC4-5D6E-409C-BE32-E72D297353CC}">
              <c16:uniqueId val="{00000001-AA2A-4442-B552-D44F24ECEC6A}"/>
            </c:ext>
          </c:extLst>
        </c:ser>
        <c:dLbls>
          <c:showLegendKey val="0"/>
          <c:showVal val="0"/>
          <c:showCatName val="0"/>
          <c:showSerName val="0"/>
          <c:showPercent val="0"/>
          <c:showBubbleSize val="0"/>
        </c:dLbls>
        <c:gapWidth val="182"/>
        <c:axId val="315927968"/>
        <c:axId val="315927640"/>
      </c:barChart>
      <c:catAx>
        <c:axId val="31592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315927640"/>
        <c:crosses val="autoZero"/>
        <c:auto val="1"/>
        <c:lblAlgn val="l"/>
        <c:lblOffset val="100"/>
        <c:noMultiLvlLbl val="0"/>
      </c:catAx>
      <c:valAx>
        <c:axId val="315927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15927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smtClean="0"/>
              <a:t>How much do you trust research</a:t>
            </a:r>
            <a:r>
              <a:rPr lang="en-US" sz="1800" baseline="0" dirty="0" smtClean="0"/>
              <a:t> on… </a:t>
            </a:r>
            <a:endParaRPr lang="en-US" sz="1800" baseline="0" dirty="0"/>
          </a:p>
          <a:p>
            <a:pPr>
              <a:defRPr/>
            </a:pPr>
            <a:r>
              <a:rPr lang="en-US" sz="1800" baseline="0" dirty="0" smtClean="0"/>
              <a:t>Very high/high trust, percentage</a:t>
            </a:r>
            <a:endParaRPr lang="en-US" sz="18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tx>
            <c:strRef>
              <c:f>Sheet2!$A$6</c:f>
              <c:strCache>
                <c:ptCount val="1"/>
                <c:pt idx="0">
                  <c:v>GSK/VGS</c:v>
                </c:pt>
              </c:strCache>
            </c:strRef>
          </c:tx>
          <c:spPr>
            <a:solidFill>
              <a:schemeClr val="accent1"/>
            </a:solidFill>
            <a:ln>
              <a:noFill/>
            </a:ln>
            <a:effectLst/>
          </c:spPr>
          <c:invertIfNegative val="0"/>
          <c:cat>
            <c:strRef>
              <c:f>Sheet2!$B$5:$F$5</c:f>
              <c:strCache>
                <c:ptCount val="5"/>
                <c:pt idx="0">
                  <c:v>Climate change</c:v>
                </c:pt>
                <c:pt idx="1">
                  <c:v>Education</c:v>
                </c:pt>
                <c:pt idx="2">
                  <c:v>Gender and equality</c:v>
                </c:pt>
                <c:pt idx="3">
                  <c:v>Renewable energy</c:v>
                </c:pt>
                <c:pt idx="4">
                  <c:v>Health</c:v>
                </c:pt>
              </c:strCache>
            </c:strRef>
          </c:cat>
          <c:val>
            <c:numRef>
              <c:f>Sheet2!$B$6:$F$6</c:f>
              <c:numCache>
                <c:formatCode>General</c:formatCode>
                <c:ptCount val="5"/>
                <c:pt idx="0">
                  <c:v>38</c:v>
                </c:pt>
                <c:pt idx="1">
                  <c:v>49</c:v>
                </c:pt>
                <c:pt idx="2">
                  <c:v>44</c:v>
                </c:pt>
                <c:pt idx="3">
                  <c:v>48</c:v>
                </c:pt>
                <c:pt idx="4">
                  <c:v>67</c:v>
                </c:pt>
              </c:numCache>
            </c:numRef>
          </c:val>
          <c:extLst>
            <c:ext xmlns:c16="http://schemas.microsoft.com/office/drawing/2014/chart" uri="{C3380CC4-5D6E-409C-BE32-E72D297353CC}">
              <c16:uniqueId val="{00000000-FC89-4DC2-9F5B-67BEEA573819}"/>
            </c:ext>
          </c:extLst>
        </c:ser>
        <c:ser>
          <c:idx val="1"/>
          <c:order val="1"/>
          <c:tx>
            <c:strRef>
              <c:f>Sheet2!$A$7</c:f>
              <c:strCache>
                <c:ptCount val="1"/>
                <c:pt idx="0">
                  <c:v>University/university college</c:v>
                </c:pt>
              </c:strCache>
            </c:strRef>
          </c:tx>
          <c:spPr>
            <a:solidFill>
              <a:schemeClr val="accent2"/>
            </a:solidFill>
            <a:ln>
              <a:noFill/>
            </a:ln>
            <a:effectLst/>
          </c:spPr>
          <c:invertIfNegative val="0"/>
          <c:cat>
            <c:strRef>
              <c:f>Sheet2!$B$5:$F$5</c:f>
              <c:strCache>
                <c:ptCount val="5"/>
                <c:pt idx="0">
                  <c:v>Climate change</c:v>
                </c:pt>
                <c:pt idx="1">
                  <c:v>Education</c:v>
                </c:pt>
                <c:pt idx="2">
                  <c:v>Gender and equality</c:v>
                </c:pt>
                <c:pt idx="3">
                  <c:v>Renewable energy</c:v>
                </c:pt>
                <c:pt idx="4">
                  <c:v>Health</c:v>
                </c:pt>
              </c:strCache>
            </c:strRef>
          </c:cat>
          <c:val>
            <c:numRef>
              <c:f>Sheet2!$B$7:$F$7</c:f>
              <c:numCache>
                <c:formatCode>General</c:formatCode>
                <c:ptCount val="5"/>
                <c:pt idx="0">
                  <c:v>67</c:v>
                </c:pt>
                <c:pt idx="1">
                  <c:v>61</c:v>
                </c:pt>
                <c:pt idx="2">
                  <c:v>55</c:v>
                </c:pt>
                <c:pt idx="3">
                  <c:v>74</c:v>
                </c:pt>
                <c:pt idx="4">
                  <c:v>81</c:v>
                </c:pt>
              </c:numCache>
            </c:numRef>
          </c:val>
          <c:extLst>
            <c:ext xmlns:c16="http://schemas.microsoft.com/office/drawing/2014/chart" uri="{C3380CC4-5D6E-409C-BE32-E72D297353CC}">
              <c16:uniqueId val="{00000001-FC89-4DC2-9F5B-67BEEA573819}"/>
            </c:ext>
          </c:extLst>
        </c:ser>
        <c:dLbls>
          <c:showLegendKey val="0"/>
          <c:showVal val="0"/>
          <c:showCatName val="0"/>
          <c:showSerName val="0"/>
          <c:showPercent val="0"/>
          <c:showBubbleSize val="0"/>
        </c:dLbls>
        <c:gapWidth val="182"/>
        <c:axId val="675454728"/>
        <c:axId val="675452104"/>
      </c:barChart>
      <c:catAx>
        <c:axId val="675454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675452104"/>
        <c:crosses val="autoZero"/>
        <c:auto val="1"/>
        <c:lblAlgn val="ctr"/>
        <c:lblOffset val="100"/>
        <c:noMultiLvlLbl val="0"/>
      </c:catAx>
      <c:valAx>
        <c:axId val="675452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5454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400" b="0" i="0" u="none" strike="noStrike" kern="1200" spc="0" baseline="0" dirty="0" err="1" smtClean="0">
                <a:solidFill>
                  <a:srgbClr val="081319">
                    <a:lumMod val="65000"/>
                    <a:lumOff val="35000"/>
                  </a:srgbClr>
                </a:solidFill>
                <a:latin typeface="+mn-lt"/>
                <a:ea typeface="+mn-ea"/>
                <a:cs typeface="+mn-cs"/>
              </a:rPr>
              <a:t>Generally</a:t>
            </a:r>
            <a:r>
              <a:rPr lang="nb-NO" sz="1400" b="0" i="0" u="none" strike="noStrike" kern="1200" spc="0" baseline="0" dirty="0" smtClean="0">
                <a:solidFill>
                  <a:srgbClr val="081319">
                    <a:lumMod val="65000"/>
                    <a:lumOff val="35000"/>
                  </a:srgbClr>
                </a:solidFill>
                <a:latin typeface="+mn-lt"/>
                <a:ea typeface="+mn-ea"/>
                <a:cs typeface="+mn-cs"/>
              </a:rPr>
              <a:t>, </a:t>
            </a:r>
            <a:r>
              <a:rPr lang="nb-NO" sz="1400" b="0" i="0" u="none" strike="noStrike" kern="1200" spc="0" baseline="0" dirty="0" err="1" smtClean="0">
                <a:solidFill>
                  <a:srgbClr val="081319">
                    <a:lumMod val="65000"/>
                    <a:lumOff val="35000"/>
                  </a:srgbClr>
                </a:solidFill>
                <a:latin typeface="+mn-lt"/>
                <a:ea typeface="+mn-ea"/>
                <a:cs typeface="+mn-cs"/>
              </a:rPr>
              <a:t>how</a:t>
            </a:r>
            <a:r>
              <a:rPr lang="nb-NO" sz="1400" b="0" i="0" u="none" strike="noStrike" kern="1200" spc="0" baseline="0" dirty="0" smtClean="0">
                <a:solidFill>
                  <a:srgbClr val="081319">
                    <a:lumMod val="65000"/>
                    <a:lumOff val="35000"/>
                  </a:srgbClr>
                </a:solidFill>
                <a:latin typeface="+mn-lt"/>
                <a:ea typeface="+mn-ea"/>
                <a:cs typeface="+mn-cs"/>
              </a:rPr>
              <a:t> </a:t>
            </a:r>
            <a:r>
              <a:rPr lang="nb-NO" sz="1400" b="0" i="0" u="none" strike="noStrike" kern="1200" spc="0" baseline="0" dirty="0" err="1" smtClean="0">
                <a:solidFill>
                  <a:srgbClr val="081319">
                    <a:lumMod val="65000"/>
                    <a:lumOff val="35000"/>
                  </a:srgbClr>
                </a:solidFill>
                <a:latin typeface="+mn-lt"/>
                <a:ea typeface="+mn-ea"/>
                <a:cs typeface="+mn-cs"/>
              </a:rPr>
              <a:t>much</a:t>
            </a:r>
            <a:r>
              <a:rPr lang="nb-NO" sz="1400" b="0" i="0" u="none" strike="noStrike" kern="1200" spc="0" baseline="0" dirty="0" smtClean="0">
                <a:solidFill>
                  <a:srgbClr val="081319">
                    <a:lumMod val="65000"/>
                    <a:lumOff val="35000"/>
                  </a:srgbClr>
                </a:solidFill>
                <a:latin typeface="+mn-lt"/>
                <a:ea typeface="+mn-ea"/>
                <a:cs typeface="+mn-cs"/>
              </a:rPr>
              <a:t> do </a:t>
            </a:r>
            <a:r>
              <a:rPr lang="nb-NO" sz="1400" b="0" i="0" u="none" strike="noStrike" kern="1200" spc="0" baseline="0" dirty="0" err="1" smtClean="0">
                <a:solidFill>
                  <a:srgbClr val="081319">
                    <a:lumMod val="65000"/>
                    <a:lumOff val="35000"/>
                  </a:srgbClr>
                </a:solidFill>
                <a:latin typeface="+mn-lt"/>
                <a:ea typeface="+mn-ea"/>
                <a:cs typeface="+mn-cs"/>
              </a:rPr>
              <a:t>you</a:t>
            </a:r>
            <a:r>
              <a:rPr lang="nb-NO" sz="1400" b="0" i="0" u="none" strike="noStrike" kern="1200" spc="0" baseline="0" dirty="0" smtClean="0">
                <a:solidFill>
                  <a:srgbClr val="081319">
                    <a:lumMod val="65000"/>
                    <a:lumOff val="35000"/>
                  </a:srgbClr>
                </a:solidFill>
                <a:latin typeface="+mn-lt"/>
                <a:ea typeface="+mn-ea"/>
                <a:cs typeface="+mn-cs"/>
              </a:rPr>
              <a:t> trust  science? Sum </a:t>
            </a:r>
            <a:r>
              <a:rPr lang="nb-NO" sz="1400" b="0" i="0" u="none" strike="noStrike" kern="1200" spc="0" baseline="0" dirty="0" err="1" smtClean="0">
                <a:solidFill>
                  <a:srgbClr val="081319">
                    <a:lumMod val="65000"/>
                    <a:lumOff val="35000"/>
                  </a:srgbClr>
                </a:solidFill>
                <a:latin typeface="+mn-lt"/>
                <a:ea typeface="+mn-ea"/>
                <a:cs typeface="+mn-cs"/>
              </a:rPr>
              <a:t>very</a:t>
            </a:r>
            <a:r>
              <a:rPr lang="nb-NO" sz="1400" b="0" i="0" u="none" strike="noStrike" kern="1200" spc="0" baseline="0" dirty="0" smtClean="0">
                <a:solidFill>
                  <a:srgbClr val="081319">
                    <a:lumMod val="65000"/>
                    <a:lumOff val="35000"/>
                  </a:srgbClr>
                </a:solidFill>
                <a:latin typeface="+mn-lt"/>
                <a:ea typeface="+mn-ea"/>
                <a:cs typeface="+mn-cs"/>
              </a:rPr>
              <a:t> </a:t>
            </a:r>
            <a:r>
              <a:rPr lang="nb-NO" sz="1400" b="0" i="0" u="none" strike="noStrike" kern="1200" spc="0" baseline="0" dirty="0" err="1" smtClean="0">
                <a:solidFill>
                  <a:srgbClr val="081319">
                    <a:lumMod val="65000"/>
                    <a:lumOff val="35000"/>
                  </a:srgbClr>
                </a:solidFill>
                <a:latin typeface="+mn-lt"/>
                <a:ea typeface="+mn-ea"/>
                <a:cs typeface="+mn-cs"/>
              </a:rPr>
              <a:t>much</a:t>
            </a:r>
            <a:r>
              <a:rPr lang="nb-NO" sz="1400" b="0" i="0" u="none" strike="noStrike" kern="1200" spc="0" baseline="0" dirty="0" smtClean="0">
                <a:solidFill>
                  <a:srgbClr val="081319">
                    <a:lumMod val="65000"/>
                    <a:lumOff val="35000"/>
                  </a:srgbClr>
                </a:solidFill>
                <a:latin typeface="+mn-lt"/>
                <a:ea typeface="+mn-ea"/>
                <a:cs typeface="+mn-cs"/>
              </a:rPr>
              <a:t>/</a:t>
            </a:r>
            <a:r>
              <a:rPr lang="nb-NO" sz="1400" b="0" i="0" u="none" strike="noStrike" kern="1200" spc="0" baseline="0" dirty="0" err="1" smtClean="0">
                <a:solidFill>
                  <a:srgbClr val="081319">
                    <a:lumMod val="65000"/>
                    <a:lumOff val="35000"/>
                  </a:srgbClr>
                </a:solidFill>
                <a:latin typeface="+mn-lt"/>
                <a:ea typeface="+mn-ea"/>
                <a:cs typeface="+mn-cs"/>
              </a:rPr>
              <a:t>much</a:t>
            </a:r>
            <a:endParaRPr lang="nb-NO" sz="1400" b="0" i="0" u="none" strike="noStrike" kern="1200" spc="0" baseline="0" dirty="0">
              <a:solidFill>
                <a:srgbClr val="081319">
                  <a:lumMod val="65000"/>
                  <a:lumOff val="35000"/>
                </a:srgbClr>
              </a:solidFill>
              <a:latin typeface="+mn-lt"/>
              <a:ea typeface="+mn-ea"/>
              <a:cs typeface="+mn-cs"/>
            </a:endParaRPr>
          </a:p>
        </c:rich>
      </c:tx>
      <c:layout>
        <c:manualLayout>
          <c:xMode val="edge"/>
          <c:yMode val="edge"/>
          <c:x val="0.32989732772588121"/>
          <c:y val="4.07772987961385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1659832038466075"/>
          <c:y val="0.11821413839922239"/>
          <c:w val="0.77862346657582948"/>
          <c:h val="0.72815326784563361"/>
        </c:manualLayout>
      </c:layout>
      <c:lineChart>
        <c:grouping val="standard"/>
        <c:varyColors val="0"/>
        <c:ser>
          <c:idx val="7"/>
          <c:order val="0"/>
          <c:tx>
            <c:strRef>
              <c:f>Sheet1!$B$1</c:f>
              <c:strCache>
                <c:ptCount val="1"/>
                <c:pt idx="0">
                  <c:v>Grunnskole/VGS</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April -19</c:v>
                </c:pt>
                <c:pt idx="1">
                  <c:v> June -19</c:v>
                </c:pt>
                <c:pt idx="2">
                  <c:v> November -19</c:v>
                </c:pt>
                <c:pt idx="3">
                  <c:v> March -20</c:v>
                </c:pt>
                <c:pt idx="4">
                  <c:v> April - 20</c:v>
                </c:pt>
                <c:pt idx="5">
                  <c:v> May -20</c:v>
                </c:pt>
                <c:pt idx="6">
                  <c:v> June -20</c:v>
                </c:pt>
                <c:pt idx="7">
                  <c:v> Sept -20</c:v>
                </c:pt>
                <c:pt idx="8">
                  <c:v> Nov -20</c:v>
                </c:pt>
              </c:strCache>
            </c:strRef>
          </c:cat>
          <c:val>
            <c:numRef>
              <c:f>Sheet1!$B$2:$B$10</c:f>
              <c:numCache>
                <c:formatCode>0%</c:formatCode>
                <c:ptCount val="9"/>
                <c:pt idx="0" formatCode="###0%">
                  <c:v>0.66379192167575995</c:v>
                </c:pt>
                <c:pt idx="1">
                  <c:v>0.7439070891480597</c:v>
                </c:pt>
                <c:pt idx="2">
                  <c:v>0.73253884277438797</c:v>
                </c:pt>
                <c:pt idx="3">
                  <c:v>0.69980155544725631</c:v>
                </c:pt>
                <c:pt idx="4">
                  <c:v>0.79</c:v>
                </c:pt>
                <c:pt idx="5">
                  <c:v>0.81149002294774852</c:v>
                </c:pt>
                <c:pt idx="6">
                  <c:v>0.71237162907247265</c:v>
                </c:pt>
                <c:pt idx="7">
                  <c:v>0.69850000000000001</c:v>
                </c:pt>
                <c:pt idx="8">
                  <c:v>0.86145811730386956</c:v>
                </c:pt>
              </c:numCache>
            </c:numRef>
          </c:val>
          <c:smooth val="0"/>
          <c:extLst>
            <c:ext xmlns:c16="http://schemas.microsoft.com/office/drawing/2014/chart" uri="{C3380CC4-5D6E-409C-BE32-E72D297353CC}">
              <c16:uniqueId val="{00000000-B62D-4F2A-854D-12C1F3F8D1CE}"/>
            </c:ext>
          </c:extLst>
        </c:ser>
        <c:ser>
          <c:idx val="5"/>
          <c:order val="1"/>
          <c:tx>
            <c:strRef>
              <c:f>Sheet1!$C$1</c:f>
              <c:strCache>
                <c:ptCount val="1"/>
                <c:pt idx="0">
                  <c:v>Universitet/ høgskole</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April -19</c:v>
                </c:pt>
                <c:pt idx="1">
                  <c:v> June -19</c:v>
                </c:pt>
                <c:pt idx="2">
                  <c:v> November -19</c:v>
                </c:pt>
                <c:pt idx="3">
                  <c:v> March -20</c:v>
                </c:pt>
                <c:pt idx="4">
                  <c:v> April - 20</c:v>
                </c:pt>
                <c:pt idx="5">
                  <c:v> May -20</c:v>
                </c:pt>
                <c:pt idx="6">
                  <c:v> June -20</c:v>
                </c:pt>
                <c:pt idx="7">
                  <c:v> Sept -20</c:v>
                </c:pt>
                <c:pt idx="8">
                  <c:v> Nov -20</c:v>
                </c:pt>
              </c:strCache>
            </c:strRef>
          </c:cat>
          <c:val>
            <c:numRef>
              <c:f>Sheet1!$C$2:$C$10</c:f>
              <c:numCache>
                <c:formatCode>0%</c:formatCode>
                <c:ptCount val="9"/>
                <c:pt idx="0" formatCode="###0%">
                  <c:v>0.83887942548868188</c:v>
                </c:pt>
                <c:pt idx="1">
                  <c:v>0.87089545928663892</c:v>
                </c:pt>
                <c:pt idx="2">
                  <c:v>0.88000052978025189</c:v>
                </c:pt>
                <c:pt idx="3">
                  <c:v>0.85193420188757396</c:v>
                </c:pt>
                <c:pt idx="4">
                  <c:v>0.92</c:v>
                </c:pt>
                <c:pt idx="5">
                  <c:v>0.88333594496966983</c:v>
                </c:pt>
                <c:pt idx="6">
                  <c:v>0.90394938313505802</c:v>
                </c:pt>
                <c:pt idx="7">
                  <c:v>0.88580000000000003</c:v>
                </c:pt>
                <c:pt idx="8">
                  <c:v>0.91205060771106805</c:v>
                </c:pt>
              </c:numCache>
            </c:numRef>
          </c:val>
          <c:smooth val="0"/>
          <c:extLst>
            <c:ext xmlns:c16="http://schemas.microsoft.com/office/drawing/2014/chart" uri="{C3380CC4-5D6E-409C-BE32-E72D297353CC}">
              <c16:uniqueId val="{00000001-B62D-4F2A-854D-12C1F3F8D1CE}"/>
            </c:ext>
          </c:extLst>
        </c:ser>
        <c:dLbls>
          <c:showLegendKey val="0"/>
          <c:showVal val="0"/>
          <c:showCatName val="0"/>
          <c:showSerName val="0"/>
          <c:showPercent val="0"/>
          <c:showBubbleSize val="0"/>
        </c:dLbls>
        <c:smooth val="0"/>
        <c:axId val="912090440"/>
        <c:axId val="912086504"/>
      </c:lineChart>
      <c:catAx>
        <c:axId val="91209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12086504"/>
        <c:crosses val="autoZero"/>
        <c:auto val="1"/>
        <c:lblAlgn val="ctr"/>
        <c:lblOffset val="100"/>
        <c:noMultiLvlLbl val="0"/>
      </c:catAx>
      <c:valAx>
        <c:axId val="912086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2090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In general, how much do you trust science? Very much/much - Labour Party</c:v>
                </c:pt>
              </c:strCache>
            </c:strRef>
          </c:tx>
          <c:spPr>
            <a:ln w="28575" cap="sq">
              <a:solidFill>
                <a:srgbClr val="8A5B60"/>
              </a:solidFill>
              <a:prstDash val="solid"/>
              <a:miter/>
            </a:ln>
          </c:spPr>
          <c:marker>
            <c:symbol val="none"/>
          </c:marker>
          <c:dLbls>
            <c:dLbl>
              <c:idx val="0"/>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391-430E-A6B0-9D34DEC0EE73}"/>
                </c:ext>
              </c:extLst>
            </c:dLbl>
            <c:dLbl>
              <c:idx val="1"/>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391-430E-A6B0-9D34DEC0EE73}"/>
                </c:ext>
              </c:extLst>
            </c:dLbl>
            <c:dLbl>
              <c:idx val="2"/>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391-430E-A6B0-9D34DEC0EE73}"/>
                </c:ext>
              </c:extLst>
            </c:dLbl>
            <c:dLbl>
              <c:idx val="3"/>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391-430E-A6B0-9D34DEC0EE73}"/>
                </c:ext>
              </c:extLst>
            </c:dLbl>
            <c:dLbl>
              <c:idx val="4"/>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391-430E-A6B0-9D34DEC0EE73}"/>
                </c:ext>
              </c:extLst>
            </c:dLbl>
            <c:dLbl>
              <c:idx val="5"/>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391-430E-A6B0-9D34DEC0EE73}"/>
                </c:ext>
              </c:extLst>
            </c:dLbl>
            <c:dLbl>
              <c:idx val="6"/>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391-430E-A6B0-9D34DEC0EE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2019-11</c:v>
                </c:pt>
                <c:pt idx="1">
                  <c:v>2020-03</c:v>
                </c:pt>
                <c:pt idx="2">
                  <c:v>2020-04</c:v>
                </c:pt>
                <c:pt idx="3">
                  <c:v>2020-05</c:v>
                </c:pt>
                <c:pt idx="4">
                  <c:v>2020-06</c:v>
                </c:pt>
                <c:pt idx="5">
                  <c:v>2020-09</c:v>
                </c:pt>
                <c:pt idx="6">
                  <c:v>2020-11</c:v>
                </c:pt>
              </c:strCache>
            </c:strRef>
          </c:cat>
          <c:val>
            <c:numRef>
              <c:f>Sheet1!$B$2:$B$8</c:f>
              <c:numCache>
                <c:formatCode>0.0</c:formatCode>
                <c:ptCount val="7"/>
                <c:pt idx="0">
                  <c:v>86.3044943034715</c:v>
                </c:pt>
                <c:pt idx="1">
                  <c:v>84.102936281206397</c:v>
                </c:pt>
                <c:pt idx="2">
                  <c:v>93.306511152777304</c:v>
                </c:pt>
                <c:pt idx="3">
                  <c:v>91.206208518611007</c:v>
                </c:pt>
                <c:pt idx="4">
                  <c:v>92.055370501344001</c:v>
                </c:pt>
                <c:pt idx="5">
                  <c:v>86.166119191378897</c:v>
                </c:pt>
                <c:pt idx="6">
                  <c:v>91.684849024564201</c:v>
                </c:pt>
              </c:numCache>
            </c:numRef>
          </c:val>
          <c:smooth val="0"/>
          <c:extLst>
            <c:ext xmlns:c16="http://schemas.microsoft.com/office/drawing/2014/chart" uri="{C3380CC4-5D6E-409C-BE32-E72D297353CC}">
              <c16:uniqueId val="{00000007-9391-430E-A6B0-9D34DEC0EE73}"/>
            </c:ext>
          </c:extLst>
        </c:ser>
        <c:ser>
          <c:idx val="1"/>
          <c:order val="1"/>
          <c:tx>
            <c:strRef>
              <c:f>Sheet1!$C$1</c:f>
              <c:strCache>
                <c:ptCount val="1"/>
                <c:pt idx="0">
                  <c:v>In general, how much do you trust science? Very much/much - The Progress Party</c:v>
                </c:pt>
              </c:strCache>
            </c:strRef>
          </c:tx>
          <c:spPr>
            <a:ln w="28575" cap="sq">
              <a:solidFill>
                <a:srgbClr val="067692"/>
              </a:solidFill>
              <a:prstDash val="solid"/>
              <a:miter/>
            </a:ln>
          </c:spPr>
          <c:marker>
            <c:symbol val="none"/>
          </c:marker>
          <c:dLbls>
            <c:dLbl>
              <c:idx val="0"/>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391-430E-A6B0-9D34DEC0EE73}"/>
                </c:ext>
              </c:extLst>
            </c:dLbl>
            <c:dLbl>
              <c:idx val="1"/>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391-430E-A6B0-9D34DEC0EE73}"/>
                </c:ext>
              </c:extLst>
            </c:dLbl>
            <c:dLbl>
              <c:idx val="2"/>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391-430E-A6B0-9D34DEC0EE73}"/>
                </c:ext>
              </c:extLst>
            </c:dLbl>
            <c:dLbl>
              <c:idx val="3"/>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391-430E-A6B0-9D34DEC0EE73}"/>
                </c:ext>
              </c:extLst>
            </c:dLbl>
            <c:dLbl>
              <c:idx val="4"/>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391-430E-A6B0-9D34DEC0EE73}"/>
                </c:ext>
              </c:extLst>
            </c:dLbl>
            <c:dLbl>
              <c:idx val="5"/>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391-430E-A6B0-9D34DEC0EE73}"/>
                </c:ext>
              </c:extLst>
            </c:dLbl>
            <c:dLbl>
              <c:idx val="6"/>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9391-430E-A6B0-9D34DEC0EE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2019-11</c:v>
                </c:pt>
                <c:pt idx="1">
                  <c:v>2020-03</c:v>
                </c:pt>
                <c:pt idx="2">
                  <c:v>2020-04</c:v>
                </c:pt>
                <c:pt idx="3">
                  <c:v>2020-05</c:v>
                </c:pt>
                <c:pt idx="4">
                  <c:v>2020-06</c:v>
                </c:pt>
                <c:pt idx="5">
                  <c:v>2020-09</c:v>
                </c:pt>
                <c:pt idx="6">
                  <c:v>2020-11</c:v>
                </c:pt>
              </c:strCache>
            </c:strRef>
          </c:cat>
          <c:val>
            <c:numRef>
              <c:f>Sheet1!$C$2:$C$8</c:f>
              <c:numCache>
                <c:formatCode>0.0</c:formatCode>
                <c:ptCount val="7"/>
                <c:pt idx="0">
                  <c:v>72.001737349498597</c:v>
                </c:pt>
                <c:pt idx="1">
                  <c:v>63.091253497578997</c:v>
                </c:pt>
                <c:pt idx="2">
                  <c:v>74.507492226093007</c:v>
                </c:pt>
                <c:pt idx="3">
                  <c:v>60.647435914856501</c:v>
                </c:pt>
                <c:pt idx="4">
                  <c:v>53.897810164244703</c:v>
                </c:pt>
                <c:pt idx="5">
                  <c:v>55.206544329744403</c:v>
                </c:pt>
                <c:pt idx="6">
                  <c:v>78.155924343176096</c:v>
                </c:pt>
              </c:numCache>
            </c:numRef>
          </c:val>
          <c:smooth val="0"/>
          <c:extLst>
            <c:ext xmlns:c16="http://schemas.microsoft.com/office/drawing/2014/chart" uri="{C3380CC4-5D6E-409C-BE32-E72D297353CC}">
              <c16:uniqueId val="{0000000F-9391-430E-A6B0-9D34DEC0EE73}"/>
            </c:ext>
          </c:extLst>
        </c:ser>
        <c:ser>
          <c:idx val="2"/>
          <c:order val="2"/>
          <c:tx>
            <c:strRef>
              <c:f>Sheet1!$D$1</c:f>
              <c:strCache>
                <c:ptCount val="1"/>
                <c:pt idx="0">
                  <c:v>In general, how much do you trust science? Very much/much - The Conservative Party</c:v>
                </c:pt>
              </c:strCache>
            </c:strRef>
          </c:tx>
          <c:spPr>
            <a:ln w="28575" cap="sq">
              <a:solidFill>
                <a:srgbClr val="B09743"/>
              </a:solidFill>
              <a:prstDash val="solid"/>
              <a:miter/>
            </a:ln>
          </c:spPr>
          <c:marker>
            <c:symbol val="none"/>
          </c:marker>
          <c:dLbls>
            <c:dLbl>
              <c:idx val="0"/>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9391-430E-A6B0-9D34DEC0EE73}"/>
                </c:ext>
              </c:extLst>
            </c:dLbl>
            <c:dLbl>
              <c:idx val="1"/>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9391-430E-A6B0-9D34DEC0EE73}"/>
                </c:ext>
              </c:extLst>
            </c:dLbl>
            <c:dLbl>
              <c:idx val="2"/>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9391-430E-A6B0-9D34DEC0EE73}"/>
                </c:ext>
              </c:extLst>
            </c:dLbl>
            <c:dLbl>
              <c:idx val="3"/>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9391-430E-A6B0-9D34DEC0EE73}"/>
                </c:ext>
              </c:extLst>
            </c:dLbl>
            <c:dLbl>
              <c:idx val="4"/>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9391-430E-A6B0-9D34DEC0EE73}"/>
                </c:ext>
              </c:extLst>
            </c:dLbl>
            <c:dLbl>
              <c:idx val="5"/>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9391-430E-A6B0-9D34DEC0EE73}"/>
                </c:ext>
              </c:extLst>
            </c:dLbl>
            <c:dLbl>
              <c:idx val="6"/>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9391-430E-A6B0-9D34DEC0EE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2019-11</c:v>
                </c:pt>
                <c:pt idx="1">
                  <c:v>2020-03</c:v>
                </c:pt>
                <c:pt idx="2">
                  <c:v>2020-04</c:v>
                </c:pt>
                <c:pt idx="3">
                  <c:v>2020-05</c:v>
                </c:pt>
                <c:pt idx="4">
                  <c:v>2020-06</c:v>
                </c:pt>
                <c:pt idx="5">
                  <c:v>2020-09</c:v>
                </c:pt>
                <c:pt idx="6">
                  <c:v>2020-11</c:v>
                </c:pt>
              </c:strCache>
            </c:strRef>
          </c:cat>
          <c:val>
            <c:numRef>
              <c:f>Sheet1!$D$2:$D$8</c:f>
              <c:numCache>
                <c:formatCode>0.0</c:formatCode>
                <c:ptCount val="7"/>
                <c:pt idx="0">
                  <c:v>83.030023774469797</c:v>
                </c:pt>
                <c:pt idx="1">
                  <c:v>80.059539251058993</c:v>
                </c:pt>
                <c:pt idx="2">
                  <c:v>88.033684916499098</c:v>
                </c:pt>
                <c:pt idx="3">
                  <c:v>91.089667357903807</c:v>
                </c:pt>
                <c:pt idx="4">
                  <c:v>86.473060231175694</c:v>
                </c:pt>
                <c:pt idx="5">
                  <c:v>79.336069387119196</c:v>
                </c:pt>
                <c:pt idx="6">
                  <c:v>91.769884139626399</c:v>
                </c:pt>
              </c:numCache>
            </c:numRef>
          </c:val>
          <c:smooth val="0"/>
          <c:extLst>
            <c:ext xmlns:c16="http://schemas.microsoft.com/office/drawing/2014/chart" uri="{C3380CC4-5D6E-409C-BE32-E72D297353CC}">
              <c16:uniqueId val="{00000017-9391-430E-A6B0-9D34DEC0EE73}"/>
            </c:ext>
          </c:extLst>
        </c:ser>
        <c:ser>
          <c:idx val="3"/>
          <c:order val="3"/>
          <c:tx>
            <c:strRef>
              <c:f>Sheet1!$E$1</c:f>
              <c:strCache>
                <c:ptCount val="1"/>
                <c:pt idx="0">
                  <c:v>In general, how much do you trust science? Very much/much - The Centre Party</c:v>
                </c:pt>
              </c:strCache>
            </c:strRef>
          </c:tx>
          <c:spPr>
            <a:ln w="28575" cap="sq">
              <a:solidFill>
                <a:srgbClr val="7B19D8"/>
              </a:solidFill>
              <a:prstDash val="solid"/>
              <a:miter/>
            </a:ln>
          </c:spPr>
          <c:marker>
            <c:symbol val="none"/>
          </c:marker>
          <c:dLbls>
            <c:dLbl>
              <c:idx val="0"/>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9391-430E-A6B0-9D34DEC0EE73}"/>
                </c:ext>
              </c:extLst>
            </c:dLbl>
            <c:dLbl>
              <c:idx val="1"/>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9391-430E-A6B0-9D34DEC0EE73}"/>
                </c:ext>
              </c:extLst>
            </c:dLbl>
            <c:dLbl>
              <c:idx val="2"/>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9391-430E-A6B0-9D34DEC0EE73}"/>
                </c:ext>
              </c:extLst>
            </c:dLbl>
            <c:dLbl>
              <c:idx val="3"/>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9391-430E-A6B0-9D34DEC0EE73}"/>
                </c:ext>
              </c:extLst>
            </c:dLbl>
            <c:dLbl>
              <c:idx val="4"/>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9391-430E-A6B0-9D34DEC0EE73}"/>
                </c:ext>
              </c:extLst>
            </c:dLbl>
            <c:dLbl>
              <c:idx val="5"/>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9391-430E-A6B0-9D34DEC0EE73}"/>
                </c:ext>
              </c:extLst>
            </c:dLbl>
            <c:dLbl>
              <c:idx val="6"/>
              <c:layout/>
              <c:tx>
                <c:rich>
                  <a:bodyPr/>
                  <a:lstStyle/>
                  <a:p>
                    <a:pPr>
                      <a:defRPr/>
                    </a:pPr>
                    <a:endParaRPr lang="en-US" sz="900">
                      <a:solidFill>
                        <a:srgbClr val="3F3F3F"/>
                      </a:solidFill>
                    </a:endParaRPr>
                  </a:p>
                </c:rich>
              </c:tx>
              <c:spPr/>
              <c:dLblPos val="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9391-430E-A6B0-9D34DEC0EE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2019-11</c:v>
                </c:pt>
                <c:pt idx="1">
                  <c:v>2020-03</c:v>
                </c:pt>
                <c:pt idx="2">
                  <c:v>2020-04</c:v>
                </c:pt>
                <c:pt idx="3">
                  <c:v>2020-05</c:v>
                </c:pt>
                <c:pt idx="4">
                  <c:v>2020-06</c:v>
                </c:pt>
                <c:pt idx="5">
                  <c:v>2020-09</c:v>
                </c:pt>
                <c:pt idx="6">
                  <c:v>2020-11</c:v>
                </c:pt>
              </c:strCache>
            </c:strRef>
          </c:cat>
          <c:val>
            <c:numRef>
              <c:f>Sheet1!$E$2:$E$8</c:f>
              <c:numCache>
                <c:formatCode>0.0</c:formatCode>
                <c:ptCount val="7"/>
                <c:pt idx="0">
                  <c:v>82.529149906980805</c:v>
                </c:pt>
                <c:pt idx="1">
                  <c:v>80.7253311533226</c:v>
                </c:pt>
                <c:pt idx="2">
                  <c:v>77.705937682815801</c:v>
                </c:pt>
                <c:pt idx="3">
                  <c:v>86.3298517765827</c:v>
                </c:pt>
                <c:pt idx="4">
                  <c:v>77.482264808019195</c:v>
                </c:pt>
                <c:pt idx="5">
                  <c:v>85.378689523419396</c:v>
                </c:pt>
                <c:pt idx="6">
                  <c:v>92.5503241367377</c:v>
                </c:pt>
              </c:numCache>
            </c:numRef>
          </c:val>
          <c:smooth val="0"/>
          <c:extLst>
            <c:ext xmlns:c16="http://schemas.microsoft.com/office/drawing/2014/chart" uri="{C3380CC4-5D6E-409C-BE32-E72D297353CC}">
              <c16:uniqueId val="{0000001F-9391-430E-A6B0-9D34DEC0EE73}"/>
            </c:ext>
          </c:extLst>
        </c:ser>
        <c:dLbls>
          <c:showLegendKey val="0"/>
          <c:showVal val="0"/>
          <c:showCatName val="0"/>
          <c:showSerName val="0"/>
          <c:showPercent val="0"/>
          <c:showBubbleSize val="0"/>
        </c:dLbls>
        <c:smooth val="0"/>
        <c:axId val="512544554"/>
        <c:axId val="338503530"/>
      </c:lineChart>
      <c:catAx>
        <c:axId val="512544554"/>
        <c:scaling>
          <c:orientation val="minMax"/>
        </c:scaling>
        <c:delete val="0"/>
        <c:axPos val="b"/>
        <c:numFmt formatCode="General" sourceLinked="1"/>
        <c:majorTickMark val="none"/>
        <c:minorTickMark val="none"/>
        <c:tickLblPos val="low"/>
        <c:spPr>
          <a:ln w="9525" cap="sq">
            <a:solidFill>
              <a:srgbClr val="BFBFBF"/>
            </a:solidFill>
            <a:prstDash val="solid"/>
            <a:miter/>
          </a:ln>
        </c:spPr>
        <c:txPr>
          <a:bodyPr rot="0"/>
          <a:lstStyle/>
          <a:p>
            <a:pPr>
              <a:defRPr sz="900" smtId="4294967295">
                <a:solidFill>
                  <a:srgbClr val="3F3F3F"/>
                </a:solidFill>
              </a:defRPr>
            </a:pPr>
            <a:endParaRPr lang="nb-NO"/>
          </a:p>
        </c:txPr>
        <c:crossAx val="338503530"/>
        <c:crosses val="autoZero"/>
        <c:auto val="0"/>
        <c:lblAlgn val="ctr"/>
        <c:lblOffset val="100"/>
        <c:noMultiLvlLbl val="0"/>
      </c:catAx>
      <c:valAx>
        <c:axId val="338503530"/>
        <c:scaling>
          <c:orientation val="minMax"/>
        </c:scaling>
        <c:delete val="0"/>
        <c:axPos val="l"/>
        <c:numFmt formatCode="General" sourceLinked="0"/>
        <c:majorTickMark val="none"/>
        <c:minorTickMark val="none"/>
        <c:tickLblPos val="low"/>
        <c:spPr>
          <a:ln w="9525" cap="sq">
            <a:solidFill>
              <a:srgbClr val="BFBFBF"/>
            </a:solidFill>
            <a:prstDash val="solid"/>
            <a:miter/>
          </a:ln>
        </c:spPr>
        <c:txPr>
          <a:bodyPr rot="0"/>
          <a:lstStyle/>
          <a:p>
            <a:pPr>
              <a:defRPr sz="900" smtId="4294967295">
                <a:solidFill>
                  <a:srgbClr val="3F3F3F"/>
                </a:solidFill>
              </a:defRPr>
            </a:pPr>
            <a:endParaRPr lang="nb-NO"/>
          </a:p>
        </c:txPr>
        <c:crossAx val="512544554"/>
        <c:crosses val="autoZero"/>
        <c:crossBetween val="between"/>
      </c:valAx>
      <c:spPr>
        <a:solidFill>
          <a:srgbClr val="FFFFFF"/>
        </a:solidFill>
      </c:spPr>
    </c:plotArea>
    <c:legend>
      <c:legendPos val="t"/>
      <c:layout/>
      <c:overlay val="0"/>
      <c:txPr>
        <a:bodyPr/>
        <a:lstStyle/>
        <a:p>
          <a:pPr>
            <a:defRPr sz="1200" b="0" smtId="4294967295">
              <a:solidFill>
                <a:srgbClr val="3F3F3F"/>
              </a:solidFill>
            </a:defRPr>
          </a:pPr>
          <a:endParaRPr lang="nb-NO"/>
        </a:p>
      </c:txPr>
    </c:legend>
    <c:plotVisOnly val="1"/>
    <c:dispBlanksAs val="gap"/>
    <c:showDLblsOverMax val="1"/>
  </c:chart>
  <c:spPr>
    <a:solidFill>
      <a:srgbClr val="FFFFFF"/>
    </a:solidFill>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BEA32-8F83-4D4C-834A-647DB5F87E19}" type="doc">
      <dgm:prSet loTypeId="urn:microsoft.com/office/officeart/2005/8/layout/cycle8" loCatId="cycle" qsTypeId="urn:microsoft.com/office/officeart/2005/8/quickstyle/simple1" qsCatId="simple" csTypeId="urn:microsoft.com/office/officeart/2005/8/colors/accent0_1" csCatId="mainScheme" phldr="1"/>
      <dgm:spPr/>
    </dgm:pt>
    <dgm:pt modelId="{84443CBB-18CA-4A26-ABAC-B7A311605E32}">
      <dgm:prSet phldrT="[Text]" custT="1"/>
      <dgm:spPr/>
      <dgm:t>
        <a:bodyPr/>
        <a:lstStyle/>
        <a:p>
          <a:r>
            <a:rPr lang="en-US" sz="2200" dirty="0" smtClean="0"/>
            <a:t>Demo-graphics</a:t>
          </a:r>
          <a:endParaRPr lang="en-US" sz="2200" dirty="0"/>
        </a:p>
      </dgm:t>
    </dgm:pt>
    <dgm:pt modelId="{4A8EFF61-57D7-4F95-A53E-BF301EE93524}" type="parTrans" cxnId="{5EEAC2E2-2206-44B2-A113-A68F02018608}">
      <dgm:prSet/>
      <dgm:spPr/>
      <dgm:t>
        <a:bodyPr/>
        <a:lstStyle/>
        <a:p>
          <a:endParaRPr lang="en-US"/>
        </a:p>
      </dgm:t>
    </dgm:pt>
    <dgm:pt modelId="{79205999-25BB-4692-AA1C-72A5AA628722}" type="sibTrans" cxnId="{5EEAC2E2-2206-44B2-A113-A68F02018608}">
      <dgm:prSet/>
      <dgm:spPr/>
      <dgm:t>
        <a:bodyPr/>
        <a:lstStyle/>
        <a:p>
          <a:endParaRPr lang="en-US"/>
        </a:p>
      </dgm:t>
    </dgm:pt>
    <dgm:pt modelId="{094E4047-AD77-4263-8C69-5D18813D1FCE}">
      <dgm:prSet phldrT="[Text]" custT="1"/>
      <dgm:spPr/>
      <dgm:t>
        <a:bodyPr/>
        <a:lstStyle/>
        <a:p>
          <a:r>
            <a:rPr lang="en-US" sz="2200" dirty="0" smtClean="0"/>
            <a:t>Societal characteristics</a:t>
          </a:r>
          <a:endParaRPr lang="en-US" sz="2200" dirty="0"/>
        </a:p>
      </dgm:t>
    </dgm:pt>
    <dgm:pt modelId="{8845DD59-6E09-4C0D-A5B4-4F2ECA0272BA}" type="parTrans" cxnId="{B4F1CBBF-C1AF-426D-862A-B4B62E8763C9}">
      <dgm:prSet/>
      <dgm:spPr/>
      <dgm:t>
        <a:bodyPr/>
        <a:lstStyle/>
        <a:p>
          <a:endParaRPr lang="en-US"/>
        </a:p>
      </dgm:t>
    </dgm:pt>
    <dgm:pt modelId="{C68FC0F8-3D4D-492A-96F8-6A505DA0D164}" type="sibTrans" cxnId="{B4F1CBBF-C1AF-426D-862A-B4B62E8763C9}">
      <dgm:prSet/>
      <dgm:spPr/>
      <dgm:t>
        <a:bodyPr/>
        <a:lstStyle/>
        <a:p>
          <a:endParaRPr lang="en-US"/>
        </a:p>
      </dgm:t>
    </dgm:pt>
    <dgm:pt modelId="{62B98BFA-21C4-480A-A55E-0E4F06EFCE26}">
      <dgm:prSet phldrT="[Text]" custT="1"/>
      <dgm:spPr/>
      <dgm:t>
        <a:bodyPr/>
        <a:lstStyle/>
        <a:p>
          <a:r>
            <a:rPr lang="en-US" sz="2200" dirty="0" smtClean="0"/>
            <a:t>Attitudes</a:t>
          </a:r>
          <a:endParaRPr lang="en-US" sz="2200" dirty="0"/>
        </a:p>
      </dgm:t>
    </dgm:pt>
    <dgm:pt modelId="{F6F6787C-76A4-407D-B15B-652DF26164EB}" type="parTrans" cxnId="{E4E36263-6952-4007-9FBF-0D393051A1C3}">
      <dgm:prSet/>
      <dgm:spPr/>
      <dgm:t>
        <a:bodyPr/>
        <a:lstStyle/>
        <a:p>
          <a:endParaRPr lang="en-US"/>
        </a:p>
      </dgm:t>
    </dgm:pt>
    <dgm:pt modelId="{6C5F351C-C0FE-46AD-A498-8FF369B48986}" type="sibTrans" cxnId="{E4E36263-6952-4007-9FBF-0D393051A1C3}">
      <dgm:prSet/>
      <dgm:spPr/>
      <dgm:t>
        <a:bodyPr/>
        <a:lstStyle/>
        <a:p>
          <a:endParaRPr lang="en-US"/>
        </a:p>
      </dgm:t>
    </dgm:pt>
    <dgm:pt modelId="{8524BB6B-9DB1-45C2-90BF-A0A915A37D8C}" type="pres">
      <dgm:prSet presAssocID="{F54BEA32-8F83-4D4C-834A-647DB5F87E19}" presName="compositeShape" presStyleCnt="0">
        <dgm:presLayoutVars>
          <dgm:chMax val="7"/>
          <dgm:dir/>
          <dgm:resizeHandles val="exact"/>
        </dgm:presLayoutVars>
      </dgm:prSet>
      <dgm:spPr/>
    </dgm:pt>
    <dgm:pt modelId="{1CCFB1D5-060C-4D56-B1CE-F13A7835C04F}" type="pres">
      <dgm:prSet presAssocID="{F54BEA32-8F83-4D4C-834A-647DB5F87E19}" presName="wedge1" presStyleLbl="node1" presStyleIdx="0" presStyleCnt="3"/>
      <dgm:spPr/>
      <dgm:t>
        <a:bodyPr/>
        <a:lstStyle/>
        <a:p>
          <a:endParaRPr lang="en-US"/>
        </a:p>
      </dgm:t>
    </dgm:pt>
    <dgm:pt modelId="{974C18F5-3D70-4FA4-8F68-57E650C09049}" type="pres">
      <dgm:prSet presAssocID="{F54BEA32-8F83-4D4C-834A-647DB5F87E19}" presName="dummy1a" presStyleCnt="0"/>
      <dgm:spPr/>
    </dgm:pt>
    <dgm:pt modelId="{C01E611A-CCBA-4E56-9D4D-34D0F4C5BD3E}" type="pres">
      <dgm:prSet presAssocID="{F54BEA32-8F83-4D4C-834A-647DB5F87E19}" presName="dummy1b" presStyleCnt="0"/>
      <dgm:spPr/>
    </dgm:pt>
    <dgm:pt modelId="{6FE3C4F2-2BFB-4170-A7CA-D052EB2E705E}" type="pres">
      <dgm:prSet presAssocID="{F54BEA32-8F83-4D4C-834A-647DB5F87E19}" presName="wedge1Tx" presStyleLbl="node1" presStyleIdx="0" presStyleCnt="3">
        <dgm:presLayoutVars>
          <dgm:chMax val="0"/>
          <dgm:chPref val="0"/>
          <dgm:bulletEnabled val="1"/>
        </dgm:presLayoutVars>
      </dgm:prSet>
      <dgm:spPr/>
      <dgm:t>
        <a:bodyPr/>
        <a:lstStyle/>
        <a:p>
          <a:endParaRPr lang="en-US"/>
        </a:p>
      </dgm:t>
    </dgm:pt>
    <dgm:pt modelId="{6CB48D61-2745-494B-826F-3DB25880764C}" type="pres">
      <dgm:prSet presAssocID="{F54BEA32-8F83-4D4C-834A-647DB5F87E19}" presName="wedge2" presStyleLbl="node1" presStyleIdx="1" presStyleCnt="3"/>
      <dgm:spPr/>
      <dgm:t>
        <a:bodyPr/>
        <a:lstStyle/>
        <a:p>
          <a:endParaRPr lang="en-US"/>
        </a:p>
      </dgm:t>
    </dgm:pt>
    <dgm:pt modelId="{AB0F0B48-3907-48FC-9A81-2E652B794052}" type="pres">
      <dgm:prSet presAssocID="{F54BEA32-8F83-4D4C-834A-647DB5F87E19}" presName="dummy2a" presStyleCnt="0"/>
      <dgm:spPr/>
    </dgm:pt>
    <dgm:pt modelId="{0879DCDC-B035-42A3-804A-DB6DB5A06CFF}" type="pres">
      <dgm:prSet presAssocID="{F54BEA32-8F83-4D4C-834A-647DB5F87E19}" presName="dummy2b" presStyleCnt="0"/>
      <dgm:spPr/>
    </dgm:pt>
    <dgm:pt modelId="{D67C42E7-98DB-4117-8236-67F8F1719BF4}" type="pres">
      <dgm:prSet presAssocID="{F54BEA32-8F83-4D4C-834A-647DB5F87E19}" presName="wedge2Tx" presStyleLbl="node1" presStyleIdx="1" presStyleCnt="3">
        <dgm:presLayoutVars>
          <dgm:chMax val="0"/>
          <dgm:chPref val="0"/>
          <dgm:bulletEnabled val="1"/>
        </dgm:presLayoutVars>
      </dgm:prSet>
      <dgm:spPr/>
      <dgm:t>
        <a:bodyPr/>
        <a:lstStyle/>
        <a:p>
          <a:endParaRPr lang="en-US"/>
        </a:p>
      </dgm:t>
    </dgm:pt>
    <dgm:pt modelId="{A66B0B56-0FAA-4E2A-A8D3-97C38220C927}" type="pres">
      <dgm:prSet presAssocID="{F54BEA32-8F83-4D4C-834A-647DB5F87E19}" presName="wedge3" presStyleLbl="node1" presStyleIdx="2" presStyleCnt="3"/>
      <dgm:spPr/>
      <dgm:t>
        <a:bodyPr/>
        <a:lstStyle/>
        <a:p>
          <a:endParaRPr lang="en-US"/>
        </a:p>
      </dgm:t>
    </dgm:pt>
    <dgm:pt modelId="{AA931F4D-533E-4E43-9E58-69F6187ED23B}" type="pres">
      <dgm:prSet presAssocID="{F54BEA32-8F83-4D4C-834A-647DB5F87E19}" presName="dummy3a" presStyleCnt="0"/>
      <dgm:spPr/>
    </dgm:pt>
    <dgm:pt modelId="{5A6516CD-0835-4DE5-AE11-41F5245356A3}" type="pres">
      <dgm:prSet presAssocID="{F54BEA32-8F83-4D4C-834A-647DB5F87E19}" presName="dummy3b" presStyleCnt="0"/>
      <dgm:spPr/>
    </dgm:pt>
    <dgm:pt modelId="{58DB9E04-4B04-4991-93A1-2188597CF0B5}" type="pres">
      <dgm:prSet presAssocID="{F54BEA32-8F83-4D4C-834A-647DB5F87E19}" presName="wedge3Tx" presStyleLbl="node1" presStyleIdx="2" presStyleCnt="3">
        <dgm:presLayoutVars>
          <dgm:chMax val="0"/>
          <dgm:chPref val="0"/>
          <dgm:bulletEnabled val="1"/>
        </dgm:presLayoutVars>
      </dgm:prSet>
      <dgm:spPr/>
      <dgm:t>
        <a:bodyPr/>
        <a:lstStyle/>
        <a:p>
          <a:endParaRPr lang="en-US"/>
        </a:p>
      </dgm:t>
    </dgm:pt>
    <dgm:pt modelId="{ACF874F6-DBF5-4BE8-BB70-31106207C388}" type="pres">
      <dgm:prSet presAssocID="{79205999-25BB-4692-AA1C-72A5AA628722}" presName="arrowWedge1" presStyleLbl="fgSibTrans2D1" presStyleIdx="0" presStyleCnt="3"/>
      <dgm:spPr/>
    </dgm:pt>
    <dgm:pt modelId="{08DA353A-1034-4FEA-90D1-81C3FCD2B395}" type="pres">
      <dgm:prSet presAssocID="{C68FC0F8-3D4D-492A-96F8-6A505DA0D164}" presName="arrowWedge2" presStyleLbl="fgSibTrans2D1" presStyleIdx="1" presStyleCnt="3"/>
      <dgm:spPr/>
    </dgm:pt>
    <dgm:pt modelId="{89A246D8-005A-4074-9243-D1576C84DAB9}" type="pres">
      <dgm:prSet presAssocID="{6C5F351C-C0FE-46AD-A498-8FF369B48986}" presName="arrowWedge3" presStyleLbl="fgSibTrans2D1" presStyleIdx="2" presStyleCnt="3"/>
      <dgm:spPr/>
    </dgm:pt>
  </dgm:ptLst>
  <dgm:cxnLst>
    <dgm:cxn modelId="{FD930C87-29E6-4C4C-A278-93E830AF4767}" type="presOf" srcId="{F54BEA32-8F83-4D4C-834A-647DB5F87E19}" destId="{8524BB6B-9DB1-45C2-90BF-A0A915A37D8C}" srcOrd="0" destOrd="0" presId="urn:microsoft.com/office/officeart/2005/8/layout/cycle8"/>
    <dgm:cxn modelId="{DD8C7C84-85D3-4C8B-A3F0-77A43A33C000}" type="presOf" srcId="{094E4047-AD77-4263-8C69-5D18813D1FCE}" destId="{D67C42E7-98DB-4117-8236-67F8F1719BF4}" srcOrd="1" destOrd="0" presId="urn:microsoft.com/office/officeart/2005/8/layout/cycle8"/>
    <dgm:cxn modelId="{127C1B15-2E62-411E-BF83-101EDF1647E7}" type="presOf" srcId="{84443CBB-18CA-4A26-ABAC-B7A311605E32}" destId="{1CCFB1D5-060C-4D56-B1CE-F13A7835C04F}" srcOrd="0" destOrd="0" presId="urn:microsoft.com/office/officeart/2005/8/layout/cycle8"/>
    <dgm:cxn modelId="{E4E36263-6952-4007-9FBF-0D393051A1C3}" srcId="{F54BEA32-8F83-4D4C-834A-647DB5F87E19}" destId="{62B98BFA-21C4-480A-A55E-0E4F06EFCE26}" srcOrd="2" destOrd="0" parTransId="{F6F6787C-76A4-407D-B15B-652DF26164EB}" sibTransId="{6C5F351C-C0FE-46AD-A498-8FF369B48986}"/>
    <dgm:cxn modelId="{D9F3DB3F-8D02-43B1-AD9E-951174913587}" type="presOf" srcId="{094E4047-AD77-4263-8C69-5D18813D1FCE}" destId="{6CB48D61-2745-494B-826F-3DB25880764C}" srcOrd="0" destOrd="0" presId="urn:microsoft.com/office/officeart/2005/8/layout/cycle8"/>
    <dgm:cxn modelId="{5EEAC2E2-2206-44B2-A113-A68F02018608}" srcId="{F54BEA32-8F83-4D4C-834A-647DB5F87E19}" destId="{84443CBB-18CA-4A26-ABAC-B7A311605E32}" srcOrd="0" destOrd="0" parTransId="{4A8EFF61-57D7-4F95-A53E-BF301EE93524}" sibTransId="{79205999-25BB-4692-AA1C-72A5AA628722}"/>
    <dgm:cxn modelId="{0E1F19C7-3457-434E-852C-0940B6CEFFE0}" type="presOf" srcId="{84443CBB-18CA-4A26-ABAC-B7A311605E32}" destId="{6FE3C4F2-2BFB-4170-A7CA-D052EB2E705E}" srcOrd="1" destOrd="0" presId="urn:microsoft.com/office/officeart/2005/8/layout/cycle8"/>
    <dgm:cxn modelId="{53FC042C-A6D5-49E2-9ED1-7E7017BDE64E}" type="presOf" srcId="{62B98BFA-21C4-480A-A55E-0E4F06EFCE26}" destId="{A66B0B56-0FAA-4E2A-A8D3-97C38220C927}" srcOrd="0" destOrd="0" presId="urn:microsoft.com/office/officeart/2005/8/layout/cycle8"/>
    <dgm:cxn modelId="{73A2AD0C-2628-4D2A-8E62-B5276938A0FB}" type="presOf" srcId="{62B98BFA-21C4-480A-A55E-0E4F06EFCE26}" destId="{58DB9E04-4B04-4991-93A1-2188597CF0B5}" srcOrd="1" destOrd="0" presId="urn:microsoft.com/office/officeart/2005/8/layout/cycle8"/>
    <dgm:cxn modelId="{B4F1CBBF-C1AF-426D-862A-B4B62E8763C9}" srcId="{F54BEA32-8F83-4D4C-834A-647DB5F87E19}" destId="{094E4047-AD77-4263-8C69-5D18813D1FCE}" srcOrd="1" destOrd="0" parTransId="{8845DD59-6E09-4C0D-A5B4-4F2ECA0272BA}" sibTransId="{C68FC0F8-3D4D-492A-96F8-6A505DA0D164}"/>
    <dgm:cxn modelId="{061EB5F2-B703-4801-BDED-2A31AE6E5043}" type="presParOf" srcId="{8524BB6B-9DB1-45C2-90BF-A0A915A37D8C}" destId="{1CCFB1D5-060C-4D56-B1CE-F13A7835C04F}" srcOrd="0" destOrd="0" presId="urn:microsoft.com/office/officeart/2005/8/layout/cycle8"/>
    <dgm:cxn modelId="{7EBB280F-CBEC-4237-92B5-F799A609294A}" type="presParOf" srcId="{8524BB6B-9DB1-45C2-90BF-A0A915A37D8C}" destId="{974C18F5-3D70-4FA4-8F68-57E650C09049}" srcOrd="1" destOrd="0" presId="urn:microsoft.com/office/officeart/2005/8/layout/cycle8"/>
    <dgm:cxn modelId="{48E7132F-ED31-4775-BAA6-896525204DA2}" type="presParOf" srcId="{8524BB6B-9DB1-45C2-90BF-A0A915A37D8C}" destId="{C01E611A-CCBA-4E56-9D4D-34D0F4C5BD3E}" srcOrd="2" destOrd="0" presId="urn:microsoft.com/office/officeart/2005/8/layout/cycle8"/>
    <dgm:cxn modelId="{78059BA7-0A16-4EE4-B141-6508CD489919}" type="presParOf" srcId="{8524BB6B-9DB1-45C2-90BF-A0A915A37D8C}" destId="{6FE3C4F2-2BFB-4170-A7CA-D052EB2E705E}" srcOrd="3" destOrd="0" presId="urn:microsoft.com/office/officeart/2005/8/layout/cycle8"/>
    <dgm:cxn modelId="{09313733-F798-4AE9-995E-F17354E091E2}" type="presParOf" srcId="{8524BB6B-9DB1-45C2-90BF-A0A915A37D8C}" destId="{6CB48D61-2745-494B-826F-3DB25880764C}" srcOrd="4" destOrd="0" presId="urn:microsoft.com/office/officeart/2005/8/layout/cycle8"/>
    <dgm:cxn modelId="{3A4B7E0F-2643-4C09-9105-38960C9130BE}" type="presParOf" srcId="{8524BB6B-9DB1-45C2-90BF-A0A915A37D8C}" destId="{AB0F0B48-3907-48FC-9A81-2E652B794052}" srcOrd="5" destOrd="0" presId="urn:microsoft.com/office/officeart/2005/8/layout/cycle8"/>
    <dgm:cxn modelId="{9A353A66-B0BB-45EC-B8E2-9FC0BC23BC2B}" type="presParOf" srcId="{8524BB6B-9DB1-45C2-90BF-A0A915A37D8C}" destId="{0879DCDC-B035-42A3-804A-DB6DB5A06CFF}" srcOrd="6" destOrd="0" presId="urn:microsoft.com/office/officeart/2005/8/layout/cycle8"/>
    <dgm:cxn modelId="{3CA16178-8B1B-41DF-B5D4-DDF2F62133AD}" type="presParOf" srcId="{8524BB6B-9DB1-45C2-90BF-A0A915A37D8C}" destId="{D67C42E7-98DB-4117-8236-67F8F1719BF4}" srcOrd="7" destOrd="0" presId="urn:microsoft.com/office/officeart/2005/8/layout/cycle8"/>
    <dgm:cxn modelId="{51D3800B-8E53-46AC-919D-A72CD0674AB5}" type="presParOf" srcId="{8524BB6B-9DB1-45C2-90BF-A0A915A37D8C}" destId="{A66B0B56-0FAA-4E2A-A8D3-97C38220C927}" srcOrd="8" destOrd="0" presId="urn:microsoft.com/office/officeart/2005/8/layout/cycle8"/>
    <dgm:cxn modelId="{1BE1E8C9-424A-4649-8FF6-0DA69734443F}" type="presParOf" srcId="{8524BB6B-9DB1-45C2-90BF-A0A915A37D8C}" destId="{AA931F4D-533E-4E43-9E58-69F6187ED23B}" srcOrd="9" destOrd="0" presId="urn:microsoft.com/office/officeart/2005/8/layout/cycle8"/>
    <dgm:cxn modelId="{DA583DE3-A76D-4859-AC22-0D647540E16B}" type="presParOf" srcId="{8524BB6B-9DB1-45C2-90BF-A0A915A37D8C}" destId="{5A6516CD-0835-4DE5-AE11-41F5245356A3}" srcOrd="10" destOrd="0" presId="urn:microsoft.com/office/officeart/2005/8/layout/cycle8"/>
    <dgm:cxn modelId="{CDBA0292-D379-4870-B1F4-1C5591FBC73F}" type="presParOf" srcId="{8524BB6B-9DB1-45C2-90BF-A0A915A37D8C}" destId="{58DB9E04-4B04-4991-93A1-2188597CF0B5}" srcOrd="11" destOrd="0" presId="urn:microsoft.com/office/officeart/2005/8/layout/cycle8"/>
    <dgm:cxn modelId="{4B8E436D-5F3D-4FC4-94BA-E10D67CDFFDF}" type="presParOf" srcId="{8524BB6B-9DB1-45C2-90BF-A0A915A37D8C}" destId="{ACF874F6-DBF5-4BE8-BB70-31106207C388}" srcOrd="12" destOrd="0" presId="urn:microsoft.com/office/officeart/2005/8/layout/cycle8"/>
    <dgm:cxn modelId="{5532B63A-4709-400E-979C-F3105E29FD29}" type="presParOf" srcId="{8524BB6B-9DB1-45C2-90BF-A0A915A37D8C}" destId="{08DA353A-1034-4FEA-90D1-81C3FCD2B395}" srcOrd="13" destOrd="0" presId="urn:microsoft.com/office/officeart/2005/8/layout/cycle8"/>
    <dgm:cxn modelId="{9D0C0AC0-A9DD-47B5-903C-7C81EF28F28F}" type="presParOf" srcId="{8524BB6B-9DB1-45C2-90BF-A0A915A37D8C}" destId="{89A246D8-005A-4074-9243-D1576C84DAB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FB1D5-060C-4D56-B1CE-F13A7835C04F}">
      <dsp:nvSpPr>
        <dsp:cNvPr id="0" name=""/>
        <dsp:cNvSpPr/>
      </dsp:nvSpPr>
      <dsp:spPr>
        <a:xfrm>
          <a:off x="3626170" y="267461"/>
          <a:ext cx="3456432" cy="3456432"/>
        </a:xfrm>
        <a:prstGeom prst="pie">
          <a:avLst>
            <a:gd name="adj1" fmla="val 16200000"/>
            <a:gd name="adj2" fmla="val 18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Demo-graphics</a:t>
          </a:r>
          <a:endParaRPr lang="en-US" sz="2200" kern="1200" dirty="0"/>
        </a:p>
      </dsp:txBody>
      <dsp:txXfrm>
        <a:off x="5447792" y="999896"/>
        <a:ext cx="1234440" cy="1028700"/>
      </dsp:txXfrm>
    </dsp:sp>
    <dsp:sp modelId="{6CB48D61-2745-494B-826F-3DB25880764C}">
      <dsp:nvSpPr>
        <dsp:cNvPr id="0" name=""/>
        <dsp:cNvSpPr/>
      </dsp:nvSpPr>
      <dsp:spPr>
        <a:xfrm>
          <a:off x="3554984" y="390905"/>
          <a:ext cx="3456432" cy="3456432"/>
        </a:xfrm>
        <a:prstGeom prst="pie">
          <a:avLst>
            <a:gd name="adj1" fmla="val 1800000"/>
            <a:gd name="adj2" fmla="val 90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Societal characteristics</a:t>
          </a:r>
          <a:endParaRPr lang="en-US" sz="2200" kern="1200" dirty="0"/>
        </a:p>
      </dsp:txBody>
      <dsp:txXfrm>
        <a:off x="4377944" y="2633472"/>
        <a:ext cx="1851660" cy="905256"/>
      </dsp:txXfrm>
    </dsp:sp>
    <dsp:sp modelId="{A66B0B56-0FAA-4E2A-A8D3-97C38220C927}">
      <dsp:nvSpPr>
        <dsp:cNvPr id="0" name=""/>
        <dsp:cNvSpPr/>
      </dsp:nvSpPr>
      <dsp:spPr>
        <a:xfrm>
          <a:off x="3483797" y="267461"/>
          <a:ext cx="3456432" cy="3456432"/>
        </a:xfrm>
        <a:prstGeom prst="pie">
          <a:avLst>
            <a:gd name="adj1" fmla="val 90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Attitudes</a:t>
          </a:r>
          <a:endParaRPr lang="en-US" sz="2200" kern="1200" dirty="0"/>
        </a:p>
      </dsp:txBody>
      <dsp:txXfrm>
        <a:off x="3884168" y="999896"/>
        <a:ext cx="1234440" cy="1028700"/>
      </dsp:txXfrm>
    </dsp:sp>
    <dsp:sp modelId="{ACF874F6-DBF5-4BE8-BB70-31106207C388}">
      <dsp:nvSpPr>
        <dsp:cNvPr id="0" name=""/>
        <dsp:cNvSpPr/>
      </dsp:nvSpPr>
      <dsp:spPr>
        <a:xfrm>
          <a:off x="3412485" y="53492"/>
          <a:ext cx="3884371" cy="3884371"/>
        </a:xfrm>
        <a:prstGeom prst="circularArrow">
          <a:avLst>
            <a:gd name="adj1" fmla="val 5085"/>
            <a:gd name="adj2" fmla="val 327528"/>
            <a:gd name="adj3" fmla="val 1472472"/>
            <a:gd name="adj4" fmla="val 16199432"/>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DA353A-1034-4FEA-90D1-81C3FCD2B395}">
      <dsp:nvSpPr>
        <dsp:cNvPr id="0" name=""/>
        <dsp:cNvSpPr/>
      </dsp:nvSpPr>
      <dsp:spPr>
        <a:xfrm>
          <a:off x="3341014" y="176717"/>
          <a:ext cx="3884371" cy="3884371"/>
        </a:xfrm>
        <a:prstGeom prst="circularArrow">
          <a:avLst>
            <a:gd name="adj1" fmla="val 5085"/>
            <a:gd name="adj2" fmla="val 327528"/>
            <a:gd name="adj3" fmla="val 8671970"/>
            <a:gd name="adj4" fmla="val 1800502"/>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A246D8-005A-4074-9243-D1576C84DAB9}">
      <dsp:nvSpPr>
        <dsp:cNvPr id="0" name=""/>
        <dsp:cNvSpPr/>
      </dsp:nvSpPr>
      <dsp:spPr>
        <a:xfrm>
          <a:off x="3269543" y="53492"/>
          <a:ext cx="3884371" cy="3884371"/>
        </a:xfrm>
        <a:prstGeom prst="circularArrow">
          <a:avLst>
            <a:gd name="adj1" fmla="val 5085"/>
            <a:gd name="adj2" fmla="val 327528"/>
            <a:gd name="adj3" fmla="val 15873039"/>
            <a:gd name="adj4" fmla="val 90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9DB14-CBAF-4653-A3F9-140E25156809}" type="datetimeFigureOut">
              <a:rPr lang="nb-NO" smtClean="0"/>
              <a:t>15.06.2021</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8DA78-6F10-4707-B011-060753A7A266}" type="slidenum">
              <a:rPr lang="nb-NO" smtClean="0"/>
              <a:t>‹#›</a:t>
            </a:fld>
            <a:endParaRPr lang="nb-NO"/>
          </a:p>
        </p:txBody>
      </p:sp>
    </p:spTree>
    <p:extLst>
      <p:ext uri="{BB962C8B-B14F-4D97-AF65-F5344CB8AC3E}">
        <p14:creationId xmlns:p14="http://schemas.microsoft.com/office/powerpoint/2010/main" val="244420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1</a:t>
            </a:fld>
            <a:endParaRPr lang="nb-NO"/>
          </a:p>
        </p:txBody>
      </p:sp>
    </p:spTree>
    <p:extLst>
      <p:ext uri="{BB962C8B-B14F-4D97-AF65-F5344CB8AC3E}">
        <p14:creationId xmlns:p14="http://schemas.microsoft.com/office/powerpoint/2010/main" val="187992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Moreover</a:t>
            </a:r>
            <a:r>
              <a:rPr lang="nb-NO" dirty="0" smtClean="0"/>
              <a:t>, trust is</a:t>
            </a:r>
            <a:r>
              <a:rPr lang="nb-NO" baseline="0" dirty="0" smtClean="0"/>
              <a:t> dependent </a:t>
            </a:r>
            <a:r>
              <a:rPr lang="nb-NO" baseline="0" dirty="0" err="1" smtClean="0"/>
              <a:t>on</a:t>
            </a:r>
            <a:r>
              <a:rPr lang="nb-NO" baseline="0" dirty="0" smtClean="0"/>
              <a:t> </a:t>
            </a:r>
            <a:r>
              <a:rPr lang="nb-NO" baseline="0" dirty="0" err="1" smtClean="0"/>
              <a:t>the</a:t>
            </a:r>
            <a:r>
              <a:rPr lang="nb-NO" baseline="0" dirty="0" smtClean="0"/>
              <a:t> </a:t>
            </a:r>
            <a:r>
              <a:rPr lang="nb-NO" baseline="0" dirty="0" err="1" smtClean="0"/>
              <a:t>topic</a:t>
            </a:r>
            <a:r>
              <a:rPr lang="nb-NO" baseline="0" dirty="0" smtClean="0"/>
              <a:t> </a:t>
            </a:r>
            <a:r>
              <a:rPr lang="nb-NO" baseline="0" dirty="0" err="1" smtClean="0"/>
              <a:t>of</a:t>
            </a:r>
            <a:r>
              <a:rPr lang="nb-NO" baseline="0" dirty="0" smtClean="0"/>
              <a:t> </a:t>
            </a:r>
            <a:r>
              <a:rPr lang="nb-NO" baseline="0" dirty="0" err="1" smtClean="0"/>
              <a:t>discussion</a:t>
            </a:r>
            <a:r>
              <a:rPr lang="nb-NO" baseline="0" dirty="0" smtClean="0"/>
              <a:t>. </a:t>
            </a:r>
            <a:r>
              <a:rPr lang="nb-NO" baseline="0" dirty="0" err="1" smtClean="0"/>
              <a:t>Some</a:t>
            </a:r>
            <a:r>
              <a:rPr lang="nb-NO" baseline="0" dirty="0" smtClean="0"/>
              <a:t> </a:t>
            </a:r>
            <a:r>
              <a:rPr lang="nb-NO" baseline="0" dirty="0" err="1" smtClean="0"/>
              <a:t>issues</a:t>
            </a:r>
            <a:r>
              <a:rPr lang="nb-NO" baseline="0" dirty="0" smtClean="0"/>
              <a:t> </a:t>
            </a:r>
            <a:r>
              <a:rPr lang="nb-NO" baseline="0" dirty="0" err="1" smtClean="0"/>
              <a:t>are</a:t>
            </a:r>
            <a:r>
              <a:rPr lang="nb-NO" baseline="0" dirty="0" smtClean="0"/>
              <a:t> </a:t>
            </a:r>
            <a:r>
              <a:rPr lang="nb-NO" baseline="0" dirty="0" err="1" smtClean="0"/>
              <a:t>very</a:t>
            </a:r>
            <a:r>
              <a:rPr lang="nb-NO" baseline="0" dirty="0" smtClean="0"/>
              <a:t> </a:t>
            </a:r>
            <a:r>
              <a:rPr lang="nb-NO" baseline="0" dirty="0" err="1" smtClean="0"/>
              <a:t>divided</a:t>
            </a:r>
            <a:r>
              <a:rPr lang="nb-NO" baseline="0" dirty="0" smtClean="0"/>
              <a:t> </a:t>
            </a:r>
            <a:r>
              <a:rPr lang="nb-NO" baseline="0" dirty="0" err="1" smtClean="0"/>
              <a:t>between</a:t>
            </a:r>
            <a:r>
              <a:rPr lang="nb-NO" baseline="0" dirty="0" smtClean="0"/>
              <a:t> </a:t>
            </a:r>
            <a:r>
              <a:rPr lang="nb-NO" baseline="0" dirty="0" err="1" smtClean="0"/>
              <a:t>those</a:t>
            </a:r>
            <a:r>
              <a:rPr lang="nb-NO" baseline="0" dirty="0" smtClean="0"/>
              <a:t> </a:t>
            </a:r>
            <a:r>
              <a:rPr lang="nb-NO" baseline="0" dirty="0" err="1" smtClean="0"/>
              <a:t>with</a:t>
            </a:r>
            <a:r>
              <a:rPr lang="nb-NO" baseline="0" dirty="0" smtClean="0"/>
              <a:t> and </a:t>
            </a:r>
            <a:r>
              <a:rPr lang="nb-NO" baseline="0" dirty="0" err="1" smtClean="0"/>
              <a:t>without</a:t>
            </a:r>
            <a:r>
              <a:rPr lang="nb-NO" baseline="0" dirty="0" smtClean="0"/>
              <a:t> </a:t>
            </a:r>
            <a:r>
              <a:rPr lang="nb-NO" baseline="0" dirty="0" err="1" smtClean="0"/>
              <a:t>higher</a:t>
            </a:r>
            <a:r>
              <a:rPr lang="nb-NO" baseline="0" dirty="0" smtClean="0"/>
              <a:t> </a:t>
            </a:r>
            <a:r>
              <a:rPr lang="nb-NO" baseline="0" dirty="0" err="1" smtClean="0"/>
              <a:t>education</a:t>
            </a:r>
            <a:r>
              <a:rPr lang="nb-NO" baseline="0" dirty="0" smtClean="0"/>
              <a:t>, </a:t>
            </a:r>
            <a:r>
              <a:rPr lang="nb-NO" baseline="0" dirty="0" err="1" smtClean="0"/>
              <a:t>especially</a:t>
            </a:r>
            <a:r>
              <a:rPr lang="nb-NO" baseline="0" dirty="0" smtClean="0"/>
              <a:t> </a:t>
            </a:r>
            <a:r>
              <a:rPr lang="nb-NO" baseline="0" dirty="0" err="1" smtClean="0"/>
              <a:t>research</a:t>
            </a:r>
            <a:r>
              <a:rPr lang="nb-NO" baseline="0" dirty="0" smtClean="0"/>
              <a:t> </a:t>
            </a:r>
            <a:r>
              <a:rPr lang="nb-NO" baseline="0" dirty="0" err="1" smtClean="0"/>
              <a:t>on</a:t>
            </a:r>
            <a:r>
              <a:rPr lang="nb-NO" baseline="0" dirty="0" smtClean="0"/>
              <a:t> </a:t>
            </a:r>
            <a:r>
              <a:rPr lang="nb-NO" baseline="0" dirty="0" err="1" smtClean="0"/>
              <a:t>climate</a:t>
            </a:r>
            <a:r>
              <a:rPr lang="nb-NO" baseline="0" dirty="0" smtClean="0"/>
              <a:t> </a:t>
            </a:r>
            <a:r>
              <a:rPr lang="nb-NO" baseline="0" dirty="0" err="1" smtClean="0"/>
              <a:t>change</a:t>
            </a:r>
            <a:r>
              <a:rPr lang="nb-NO" baseline="0" dirty="0" smtClean="0"/>
              <a:t> and </a:t>
            </a:r>
            <a:r>
              <a:rPr lang="nb-NO" baseline="0" dirty="0" err="1" smtClean="0"/>
              <a:t>renewable</a:t>
            </a:r>
            <a:r>
              <a:rPr lang="nb-NO" baseline="0" dirty="0" smtClean="0"/>
              <a:t> </a:t>
            </a:r>
            <a:r>
              <a:rPr lang="nb-NO" baseline="0" dirty="0" err="1" smtClean="0"/>
              <a:t>energy</a:t>
            </a:r>
            <a:r>
              <a:rPr lang="nb-NO" baseline="0" dirty="0" smtClean="0"/>
              <a:t>. </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10</a:t>
            </a:fld>
            <a:endParaRPr lang="nb-NO"/>
          </a:p>
        </p:txBody>
      </p:sp>
    </p:spTree>
    <p:extLst>
      <p:ext uri="{BB962C8B-B14F-4D97-AF65-F5344CB8AC3E}">
        <p14:creationId xmlns:p14="http://schemas.microsoft.com/office/powerpoint/2010/main" val="114538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Increasing</a:t>
            </a:r>
            <a:r>
              <a:rPr lang="nb-NO" dirty="0" smtClean="0"/>
              <a:t> </a:t>
            </a:r>
            <a:r>
              <a:rPr lang="nb-NO" dirty="0" err="1" smtClean="0"/>
              <a:t>level</a:t>
            </a:r>
            <a:r>
              <a:rPr lang="nb-NO" dirty="0" smtClean="0"/>
              <a:t> </a:t>
            </a:r>
            <a:r>
              <a:rPr lang="nb-NO" dirty="0" err="1" smtClean="0"/>
              <a:t>of</a:t>
            </a:r>
            <a:r>
              <a:rPr lang="nb-NO" dirty="0" smtClean="0"/>
              <a:t> trust in science in</a:t>
            </a:r>
            <a:r>
              <a:rPr lang="nb-NO" baseline="0" dirty="0" smtClean="0"/>
              <a:t> </a:t>
            </a:r>
            <a:r>
              <a:rPr lang="nb-NO" baseline="0" dirty="0" err="1" smtClean="0"/>
              <a:t>March</a:t>
            </a:r>
            <a:r>
              <a:rPr lang="nb-NO" baseline="0" dirty="0" smtClean="0"/>
              <a:t> 2020</a:t>
            </a:r>
          </a:p>
          <a:p>
            <a:endParaRPr lang="nb-NO" baseline="0" dirty="0" smtClean="0"/>
          </a:p>
          <a:p>
            <a:r>
              <a:rPr lang="nb-NO" baseline="0" dirty="0" err="1" smtClean="0"/>
              <a:t>But</a:t>
            </a:r>
            <a:r>
              <a:rPr lang="nb-NO" baseline="0" dirty="0" smtClean="0"/>
              <a:t>; </a:t>
            </a:r>
            <a:r>
              <a:rPr lang="nb-NO" baseline="0" dirty="0" err="1" smtClean="0"/>
              <a:t>significant</a:t>
            </a:r>
            <a:r>
              <a:rPr lang="nb-NO" baseline="0" dirty="0" smtClean="0"/>
              <a:t> </a:t>
            </a:r>
            <a:r>
              <a:rPr lang="nb-NO" baseline="0" dirty="0" err="1" smtClean="0"/>
              <a:t>differences</a:t>
            </a:r>
            <a:r>
              <a:rPr lang="nb-NO" baseline="0" dirty="0" smtClean="0"/>
              <a:t> in </a:t>
            </a:r>
            <a:r>
              <a:rPr lang="nb-NO" baseline="0" dirty="0" err="1" smtClean="0"/>
              <a:t>the</a:t>
            </a:r>
            <a:r>
              <a:rPr lang="nb-NO" baseline="0" dirty="0" smtClean="0"/>
              <a:t> </a:t>
            </a:r>
            <a:r>
              <a:rPr lang="nb-NO" baseline="0" dirty="0" err="1" smtClean="0"/>
              <a:t>population</a:t>
            </a:r>
            <a:r>
              <a:rPr lang="nb-NO" baseline="0" dirty="0" smtClean="0"/>
              <a:t> </a:t>
            </a:r>
            <a:r>
              <a:rPr lang="nb-NO" baseline="0" dirty="0" err="1" smtClean="0"/>
              <a:t>based</a:t>
            </a:r>
            <a:r>
              <a:rPr lang="nb-NO" baseline="0" dirty="0" smtClean="0"/>
              <a:t> </a:t>
            </a:r>
            <a:r>
              <a:rPr lang="nb-NO" baseline="0" dirty="0" err="1" smtClean="0"/>
              <a:t>on</a:t>
            </a:r>
            <a:r>
              <a:rPr lang="nb-NO" baseline="0" dirty="0" smtClean="0"/>
              <a:t> </a:t>
            </a:r>
            <a:r>
              <a:rPr lang="nb-NO" baseline="0" dirty="0" err="1" smtClean="0"/>
              <a:t>educational</a:t>
            </a:r>
            <a:r>
              <a:rPr lang="nb-NO" baseline="0" dirty="0" smtClean="0"/>
              <a:t> </a:t>
            </a:r>
            <a:r>
              <a:rPr lang="nb-NO" baseline="0" dirty="0" err="1" smtClean="0"/>
              <a:t>level</a:t>
            </a:r>
            <a:r>
              <a:rPr lang="nb-NO" baseline="0" dirty="0" smtClean="0"/>
              <a:t>. How </a:t>
            </a:r>
            <a:r>
              <a:rPr lang="nb-NO" baseline="0" dirty="0" err="1" smtClean="0"/>
              <a:t>can</a:t>
            </a:r>
            <a:r>
              <a:rPr lang="nb-NO" baseline="0" dirty="0" smtClean="0"/>
              <a:t> </a:t>
            </a:r>
            <a:r>
              <a:rPr lang="nb-NO" baseline="0" dirty="0" err="1" smtClean="0"/>
              <a:t>we</a:t>
            </a:r>
            <a:r>
              <a:rPr lang="nb-NO" baseline="0" dirty="0" smtClean="0"/>
              <a:t> understand </a:t>
            </a:r>
            <a:r>
              <a:rPr lang="nb-NO" baseline="0" dirty="0" err="1" smtClean="0"/>
              <a:t>the</a:t>
            </a:r>
            <a:r>
              <a:rPr lang="nb-NO" baseline="0" dirty="0" smtClean="0"/>
              <a:t> </a:t>
            </a:r>
            <a:r>
              <a:rPr lang="nb-NO" baseline="0" dirty="0" err="1" smtClean="0"/>
              <a:t>variety</a:t>
            </a:r>
            <a:r>
              <a:rPr lang="nb-NO" baseline="0" dirty="0" smtClean="0"/>
              <a:t> in trust </a:t>
            </a:r>
            <a:r>
              <a:rPr lang="nb-NO" baseline="0" dirty="0" err="1" smtClean="0"/>
              <a:t>among</a:t>
            </a:r>
            <a:r>
              <a:rPr lang="nb-NO" baseline="0" dirty="0" smtClean="0"/>
              <a:t> </a:t>
            </a:r>
            <a:r>
              <a:rPr lang="nb-NO" baseline="0" dirty="0" err="1" smtClean="0"/>
              <a:t>those</a:t>
            </a:r>
            <a:r>
              <a:rPr lang="nb-NO" baseline="0" dirty="0" smtClean="0"/>
              <a:t> </a:t>
            </a:r>
            <a:r>
              <a:rPr lang="nb-NO" baseline="0" dirty="0" err="1" smtClean="0"/>
              <a:t>without</a:t>
            </a:r>
            <a:r>
              <a:rPr lang="nb-NO" baseline="0" dirty="0" smtClean="0"/>
              <a:t> </a:t>
            </a:r>
            <a:r>
              <a:rPr lang="nb-NO" baseline="0" dirty="0" err="1" smtClean="0"/>
              <a:t>higher</a:t>
            </a:r>
            <a:r>
              <a:rPr lang="nb-NO" baseline="0" dirty="0" smtClean="0"/>
              <a:t> </a:t>
            </a:r>
            <a:r>
              <a:rPr lang="nb-NO" baseline="0" dirty="0" err="1" smtClean="0"/>
              <a:t>education</a:t>
            </a:r>
            <a:r>
              <a:rPr lang="nb-NO" baseline="0" dirty="0" smtClean="0"/>
              <a:t>?</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11</a:t>
            </a:fld>
            <a:endParaRPr lang="nb-NO"/>
          </a:p>
        </p:txBody>
      </p:sp>
    </p:spTree>
    <p:extLst>
      <p:ext uri="{BB962C8B-B14F-4D97-AF65-F5344CB8AC3E}">
        <p14:creationId xmlns:p14="http://schemas.microsoft.com/office/powerpoint/2010/main" val="27988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We</a:t>
            </a:r>
            <a:r>
              <a:rPr lang="nb-NO" baseline="0" dirty="0" smtClean="0"/>
              <a:t> </a:t>
            </a:r>
            <a:r>
              <a:rPr lang="nb-NO" baseline="0" dirty="0" err="1" smtClean="0"/>
              <a:t>also</a:t>
            </a:r>
            <a:r>
              <a:rPr lang="nb-NO" baseline="0" dirty="0" smtClean="0"/>
              <a:t> </a:t>
            </a:r>
            <a:r>
              <a:rPr lang="nb-NO" baseline="0" dirty="0" err="1" smtClean="0"/>
              <a:t>see</a:t>
            </a:r>
            <a:r>
              <a:rPr lang="nb-NO" baseline="0" dirty="0" smtClean="0"/>
              <a:t> </a:t>
            </a:r>
            <a:r>
              <a:rPr lang="nb-NO" baseline="0" dirty="0" err="1" smtClean="0"/>
              <a:t>that</a:t>
            </a:r>
            <a:r>
              <a:rPr lang="nb-NO" baseline="0" dirty="0" smtClean="0"/>
              <a:t> trust is dependent </a:t>
            </a:r>
            <a:r>
              <a:rPr lang="nb-NO" baseline="0" dirty="0" err="1" smtClean="0"/>
              <a:t>upon</a:t>
            </a:r>
            <a:r>
              <a:rPr lang="nb-NO" baseline="0" dirty="0" smtClean="0"/>
              <a:t> </a:t>
            </a:r>
            <a:r>
              <a:rPr lang="nb-NO" baseline="0" dirty="0" err="1" smtClean="0"/>
              <a:t>political</a:t>
            </a:r>
            <a:r>
              <a:rPr lang="nb-NO" baseline="0" dirty="0" smtClean="0"/>
              <a:t> </a:t>
            </a:r>
            <a:r>
              <a:rPr lang="nb-NO" baseline="0" dirty="0" err="1" smtClean="0"/>
              <a:t>attitudes</a:t>
            </a:r>
            <a:r>
              <a:rPr lang="nb-NO" baseline="0" dirty="0" smtClean="0"/>
              <a:t>. </a:t>
            </a:r>
            <a:r>
              <a:rPr lang="nb-NO" baseline="0" dirty="0" err="1" smtClean="0"/>
              <a:t>Especially</a:t>
            </a:r>
            <a:r>
              <a:rPr lang="nb-NO" baseline="0" dirty="0" smtClean="0"/>
              <a:t> </a:t>
            </a:r>
            <a:r>
              <a:rPr lang="nb-NO" baseline="0" dirty="0" err="1" smtClean="0"/>
              <a:t>the</a:t>
            </a:r>
            <a:r>
              <a:rPr lang="nb-NO" baseline="0" dirty="0" smtClean="0"/>
              <a:t> Progress Party, </a:t>
            </a:r>
            <a:r>
              <a:rPr lang="nb-NO" baseline="0" dirty="0" err="1" smtClean="0"/>
              <a:t>which</a:t>
            </a:r>
            <a:r>
              <a:rPr lang="nb-NO" baseline="0" dirty="0" smtClean="0"/>
              <a:t> is </a:t>
            </a:r>
            <a:r>
              <a:rPr lang="nb-NO" baseline="0" dirty="0" err="1" smtClean="0"/>
              <a:t>on</a:t>
            </a:r>
            <a:r>
              <a:rPr lang="nb-NO" baseline="0" dirty="0" smtClean="0"/>
              <a:t> </a:t>
            </a:r>
            <a:r>
              <a:rPr lang="nb-NO" baseline="0" dirty="0" err="1" smtClean="0"/>
              <a:t>the</a:t>
            </a:r>
            <a:r>
              <a:rPr lang="nb-NO" baseline="0" dirty="0" smtClean="0"/>
              <a:t> </a:t>
            </a:r>
            <a:r>
              <a:rPr lang="nb-NO" baseline="0" dirty="0" err="1" smtClean="0"/>
              <a:t>very</a:t>
            </a:r>
            <a:r>
              <a:rPr lang="nb-NO" baseline="0" dirty="0" smtClean="0"/>
              <a:t> Right side, stand </a:t>
            </a:r>
            <a:r>
              <a:rPr lang="nb-NO" baseline="0" dirty="0" err="1" smtClean="0"/>
              <a:t>out</a:t>
            </a:r>
            <a:r>
              <a:rPr lang="nb-NO" baseline="0" dirty="0" smtClean="0"/>
              <a:t>. </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12</a:t>
            </a:fld>
            <a:endParaRPr lang="nb-NO"/>
          </a:p>
        </p:txBody>
      </p:sp>
    </p:spTree>
    <p:extLst>
      <p:ext uri="{BB962C8B-B14F-4D97-AF65-F5344CB8AC3E}">
        <p14:creationId xmlns:p14="http://schemas.microsoft.com/office/powerpoint/2010/main" val="316896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The  </a:t>
            </a:r>
            <a:r>
              <a:rPr lang="nb-NO" dirty="0" err="1" smtClean="0"/>
              <a:t>findings</a:t>
            </a:r>
            <a:r>
              <a:rPr lang="nb-NO" dirty="0" smtClean="0"/>
              <a:t> </a:t>
            </a:r>
            <a:r>
              <a:rPr lang="nb-NO" dirty="0" err="1" smtClean="0"/>
              <a:t>are</a:t>
            </a:r>
            <a:r>
              <a:rPr lang="nb-NO" dirty="0" smtClean="0"/>
              <a:t> </a:t>
            </a:r>
            <a:r>
              <a:rPr lang="nb-NO" dirty="0" err="1" smtClean="0"/>
              <a:t>however</a:t>
            </a:r>
            <a:r>
              <a:rPr lang="nb-NO" dirty="0" smtClean="0"/>
              <a:t> </a:t>
            </a:r>
            <a:r>
              <a:rPr lang="nb-NO" dirty="0" err="1" smtClean="0"/>
              <a:t>consistent</a:t>
            </a:r>
            <a:r>
              <a:rPr lang="nb-NO" dirty="0" smtClean="0"/>
              <a:t> </a:t>
            </a:r>
            <a:r>
              <a:rPr lang="nb-NO" dirty="0" err="1" smtClean="0"/>
              <a:t>with</a:t>
            </a:r>
            <a:r>
              <a:rPr lang="nb-NO" dirty="0" smtClean="0"/>
              <a:t> a general trend in Norway; </a:t>
            </a:r>
            <a:r>
              <a:rPr lang="nb-NO" dirty="0" err="1" smtClean="0"/>
              <a:t>pandemic</a:t>
            </a:r>
            <a:r>
              <a:rPr lang="nb-NO" dirty="0" smtClean="0"/>
              <a:t> has </a:t>
            </a:r>
            <a:r>
              <a:rPr lang="nb-NO" dirty="0" err="1" smtClean="0"/>
              <a:t>had</a:t>
            </a:r>
            <a:r>
              <a:rPr lang="nb-NO" dirty="0" smtClean="0"/>
              <a:t> a trust-</a:t>
            </a:r>
            <a:r>
              <a:rPr lang="nb-NO" dirty="0" err="1" smtClean="0"/>
              <a:t>effect</a:t>
            </a:r>
            <a:r>
              <a:rPr lang="nb-NO" dirty="0" smtClean="0"/>
              <a:t>.</a:t>
            </a:r>
            <a:r>
              <a:rPr lang="nb-NO" baseline="0" dirty="0" smtClean="0"/>
              <a:t> Here </a:t>
            </a:r>
            <a:r>
              <a:rPr lang="nb-NO" baseline="0" dirty="0" err="1" smtClean="0"/>
              <a:t>we</a:t>
            </a:r>
            <a:r>
              <a:rPr lang="nb-NO" baseline="0" dirty="0" smtClean="0"/>
              <a:t> </a:t>
            </a:r>
            <a:r>
              <a:rPr lang="nb-NO" baseline="0" dirty="0" err="1" smtClean="0"/>
              <a:t>see</a:t>
            </a:r>
            <a:r>
              <a:rPr lang="nb-NO" baseline="0" dirty="0" smtClean="0"/>
              <a:t> trust in </a:t>
            </a:r>
            <a:r>
              <a:rPr lang="nb-NO" baseline="0" dirty="0" err="1" smtClean="0"/>
              <a:t>some</a:t>
            </a:r>
            <a:r>
              <a:rPr lang="nb-NO" baseline="0" dirty="0" smtClean="0"/>
              <a:t> </a:t>
            </a:r>
            <a:r>
              <a:rPr lang="nb-NO" baseline="0" dirty="0" err="1" smtClean="0"/>
              <a:t>main</a:t>
            </a:r>
            <a:r>
              <a:rPr lang="nb-NO" baseline="0" dirty="0" smtClean="0"/>
              <a:t> </a:t>
            </a:r>
            <a:r>
              <a:rPr lang="nb-NO" baseline="0" dirty="0" err="1" smtClean="0"/>
              <a:t>institutions</a:t>
            </a:r>
            <a:r>
              <a:rPr lang="nb-NO" baseline="0" dirty="0" smtClean="0"/>
              <a:t> in 2019 and 2020, and </a:t>
            </a:r>
            <a:r>
              <a:rPr lang="nb-NO" baseline="0" dirty="0" err="1" smtClean="0"/>
              <a:t>public</a:t>
            </a:r>
            <a:r>
              <a:rPr lang="nb-NO" baseline="0" dirty="0" smtClean="0"/>
              <a:t> trust has </a:t>
            </a:r>
            <a:r>
              <a:rPr lang="nb-NO" baseline="0" dirty="0" err="1" smtClean="0"/>
              <a:t>increased</a:t>
            </a:r>
            <a:r>
              <a:rPr lang="nb-NO" baseline="0" dirty="0" smtClean="0"/>
              <a:t> for all </a:t>
            </a:r>
            <a:r>
              <a:rPr lang="nb-NO" baseline="0" dirty="0" err="1" smtClean="0"/>
              <a:t>institutions</a:t>
            </a:r>
            <a:r>
              <a:rPr lang="nb-NO" baseline="0" dirty="0" smtClean="0"/>
              <a:t>, from </a:t>
            </a:r>
            <a:r>
              <a:rPr lang="nb-NO" baseline="0" dirty="0" err="1" smtClean="0"/>
              <a:t>the</a:t>
            </a:r>
            <a:r>
              <a:rPr lang="nb-NO" baseline="0" dirty="0" smtClean="0"/>
              <a:t> </a:t>
            </a:r>
            <a:r>
              <a:rPr lang="nb-NO" baseline="0" dirty="0" err="1" smtClean="0"/>
              <a:t>left</a:t>
            </a:r>
            <a:r>
              <a:rPr lang="nb-NO" baseline="0" dirty="0" smtClean="0"/>
              <a:t>; </a:t>
            </a:r>
            <a:r>
              <a:rPr lang="nb-NO" baseline="0" dirty="0" err="1" smtClean="0"/>
              <a:t>the</a:t>
            </a:r>
            <a:r>
              <a:rPr lang="nb-NO" baseline="0" dirty="0" smtClean="0"/>
              <a:t> Parliament, </a:t>
            </a:r>
            <a:r>
              <a:rPr lang="nb-NO" baseline="0" dirty="0" err="1" smtClean="0"/>
              <a:t>the</a:t>
            </a:r>
            <a:r>
              <a:rPr lang="nb-NO" baseline="0" dirty="0" smtClean="0"/>
              <a:t> </a:t>
            </a:r>
            <a:r>
              <a:rPr lang="nb-NO" baseline="0" dirty="0" err="1" smtClean="0"/>
              <a:t>Government</a:t>
            </a:r>
            <a:r>
              <a:rPr lang="nb-NO" baseline="0" dirty="0" smtClean="0"/>
              <a:t>, </a:t>
            </a:r>
            <a:r>
              <a:rPr lang="nb-NO" baseline="0" dirty="0" err="1" smtClean="0"/>
              <a:t>the</a:t>
            </a:r>
            <a:r>
              <a:rPr lang="nb-NO" baseline="0" dirty="0" smtClean="0"/>
              <a:t> </a:t>
            </a:r>
            <a:r>
              <a:rPr lang="nb-NO" baseline="0" dirty="0" err="1" smtClean="0"/>
              <a:t>courts</a:t>
            </a:r>
            <a:r>
              <a:rPr lang="nb-NO" baseline="0" dirty="0" smtClean="0"/>
              <a:t>, and </a:t>
            </a:r>
            <a:r>
              <a:rPr lang="nb-NO" baseline="0" dirty="0" err="1" smtClean="0"/>
              <a:t>the</a:t>
            </a:r>
            <a:r>
              <a:rPr lang="nb-NO" baseline="0" dirty="0" smtClean="0"/>
              <a:t> </a:t>
            </a:r>
            <a:r>
              <a:rPr lang="nb-NO" baseline="0" dirty="0" err="1" smtClean="0"/>
              <a:t>police</a:t>
            </a:r>
            <a:r>
              <a:rPr lang="nb-NO" baseline="0" dirty="0" smtClean="0"/>
              <a:t>. </a:t>
            </a:r>
            <a:endParaRPr lang="nb-NO" dirty="0" smtClean="0"/>
          </a:p>
          <a:p>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13</a:t>
            </a:fld>
            <a:endParaRPr lang="nb-NO"/>
          </a:p>
        </p:txBody>
      </p:sp>
    </p:spTree>
    <p:extLst>
      <p:ext uri="{BB962C8B-B14F-4D97-AF65-F5344CB8AC3E}">
        <p14:creationId xmlns:p14="http://schemas.microsoft.com/office/powerpoint/2010/main" val="408397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Also</a:t>
            </a:r>
            <a:r>
              <a:rPr lang="nb-NO" dirty="0" smtClean="0"/>
              <a:t>, </a:t>
            </a:r>
            <a:r>
              <a:rPr lang="nb-NO" dirty="0" err="1" smtClean="0"/>
              <a:t>this</a:t>
            </a:r>
            <a:r>
              <a:rPr lang="nb-NO" baseline="0" dirty="0" smtClean="0"/>
              <a:t> </a:t>
            </a:r>
            <a:r>
              <a:rPr lang="nb-NO" baseline="0" dirty="0" err="1" smtClean="0"/>
              <a:t>graph</a:t>
            </a:r>
            <a:r>
              <a:rPr lang="nb-NO" baseline="0" dirty="0" smtClean="0"/>
              <a:t> shows </a:t>
            </a:r>
            <a:r>
              <a:rPr lang="nb-NO" baseline="0" dirty="0" err="1" smtClean="0"/>
              <a:t>the</a:t>
            </a:r>
            <a:r>
              <a:rPr lang="nb-NO" baseline="0" dirty="0" smtClean="0"/>
              <a:t> trust in </a:t>
            </a:r>
            <a:r>
              <a:rPr lang="nb-NO" baseline="0" dirty="0" err="1" smtClean="0"/>
              <a:t>health</a:t>
            </a:r>
            <a:r>
              <a:rPr lang="nb-NO" baseline="0" dirty="0" smtClean="0"/>
              <a:t> </a:t>
            </a:r>
            <a:r>
              <a:rPr lang="nb-NO" baseline="0" dirty="0" err="1" smtClean="0"/>
              <a:t>authorities</a:t>
            </a:r>
            <a:r>
              <a:rPr lang="nb-NO" baseline="0" dirty="0" smtClean="0"/>
              <a:t> peer </a:t>
            </a:r>
            <a:r>
              <a:rPr lang="nb-NO" baseline="0" dirty="0" err="1" smtClean="0"/>
              <a:t>week</a:t>
            </a:r>
            <a:r>
              <a:rPr lang="nb-NO" baseline="0" dirty="0" smtClean="0"/>
              <a:t> in 2020, and </a:t>
            </a:r>
            <a:r>
              <a:rPr lang="nb-NO" baseline="0" dirty="0" err="1" smtClean="0"/>
              <a:t>we</a:t>
            </a:r>
            <a:r>
              <a:rPr lang="nb-NO" baseline="0" dirty="0" smtClean="0"/>
              <a:t> </a:t>
            </a:r>
            <a:r>
              <a:rPr lang="nb-NO" baseline="0" dirty="0" err="1" smtClean="0"/>
              <a:t>see</a:t>
            </a:r>
            <a:r>
              <a:rPr lang="nb-NO" baseline="0" dirty="0" smtClean="0"/>
              <a:t> </a:t>
            </a:r>
            <a:r>
              <a:rPr lang="nb-NO" baseline="0" dirty="0" err="1" smtClean="0"/>
              <a:t>that</a:t>
            </a:r>
            <a:r>
              <a:rPr lang="nb-NO" baseline="0" dirty="0" smtClean="0"/>
              <a:t> trust has </a:t>
            </a:r>
            <a:r>
              <a:rPr lang="nb-NO" baseline="0" dirty="0" err="1" smtClean="0"/>
              <a:t>been</a:t>
            </a:r>
            <a:r>
              <a:rPr lang="nb-NO" baseline="0" dirty="0" smtClean="0"/>
              <a:t> stable and </a:t>
            </a:r>
            <a:r>
              <a:rPr lang="nb-NO" baseline="0" dirty="0" err="1" smtClean="0"/>
              <a:t>hogh</a:t>
            </a:r>
            <a:r>
              <a:rPr lang="nb-NO" baseline="0" dirty="0" smtClean="0"/>
              <a:t> </a:t>
            </a:r>
            <a:r>
              <a:rPr lang="nb-NO" baseline="0" dirty="0" err="1" smtClean="0"/>
              <a:t>after</a:t>
            </a:r>
            <a:r>
              <a:rPr lang="nb-NO" baseline="0" dirty="0" smtClean="0"/>
              <a:t> </a:t>
            </a:r>
            <a:r>
              <a:rPr lang="nb-NO" baseline="0" dirty="0" err="1" smtClean="0"/>
              <a:t>March</a:t>
            </a:r>
            <a:r>
              <a:rPr lang="nb-NO" baseline="0" dirty="0" smtClean="0"/>
              <a:t> 2020. </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14</a:t>
            </a:fld>
            <a:endParaRPr lang="nb-NO"/>
          </a:p>
        </p:txBody>
      </p:sp>
    </p:spTree>
    <p:extLst>
      <p:ext uri="{BB962C8B-B14F-4D97-AF65-F5344CB8AC3E}">
        <p14:creationId xmlns:p14="http://schemas.microsoft.com/office/powerpoint/2010/main" val="97664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15</a:t>
            </a:fld>
            <a:endParaRPr lang="nb-NO"/>
          </a:p>
        </p:txBody>
      </p:sp>
    </p:spTree>
    <p:extLst>
      <p:ext uri="{BB962C8B-B14F-4D97-AF65-F5344CB8AC3E}">
        <p14:creationId xmlns:p14="http://schemas.microsoft.com/office/powerpoint/2010/main" val="44121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A398DA78-6F10-4707-B011-060753A7A266}" type="slidenum">
              <a:rPr lang="nb-NO" smtClean="0"/>
              <a:t>16</a:t>
            </a:fld>
            <a:endParaRPr lang="nb-NO"/>
          </a:p>
        </p:txBody>
      </p:sp>
    </p:spTree>
    <p:extLst>
      <p:ext uri="{BB962C8B-B14F-4D97-AF65-F5344CB8AC3E}">
        <p14:creationId xmlns:p14="http://schemas.microsoft.com/office/powerpoint/2010/main" val="52289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2</a:t>
            </a:fld>
            <a:endParaRPr lang="nb-NO"/>
          </a:p>
        </p:txBody>
      </p:sp>
    </p:spTree>
    <p:extLst>
      <p:ext uri="{BB962C8B-B14F-4D97-AF65-F5344CB8AC3E}">
        <p14:creationId xmlns:p14="http://schemas.microsoft.com/office/powerpoint/2010/main" val="295021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The </a:t>
            </a:r>
            <a:r>
              <a:rPr lang="nb-NO" dirty="0" err="1" smtClean="0"/>
              <a:t>literature</a:t>
            </a:r>
            <a:r>
              <a:rPr lang="nb-NO" dirty="0" smtClean="0"/>
              <a:t> </a:t>
            </a:r>
            <a:r>
              <a:rPr lang="nb-NO" dirty="0" err="1" smtClean="0"/>
              <a:t>disagrees</a:t>
            </a:r>
            <a:r>
              <a:rPr lang="nb-NO" dirty="0" smtClean="0"/>
              <a:t> </a:t>
            </a:r>
            <a:r>
              <a:rPr lang="nb-NO" dirty="0" err="1" smtClean="0"/>
              <a:t>on</a:t>
            </a:r>
            <a:r>
              <a:rPr lang="nb-NO" dirty="0" smtClean="0"/>
              <a:t> </a:t>
            </a:r>
            <a:r>
              <a:rPr lang="nb-NO" dirty="0" err="1" smtClean="0"/>
              <a:t>what</a:t>
            </a:r>
            <a:r>
              <a:rPr lang="nb-NO" baseline="0" dirty="0" smtClean="0"/>
              <a:t> </a:t>
            </a:r>
            <a:r>
              <a:rPr lang="nb-NO" baseline="0" dirty="0" err="1" smtClean="0"/>
              <a:t>we</a:t>
            </a:r>
            <a:r>
              <a:rPr lang="nb-NO" baseline="0" dirty="0" smtClean="0"/>
              <a:t> </a:t>
            </a:r>
            <a:r>
              <a:rPr lang="nb-NO" baseline="0" dirty="0" err="1" smtClean="0"/>
              <a:t>really</a:t>
            </a:r>
            <a:r>
              <a:rPr lang="nb-NO" baseline="0" dirty="0" smtClean="0"/>
              <a:t> </a:t>
            </a:r>
            <a:r>
              <a:rPr lang="nb-NO" baseline="0" dirty="0" err="1" smtClean="0"/>
              <a:t>discuss</a:t>
            </a:r>
            <a:r>
              <a:rPr lang="nb-NO" baseline="0" dirty="0" smtClean="0"/>
              <a:t> </a:t>
            </a:r>
            <a:r>
              <a:rPr lang="nb-NO" baseline="0" dirty="0" err="1" smtClean="0"/>
              <a:t>when</a:t>
            </a:r>
            <a:r>
              <a:rPr lang="nb-NO" baseline="0" dirty="0" smtClean="0"/>
              <a:t> </a:t>
            </a:r>
            <a:r>
              <a:rPr lang="nb-NO" baseline="0" dirty="0" err="1" smtClean="0"/>
              <a:t>we</a:t>
            </a:r>
            <a:r>
              <a:rPr lang="nb-NO" baseline="0" dirty="0" smtClean="0"/>
              <a:t> </a:t>
            </a:r>
            <a:r>
              <a:rPr lang="nb-NO" baseline="0" dirty="0" err="1" smtClean="0"/>
              <a:t>discuss</a:t>
            </a:r>
            <a:r>
              <a:rPr lang="nb-NO" baseline="0" dirty="0" smtClean="0"/>
              <a:t> </a:t>
            </a:r>
            <a:r>
              <a:rPr lang="nb-NO" baseline="0" dirty="0" err="1" smtClean="0"/>
              <a:t>public</a:t>
            </a:r>
            <a:r>
              <a:rPr lang="nb-NO" baseline="0" dirty="0" smtClean="0"/>
              <a:t> trust in science: Surveys to </a:t>
            </a:r>
            <a:r>
              <a:rPr lang="nb-NO" baseline="0" dirty="0" err="1" smtClean="0"/>
              <a:t>the</a:t>
            </a:r>
            <a:r>
              <a:rPr lang="nb-NO" baseline="0" dirty="0" smtClean="0"/>
              <a:t> </a:t>
            </a:r>
            <a:r>
              <a:rPr lang="nb-NO" baseline="0" dirty="0" err="1" smtClean="0"/>
              <a:t>public</a:t>
            </a:r>
            <a:r>
              <a:rPr lang="nb-NO" baseline="0" dirty="0" smtClean="0"/>
              <a:t>, </a:t>
            </a:r>
            <a:r>
              <a:rPr lang="nb-NO" baseline="0" dirty="0" err="1" smtClean="0"/>
              <a:t>which</a:t>
            </a:r>
            <a:r>
              <a:rPr lang="nb-NO" baseline="0" dirty="0" smtClean="0"/>
              <a:t> </a:t>
            </a:r>
            <a:r>
              <a:rPr lang="nb-NO" baseline="0" dirty="0" err="1" smtClean="0"/>
              <a:t>often</a:t>
            </a:r>
            <a:r>
              <a:rPr lang="nb-NO" baseline="0" dirty="0" smtClean="0"/>
              <a:t> ask </a:t>
            </a:r>
            <a:r>
              <a:rPr lang="nb-NO" baseline="0" dirty="0" err="1" smtClean="0"/>
              <a:t>very</a:t>
            </a:r>
            <a:r>
              <a:rPr lang="nb-NO" baseline="0" dirty="0" smtClean="0"/>
              <a:t> </a:t>
            </a:r>
            <a:r>
              <a:rPr lang="nb-NO" baseline="0" dirty="0" err="1" smtClean="0"/>
              <a:t>genereal</a:t>
            </a:r>
            <a:r>
              <a:rPr lang="nb-NO" baseline="0" dirty="0" smtClean="0"/>
              <a:t> questions, </a:t>
            </a:r>
            <a:r>
              <a:rPr lang="nb-NO" baseline="0" dirty="0" err="1" smtClean="0"/>
              <a:t>suggest</a:t>
            </a:r>
            <a:r>
              <a:rPr lang="nb-NO" baseline="0" dirty="0" smtClean="0"/>
              <a:t> </a:t>
            </a:r>
            <a:r>
              <a:rPr lang="nb-NO" baseline="0" dirty="0" err="1" smtClean="0"/>
              <a:t>however</a:t>
            </a:r>
            <a:r>
              <a:rPr lang="nb-NO" baseline="0" dirty="0" smtClean="0"/>
              <a:t> </a:t>
            </a:r>
            <a:r>
              <a:rPr lang="nb-NO" baseline="0" dirty="0" err="1" smtClean="0"/>
              <a:t>that</a:t>
            </a:r>
            <a:r>
              <a:rPr lang="nb-NO" baseline="0" dirty="0" smtClean="0"/>
              <a:t> </a:t>
            </a:r>
            <a:r>
              <a:rPr lang="nb-NO" baseline="0" dirty="0" err="1" smtClean="0"/>
              <a:t>public</a:t>
            </a:r>
            <a:r>
              <a:rPr lang="nb-NO" baseline="0" dirty="0" smtClean="0"/>
              <a:t> trust in science </a:t>
            </a:r>
            <a:r>
              <a:rPr lang="nb-NO" baseline="0" dirty="0" err="1" smtClean="0"/>
              <a:t>remains</a:t>
            </a:r>
            <a:r>
              <a:rPr lang="nb-NO" baseline="0" dirty="0" smtClean="0"/>
              <a:t> stable and </a:t>
            </a:r>
            <a:r>
              <a:rPr lang="nb-NO" baseline="0" dirty="0" err="1" smtClean="0"/>
              <a:t>generally</a:t>
            </a:r>
            <a:r>
              <a:rPr lang="nb-NO" baseline="0" dirty="0" smtClean="0"/>
              <a:t> </a:t>
            </a:r>
            <a:r>
              <a:rPr lang="nb-NO" baseline="0" dirty="0" err="1" smtClean="0"/>
              <a:t>high</a:t>
            </a:r>
            <a:r>
              <a:rPr lang="nb-NO" baseline="0" dirty="0" smtClean="0"/>
              <a:t> over </a:t>
            </a:r>
            <a:r>
              <a:rPr lang="nb-NO" baseline="0" dirty="0" err="1" smtClean="0"/>
              <a:t>several</a:t>
            </a:r>
            <a:r>
              <a:rPr lang="nb-NO" baseline="0" dirty="0" smtClean="0"/>
              <a:t> </a:t>
            </a:r>
            <a:r>
              <a:rPr lang="nb-NO" baseline="0" dirty="0" err="1" smtClean="0"/>
              <a:t>decades</a:t>
            </a:r>
            <a:r>
              <a:rPr lang="nb-NO" baseline="0" dirty="0" smtClean="0"/>
              <a:t> (US </a:t>
            </a:r>
            <a:r>
              <a:rPr lang="nb-NO" baseline="0" dirty="0" err="1" smtClean="0"/>
              <a:t>context</a:t>
            </a:r>
            <a:r>
              <a:rPr lang="nb-NO" baseline="0" dirty="0" smtClean="0"/>
              <a:t>). </a:t>
            </a:r>
            <a:r>
              <a:rPr lang="nb-NO" baseline="0" dirty="0" err="1" smtClean="0"/>
              <a:t>Delimiting</a:t>
            </a:r>
            <a:r>
              <a:rPr lang="nb-NO" baseline="0" dirty="0" smtClean="0"/>
              <a:t> science to </a:t>
            </a:r>
            <a:r>
              <a:rPr lang="nb-NO" baseline="0" dirty="0" err="1" smtClean="0"/>
              <a:t>specific</a:t>
            </a:r>
            <a:r>
              <a:rPr lang="nb-NO" baseline="0" dirty="0" smtClean="0"/>
              <a:t> </a:t>
            </a:r>
            <a:r>
              <a:rPr lang="nb-NO" baseline="0" dirty="0" err="1" smtClean="0"/>
              <a:t>contexts</a:t>
            </a:r>
            <a:r>
              <a:rPr lang="nb-NO" baseline="0" dirty="0" smtClean="0"/>
              <a:t> shows a more </a:t>
            </a:r>
            <a:r>
              <a:rPr lang="nb-NO" baseline="0" dirty="0" err="1" smtClean="0"/>
              <a:t>differentiated</a:t>
            </a:r>
            <a:r>
              <a:rPr lang="nb-NO" baseline="0" dirty="0" smtClean="0"/>
              <a:t> </a:t>
            </a:r>
            <a:r>
              <a:rPr lang="nb-NO" baseline="0" dirty="0" err="1" smtClean="0"/>
              <a:t>picture</a:t>
            </a:r>
            <a:r>
              <a:rPr lang="nb-NO" baseline="0" dirty="0" smtClean="0"/>
              <a:t>. </a:t>
            </a:r>
            <a:r>
              <a:rPr lang="nb-NO" baseline="0" dirty="0" err="1" smtClean="0"/>
              <a:t>Firstly</a:t>
            </a:r>
            <a:r>
              <a:rPr lang="nb-NO" baseline="0" dirty="0" smtClean="0"/>
              <a:t> </a:t>
            </a:r>
            <a:r>
              <a:rPr lang="nb-NO" baseline="0" dirty="0" err="1" smtClean="0"/>
              <a:t>about</a:t>
            </a:r>
            <a:r>
              <a:rPr lang="nb-NO" baseline="0" dirty="0" smtClean="0"/>
              <a:t> </a:t>
            </a:r>
            <a:r>
              <a:rPr lang="nb-NO" baseline="0" dirty="0" err="1" smtClean="0"/>
              <a:t>the</a:t>
            </a:r>
            <a:r>
              <a:rPr lang="nb-NO" baseline="0" dirty="0" smtClean="0"/>
              <a:t> </a:t>
            </a:r>
            <a:r>
              <a:rPr lang="nb-NO" baseline="0" dirty="0" err="1" smtClean="0"/>
              <a:t>funding</a:t>
            </a:r>
            <a:r>
              <a:rPr lang="nb-NO" baseline="0" dirty="0" smtClean="0"/>
              <a:t> </a:t>
            </a:r>
            <a:r>
              <a:rPr lang="nb-NO" baseline="0" dirty="0" err="1" smtClean="0"/>
              <a:t>cotext</a:t>
            </a:r>
            <a:r>
              <a:rPr lang="nb-NO" baseline="0" dirty="0" smtClean="0"/>
              <a:t>, and </a:t>
            </a:r>
            <a:r>
              <a:rPr lang="nb-NO" baseline="0" dirty="0" err="1" smtClean="0"/>
              <a:t>about</a:t>
            </a:r>
            <a:r>
              <a:rPr lang="nb-NO" baseline="0" dirty="0" smtClean="0"/>
              <a:t> </a:t>
            </a:r>
            <a:r>
              <a:rPr lang="nb-NO" baseline="0" dirty="0" err="1" smtClean="0"/>
              <a:t>the</a:t>
            </a:r>
            <a:r>
              <a:rPr lang="nb-NO" baseline="0" dirty="0" smtClean="0"/>
              <a:t> </a:t>
            </a:r>
            <a:r>
              <a:rPr lang="nb-NO" baseline="0" dirty="0" err="1" smtClean="0"/>
              <a:t>topis</a:t>
            </a:r>
            <a:r>
              <a:rPr lang="nb-NO" baseline="0" dirty="0" smtClean="0"/>
              <a:t>. </a:t>
            </a:r>
            <a:r>
              <a:rPr lang="nb-NO" baseline="0" dirty="0" err="1" smtClean="0"/>
              <a:t>Therefore</a:t>
            </a:r>
            <a:r>
              <a:rPr lang="nb-NO" baseline="0" dirty="0" smtClean="0"/>
              <a:t>, more and more </a:t>
            </a:r>
            <a:r>
              <a:rPr lang="nb-NO" baseline="0" dirty="0" err="1" smtClean="0"/>
              <a:t>research</a:t>
            </a:r>
            <a:r>
              <a:rPr lang="nb-NO" baseline="0" dirty="0" smtClean="0"/>
              <a:t> </a:t>
            </a:r>
            <a:r>
              <a:rPr lang="nb-NO" baseline="0" dirty="0" err="1" smtClean="0"/>
              <a:t>on</a:t>
            </a:r>
            <a:r>
              <a:rPr lang="nb-NO" baseline="0" dirty="0" smtClean="0"/>
              <a:t> trust in science has </a:t>
            </a:r>
            <a:r>
              <a:rPr lang="nb-NO" baseline="0" dirty="0" err="1" smtClean="0"/>
              <a:t>shown</a:t>
            </a:r>
            <a:r>
              <a:rPr lang="nb-NO" baseline="0" dirty="0" smtClean="0"/>
              <a:t> </a:t>
            </a:r>
            <a:r>
              <a:rPr lang="nb-NO" baseline="0" dirty="0" err="1" smtClean="0"/>
              <a:t>how</a:t>
            </a:r>
            <a:r>
              <a:rPr lang="nb-NO" baseline="0" dirty="0" smtClean="0"/>
              <a:t> </a:t>
            </a:r>
            <a:r>
              <a:rPr lang="nb-NO" baseline="0" err="1" smtClean="0"/>
              <a:t>peoples</a:t>
            </a:r>
            <a:r>
              <a:rPr lang="nb-NO" baseline="0" smtClean="0"/>
              <a:t> ati </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3</a:t>
            </a:fld>
            <a:endParaRPr lang="nb-NO"/>
          </a:p>
        </p:txBody>
      </p:sp>
    </p:spTree>
    <p:extLst>
      <p:ext uri="{BB962C8B-B14F-4D97-AF65-F5344CB8AC3E}">
        <p14:creationId xmlns:p14="http://schemas.microsoft.com/office/powerpoint/2010/main" val="26406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Cognitive and demographic aspects of the (individual) trustee affect trust in science: </a:t>
            </a:r>
          </a:p>
          <a:p>
            <a:r>
              <a:rPr lang="en-US" dirty="0" smtClean="0"/>
              <a:t>Correlations between education and income, education and gender, and age and gender and trust in science. </a:t>
            </a:r>
          </a:p>
          <a:p>
            <a:r>
              <a:rPr lang="en-US" dirty="0" smtClean="0"/>
              <a:t>This has been especially</a:t>
            </a:r>
            <a:r>
              <a:rPr lang="en-US" baseline="0" dirty="0" smtClean="0"/>
              <a:t> present in theories on public understanding of science, which, as the wording suggest, expect that higher educational level and knowledge of science will increase trust in science. </a:t>
            </a:r>
            <a:endParaRPr lang="en-US" dirty="0" smtClean="0"/>
          </a:p>
          <a:p>
            <a:r>
              <a:rPr lang="en-US" dirty="0" smtClean="0"/>
              <a:t>However, this is subordinated the weight of attitudes. </a:t>
            </a:r>
          </a:p>
          <a:p>
            <a:endParaRPr lang="en-US" dirty="0" smtClean="0"/>
          </a:p>
          <a:p>
            <a:pPr marL="0" indent="0">
              <a:buNone/>
            </a:pPr>
            <a:r>
              <a:rPr lang="en-US" dirty="0" smtClean="0"/>
              <a:t>But trust is also situated at the society-level (affluence, inequality, quality of institutions, culture and values)</a:t>
            </a:r>
          </a:p>
          <a:p>
            <a:endParaRPr lang="nb-NO" dirty="0" smtClean="0"/>
          </a:p>
          <a:p>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4</a:t>
            </a:fld>
            <a:endParaRPr lang="nb-NO"/>
          </a:p>
        </p:txBody>
      </p:sp>
    </p:spTree>
    <p:extLst>
      <p:ext uri="{BB962C8B-B14F-4D97-AF65-F5344CB8AC3E}">
        <p14:creationId xmlns:p14="http://schemas.microsoft.com/office/powerpoint/2010/main" val="32950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So,</a:t>
            </a:r>
            <a:r>
              <a:rPr lang="nb-NO" baseline="0" dirty="0" smtClean="0"/>
              <a:t> trust in science is </a:t>
            </a:r>
            <a:r>
              <a:rPr lang="nb-NO" baseline="0" dirty="0" err="1" smtClean="0"/>
              <a:t>nested</a:t>
            </a:r>
            <a:r>
              <a:rPr lang="nb-NO" baseline="0" dirty="0" smtClean="0"/>
              <a:t> </a:t>
            </a:r>
            <a:r>
              <a:rPr lang="nb-NO" baseline="0" dirty="0" err="1" smtClean="0"/>
              <a:t>with</a:t>
            </a:r>
            <a:r>
              <a:rPr lang="nb-NO" baseline="0" dirty="0" smtClean="0"/>
              <a:t> </a:t>
            </a:r>
            <a:r>
              <a:rPr lang="nb-NO" baseline="0" dirty="0" err="1" smtClean="0"/>
              <a:t>other</a:t>
            </a:r>
            <a:r>
              <a:rPr lang="nb-NO" baseline="0" dirty="0" smtClean="0"/>
              <a:t> </a:t>
            </a:r>
            <a:r>
              <a:rPr lang="nb-NO" baseline="0" dirty="0" err="1" smtClean="0"/>
              <a:t>aspects</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public</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5</a:t>
            </a:fld>
            <a:endParaRPr lang="nb-NO"/>
          </a:p>
        </p:txBody>
      </p:sp>
    </p:spTree>
    <p:extLst>
      <p:ext uri="{BB962C8B-B14F-4D97-AF65-F5344CB8AC3E}">
        <p14:creationId xmlns:p14="http://schemas.microsoft.com/office/powerpoint/2010/main" val="402065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urgency of the pandemic has put the scientific process—which often takes years and decades of debate—on display. Science has literally been presented as tour</a:t>
            </a:r>
            <a:r>
              <a:rPr lang="en-US" baseline="0" dirty="0" smtClean="0"/>
              <a:t> rescuer, and much efforts where put into scientific solutions to the pandemic, especially the vaccine. But science has also been put on stage, together with politicians, which both have provided them with added authority, but that has also been risky, as in the US: </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6</a:t>
            </a:fld>
            <a:endParaRPr lang="nb-NO"/>
          </a:p>
        </p:txBody>
      </p:sp>
    </p:spTree>
    <p:extLst>
      <p:ext uri="{BB962C8B-B14F-4D97-AF65-F5344CB8AC3E}">
        <p14:creationId xmlns:p14="http://schemas.microsoft.com/office/powerpoint/2010/main" val="404751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In </a:t>
            </a:r>
            <a:r>
              <a:rPr lang="nb-NO" dirty="0" err="1" smtClean="0"/>
              <a:t>our</a:t>
            </a:r>
            <a:r>
              <a:rPr lang="nb-NO" dirty="0" smtClean="0"/>
              <a:t> </a:t>
            </a:r>
            <a:r>
              <a:rPr lang="nb-NO" dirty="0" err="1" smtClean="0"/>
              <a:t>study</a:t>
            </a:r>
            <a:r>
              <a:rPr lang="nb-NO" dirty="0" smtClean="0"/>
              <a:t>, </a:t>
            </a:r>
            <a:r>
              <a:rPr lang="nb-NO" dirty="0" err="1" smtClean="0"/>
              <a:t>we</a:t>
            </a:r>
            <a:r>
              <a:rPr lang="nb-NO" dirty="0" smtClean="0"/>
              <a:t> </a:t>
            </a:r>
            <a:r>
              <a:rPr lang="nb-NO" dirty="0" err="1" smtClean="0"/>
              <a:t>will</a:t>
            </a:r>
            <a:r>
              <a:rPr lang="nb-NO" dirty="0" smtClean="0"/>
              <a:t> </a:t>
            </a:r>
            <a:r>
              <a:rPr lang="nb-NO" dirty="0" err="1" smtClean="0"/>
              <a:t>hoever</a:t>
            </a:r>
            <a:r>
              <a:rPr lang="nb-NO" dirty="0" smtClean="0"/>
              <a:t> </a:t>
            </a:r>
            <a:r>
              <a:rPr lang="nb-NO" dirty="0" err="1" smtClean="0"/>
              <a:t>focus</a:t>
            </a:r>
            <a:r>
              <a:rPr lang="nb-NO" dirty="0" smtClean="0"/>
              <a:t> </a:t>
            </a:r>
            <a:r>
              <a:rPr lang="nb-NO" dirty="0" err="1" smtClean="0"/>
              <a:t>on</a:t>
            </a:r>
            <a:r>
              <a:rPr lang="nb-NO" dirty="0" smtClean="0"/>
              <a:t> </a:t>
            </a:r>
            <a:r>
              <a:rPr lang="nb-NO" dirty="0" err="1" smtClean="0"/>
              <a:t>the</a:t>
            </a:r>
            <a:r>
              <a:rPr lang="nb-NO" dirty="0" smtClean="0"/>
              <a:t> Norwegian </a:t>
            </a:r>
            <a:r>
              <a:rPr lang="nb-NO" dirty="0" err="1" smtClean="0"/>
              <a:t>context</a:t>
            </a:r>
            <a:r>
              <a:rPr lang="nb-NO" dirty="0" smtClean="0"/>
              <a:t>.</a:t>
            </a:r>
            <a:r>
              <a:rPr lang="nb-NO" baseline="0" dirty="0" smtClean="0"/>
              <a:t> </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7</a:t>
            </a:fld>
            <a:endParaRPr lang="nb-NO"/>
          </a:p>
        </p:txBody>
      </p:sp>
    </p:spTree>
    <p:extLst>
      <p:ext uri="{BB962C8B-B14F-4D97-AF65-F5344CB8AC3E}">
        <p14:creationId xmlns:p14="http://schemas.microsoft.com/office/powerpoint/2010/main" val="305205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First </a:t>
            </a:r>
            <a:r>
              <a:rPr lang="nb-NO" dirty="0" err="1" smtClean="0"/>
              <a:t>of</a:t>
            </a:r>
            <a:r>
              <a:rPr lang="nb-NO" dirty="0" smtClean="0"/>
              <a:t> all: </a:t>
            </a:r>
            <a:r>
              <a:rPr lang="nb-NO" baseline="0" dirty="0" smtClean="0"/>
              <a:t>Norway: A </a:t>
            </a:r>
            <a:r>
              <a:rPr lang="nb-NO" baseline="0" dirty="0" err="1" smtClean="0"/>
              <a:t>generally</a:t>
            </a:r>
            <a:r>
              <a:rPr lang="nb-NO" baseline="0" dirty="0" smtClean="0"/>
              <a:t> </a:t>
            </a:r>
            <a:r>
              <a:rPr lang="nb-NO" baseline="0" dirty="0" err="1" smtClean="0"/>
              <a:t>high</a:t>
            </a:r>
            <a:r>
              <a:rPr lang="nb-NO" baseline="0" dirty="0" smtClean="0"/>
              <a:t> trust in </a:t>
            </a:r>
            <a:r>
              <a:rPr lang="nb-NO" baseline="0" dirty="0" err="1" smtClean="0"/>
              <a:t>Government</a:t>
            </a:r>
            <a:r>
              <a:rPr lang="nb-NO" baseline="0" dirty="0" smtClean="0"/>
              <a:t>/</a:t>
            </a:r>
            <a:r>
              <a:rPr lang="nb-NO" baseline="0" dirty="0" err="1" smtClean="0"/>
              <a:t>authorities</a:t>
            </a:r>
            <a:r>
              <a:rPr lang="nb-NO" baseline="0" dirty="0" smtClean="0"/>
              <a:t>. </a:t>
            </a:r>
            <a:r>
              <a:rPr lang="nb-NO" baseline="0" dirty="0" err="1" smtClean="0"/>
              <a:t>Previous</a:t>
            </a:r>
            <a:r>
              <a:rPr lang="nb-NO" baseline="0" dirty="0" smtClean="0"/>
              <a:t> </a:t>
            </a:r>
            <a:r>
              <a:rPr lang="nb-NO" baseline="0" dirty="0" err="1" smtClean="0"/>
              <a:t>research</a:t>
            </a:r>
            <a:r>
              <a:rPr lang="nb-NO" baseline="0" dirty="0" smtClean="0"/>
              <a:t> </a:t>
            </a:r>
            <a:r>
              <a:rPr lang="nb-NO" baseline="0" dirty="0" err="1" smtClean="0"/>
              <a:t>into</a:t>
            </a:r>
            <a:r>
              <a:rPr lang="nb-NO" baseline="0" dirty="0" smtClean="0"/>
              <a:t> trust </a:t>
            </a:r>
            <a:r>
              <a:rPr lang="nb-NO" baseline="0" dirty="0" err="1" smtClean="0"/>
              <a:t>suggest</a:t>
            </a:r>
            <a:r>
              <a:rPr lang="nb-NO" baseline="0" dirty="0" smtClean="0"/>
              <a:t> </a:t>
            </a:r>
            <a:r>
              <a:rPr lang="nb-NO" baseline="0" dirty="0" err="1" smtClean="0"/>
              <a:t>that</a:t>
            </a:r>
            <a:r>
              <a:rPr lang="nb-NO" baseline="0" dirty="0" smtClean="0"/>
              <a:t> </a:t>
            </a:r>
            <a:r>
              <a:rPr lang="nb-NO" baseline="0" dirty="0" err="1" smtClean="0"/>
              <a:t>high</a:t>
            </a:r>
            <a:r>
              <a:rPr lang="nb-NO" baseline="0" dirty="0" smtClean="0"/>
              <a:t> trust in </a:t>
            </a:r>
            <a:r>
              <a:rPr lang="nb-NO" baseline="0" dirty="0" err="1" smtClean="0"/>
              <a:t>one</a:t>
            </a:r>
            <a:r>
              <a:rPr lang="nb-NO" baseline="0" dirty="0" smtClean="0"/>
              <a:t> </a:t>
            </a:r>
            <a:r>
              <a:rPr lang="nb-NO" baseline="0" dirty="0" err="1" smtClean="0"/>
              <a:t>institution</a:t>
            </a:r>
            <a:r>
              <a:rPr lang="nb-NO" baseline="0" dirty="0" smtClean="0"/>
              <a:t> </a:t>
            </a:r>
            <a:r>
              <a:rPr lang="nb-NO" baseline="0" dirty="0" err="1" smtClean="0"/>
              <a:t>extends</a:t>
            </a:r>
            <a:r>
              <a:rPr lang="nb-NO" baseline="0" dirty="0" smtClean="0"/>
              <a:t> to </a:t>
            </a:r>
            <a:r>
              <a:rPr lang="nb-NO" baseline="0" dirty="0" err="1" smtClean="0"/>
              <a:t>other</a:t>
            </a:r>
            <a:r>
              <a:rPr lang="nb-NO" baseline="0" dirty="0" smtClean="0"/>
              <a:t> </a:t>
            </a:r>
            <a:r>
              <a:rPr lang="nb-NO" baseline="0" dirty="0" err="1" smtClean="0"/>
              <a:t>institutions</a:t>
            </a:r>
            <a:r>
              <a:rPr lang="nb-NO" baseline="0" dirty="0" smtClean="0"/>
              <a:t>. </a:t>
            </a:r>
            <a:r>
              <a:rPr lang="nb-NO" baseline="0" dirty="0" err="1" smtClean="0"/>
              <a:t>We</a:t>
            </a:r>
            <a:r>
              <a:rPr lang="nb-NO" baseline="0" dirty="0" smtClean="0"/>
              <a:t> </a:t>
            </a:r>
            <a:r>
              <a:rPr lang="nb-NO" baseline="0" dirty="0" err="1" smtClean="0"/>
              <a:t>can</a:t>
            </a:r>
            <a:r>
              <a:rPr lang="nb-NO" baseline="0" dirty="0" smtClean="0"/>
              <a:t> </a:t>
            </a:r>
            <a:r>
              <a:rPr lang="nb-NO" baseline="0" dirty="0" err="1" smtClean="0"/>
              <a:t>expect</a:t>
            </a:r>
            <a:r>
              <a:rPr lang="nb-NO" baseline="0" dirty="0" smtClean="0"/>
              <a:t> </a:t>
            </a:r>
            <a:r>
              <a:rPr lang="nb-NO" baseline="0" dirty="0" err="1" smtClean="0"/>
              <a:t>that</a:t>
            </a:r>
            <a:r>
              <a:rPr lang="nb-NO" baseline="0" dirty="0" smtClean="0"/>
              <a:t> </a:t>
            </a:r>
            <a:r>
              <a:rPr lang="nb-NO" baseline="0" dirty="0" err="1" smtClean="0"/>
              <a:t>the</a:t>
            </a:r>
            <a:r>
              <a:rPr lang="nb-NO" baseline="0" dirty="0" smtClean="0"/>
              <a:t> </a:t>
            </a:r>
            <a:r>
              <a:rPr lang="nb-NO" baseline="0" dirty="0" err="1" smtClean="0"/>
              <a:t>level</a:t>
            </a:r>
            <a:r>
              <a:rPr lang="nb-NO" baseline="0" dirty="0" smtClean="0"/>
              <a:t> </a:t>
            </a:r>
            <a:r>
              <a:rPr lang="nb-NO" baseline="0" dirty="0" err="1" smtClean="0"/>
              <a:t>of</a:t>
            </a:r>
            <a:r>
              <a:rPr lang="nb-NO" baseline="0" dirty="0" smtClean="0"/>
              <a:t> trust in science is </a:t>
            </a:r>
            <a:r>
              <a:rPr lang="nb-NO" baseline="0" dirty="0" err="1" smtClean="0"/>
              <a:t>generally</a:t>
            </a:r>
            <a:r>
              <a:rPr lang="nb-NO" baseline="0" dirty="0" smtClean="0"/>
              <a:t> </a:t>
            </a:r>
            <a:r>
              <a:rPr lang="nb-NO" baseline="0" dirty="0" err="1" smtClean="0"/>
              <a:t>high</a:t>
            </a:r>
            <a:r>
              <a:rPr lang="nb-NO" baseline="0" dirty="0" smtClean="0"/>
              <a:t> in Norway.</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8</a:t>
            </a:fld>
            <a:endParaRPr lang="nb-NO"/>
          </a:p>
        </p:txBody>
      </p:sp>
    </p:spTree>
    <p:extLst>
      <p:ext uri="{BB962C8B-B14F-4D97-AF65-F5344CB8AC3E}">
        <p14:creationId xmlns:p14="http://schemas.microsoft.com/office/powerpoint/2010/main" val="147876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This</a:t>
            </a:r>
            <a:r>
              <a:rPr lang="nb-NO" baseline="0" dirty="0" smtClean="0"/>
              <a:t> </a:t>
            </a:r>
            <a:r>
              <a:rPr lang="nb-NO" baseline="0" dirty="0" err="1" smtClean="0"/>
              <a:t>figure</a:t>
            </a:r>
            <a:r>
              <a:rPr lang="nb-NO" baseline="0" dirty="0" smtClean="0"/>
              <a:t> show </a:t>
            </a:r>
            <a:r>
              <a:rPr lang="nb-NO" baseline="0" dirty="0" err="1" smtClean="0"/>
              <a:t>the</a:t>
            </a:r>
            <a:r>
              <a:rPr lang="nb-NO" baseline="0" dirty="0" smtClean="0"/>
              <a:t> </a:t>
            </a:r>
            <a:r>
              <a:rPr lang="nb-NO" baseline="0" dirty="0" err="1" smtClean="0"/>
              <a:t>reported</a:t>
            </a:r>
            <a:r>
              <a:rPr lang="nb-NO" baseline="0" dirty="0" smtClean="0"/>
              <a:t> trust in science in November 2019: Shows </a:t>
            </a:r>
            <a:r>
              <a:rPr lang="nb-NO" baseline="0" dirty="0" err="1" smtClean="0"/>
              <a:t>generally</a:t>
            </a:r>
            <a:r>
              <a:rPr lang="nb-NO" baseline="0" dirty="0" smtClean="0"/>
              <a:t> </a:t>
            </a:r>
            <a:r>
              <a:rPr lang="nb-NO" baseline="0" dirty="0" err="1" smtClean="0"/>
              <a:t>high</a:t>
            </a:r>
            <a:r>
              <a:rPr lang="nb-NO" baseline="0" dirty="0" smtClean="0"/>
              <a:t> </a:t>
            </a:r>
            <a:r>
              <a:rPr lang="nb-NO" baseline="0" dirty="0" err="1" smtClean="0"/>
              <a:t>levels</a:t>
            </a:r>
            <a:r>
              <a:rPr lang="nb-NO" baseline="0" dirty="0" smtClean="0"/>
              <a:t> </a:t>
            </a:r>
            <a:r>
              <a:rPr lang="nb-NO" baseline="0" dirty="0" err="1" smtClean="0"/>
              <a:t>of</a:t>
            </a:r>
            <a:r>
              <a:rPr lang="nb-NO" baseline="0" dirty="0" smtClean="0"/>
              <a:t> trust, as </a:t>
            </a:r>
            <a:r>
              <a:rPr lang="nb-NO" baseline="0" dirty="0" err="1" smtClean="0"/>
              <a:t>expected</a:t>
            </a:r>
            <a:r>
              <a:rPr lang="nb-NO" baseline="0" dirty="0" smtClean="0"/>
              <a:t>, and </a:t>
            </a:r>
            <a:r>
              <a:rPr lang="nb-NO" baseline="0" dirty="0" err="1" smtClean="0"/>
              <a:t>moreover</a:t>
            </a:r>
            <a:r>
              <a:rPr lang="nb-NO" baseline="0" dirty="0" smtClean="0"/>
              <a:t>, it </a:t>
            </a:r>
            <a:r>
              <a:rPr lang="nb-NO" baseline="0" dirty="0" err="1" smtClean="0"/>
              <a:t>demonstrates</a:t>
            </a:r>
            <a:r>
              <a:rPr lang="nb-NO" baseline="0" dirty="0" smtClean="0"/>
              <a:t> </a:t>
            </a:r>
            <a:r>
              <a:rPr lang="nb-NO" baseline="0" dirty="0" err="1" smtClean="0"/>
              <a:t>that</a:t>
            </a:r>
            <a:r>
              <a:rPr lang="nb-NO" baseline="0" dirty="0" smtClean="0"/>
              <a:t> </a:t>
            </a:r>
            <a:r>
              <a:rPr lang="nb-NO" baseline="0" dirty="0" err="1" smtClean="0"/>
              <a:t>those</a:t>
            </a:r>
            <a:r>
              <a:rPr lang="nb-NO" baseline="0" dirty="0" smtClean="0"/>
              <a:t> </a:t>
            </a:r>
            <a:r>
              <a:rPr lang="nb-NO" baseline="0" dirty="0" err="1" smtClean="0"/>
              <a:t>with</a:t>
            </a:r>
            <a:r>
              <a:rPr lang="nb-NO" baseline="0" dirty="0" smtClean="0"/>
              <a:t> </a:t>
            </a:r>
            <a:r>
              <a:rPr lang="nb-NO" baseline="0" dirty="0" err="1" smtClean="0"/>
              <a:t>higher</a:t>
            </a:r>
            <a:r>
              <a:rPr lang="nb-NO" baseline="0" dirty="0" smtClean="0"/>
              <a:t> </a:t>
            </a:r>
            <a:r>
              <a:rPr lang="nb-NO" baseline="0" dirty="0" err="1" smtClean="0"/>
              <a:t>education</a:t>
            </a:r>
            <a:r>
              <a:rPr lang="nb-NO" baseline="0" dirty="0" smtClean="0"/>
              <a:t> (</a:t>
            </a:r>
            <a:r>
              <a:rPr lang="nb-NO" baseline="0" dirty="0" err="1" smtClean="0"/>
              <a:t>orange</a:t>
            </a:r>
            <a:r>
              <a:rPr lang="nb-NO" baseline="0" dirty="0" smtClean="0"/>
              <a:t> lines) </a:t>
            </a:r>
            <a:r>
              <a:rPr lang="nb-NO" baseline="0" dirty="0" err="1" smtClean="0"/>
              <a:t>place</a:t>
            </a:r>
            <a:r>
              <a:rPr lang="nb-NO" baseline="0" dirty="0" smtClean="0"/>
              <a:t> more trust in science </a:t>
            </a:r>
            <a:r>
              <a:rPr lang="nb-NO" baseline="0" dirty="0" err="1" smtClean="0"/>
              <a:t>that</a:t>
            </a:r>
            <a:r>
              <a:rPr lang="nb-NO" baseline="0" dirty="0" smtClean="0"/>
              <a:t> </a:t>
            </a:r>
            <a:r>
              <a:rPr lang="nb-NO" baseline="0" dirty="0" err="1" smtClean="0"/>
              <a:t>those</a:t>
            </a:r>
            <a:r>
              <a:rPr lang="nb-NO" baseline="0" dirty="0" smtClean="0"/>
              <a:t> </a:t>
            </a:r>
            <a:r>
              <a:rPr lang="nb-NO" baseline="0" dirty="0" err="1" smtClean="0"/>
              <a:t>without</a:t>
            </a:r>
            <a:r>
              <a:rPr lang="nb-NO" baseline="0" dirty="0" smtClean="0"/>
              <a:t> </a:t>
            </a:r>
            <a:r>
              <a:rPr lang="nb-NO" baseline="0" dirty="0" err="1" smtClean="0"/>
              <a:t>higher</a:t>
            </a:r>
            <a:r>
              <a:rPr lang="nb-NO" baseline="0" dirty="0" smtClean="0"/>
              <a:t> </a:t>
            </a:r>
            <a:r>
              <a:rPr lang="nb-NO" baseline="0" dirty="0" err="1" smtClean="0"/>
              <a:t>education</a:t>
            </a:r>
            <a:r>
              <a:rPr lang="nb-NO" baseline="0" dirty="0" smtClean="0"/>
              <a:t> (</a:t>
            </a:r>
            <a:r>
              <a:rPr lang="nb-NO" baseline="0" dirty="0" err="1" smtClean="0"/>
              <a:t>blue</a:t>
            </a:r>
            <a:r>
              <a:rPr lang="nb-NO" baseline="0" dirty="0" smtClean="0"/>
              <a:t> lines). </a:t>
            </a:r>
            <a:endParaRPr lang="nb-NO" dirty="0"/>
          </a:p>
        </p:txBody>
      </p:sp>
      <p:sp>
        <p:nvSpPr>
          <p:cNvPr id="4" name="Slide Number Placeholder 3"/>
          <p:cNvSpPr>
            <a:spLocks noGrp="1"/>
          </p:cNvSpPr>
          <p:nvPr>
            <p:ph type="sldNum" sz="quarter" idx="10"/>
          </p:nvPr>
        </p:nvSpPr>
        <p:spPr/>
        <p:txBody>
          <a:bodyPr/>
          <a:lstStyle/>
          <a:p>
            <a:fld id="{A398DA78-6F10-4707-B011-060753A7A266}" type="slidenum">
              <a:rPr lang="nb-NO" smtClean="0"/>
              <a:t>9</a:t>
            </a:fld>
            <a:endParaRPr lang="nb-NO"/>
          </a:p>
        </p:txBody>
      </p:sp>
    </p:spTree>
    <p:extLst>
      <p:ext uri="{BB962C8B-B14F-4D97-AF65-F5344CB8AC3E}">
        <p14:creationId xmlns:p14="http://schemas.microsoft.com/office/powerpoint/2010/main" val="980494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77540" y="2300554"/>
            <a:ext cx="10058400" cy="1143000"/>
          </a:xfrm>
        </p:spPr>
        <p:txBody>
          <a:bodyPr anchor="b"/>
          <a:lstStyle>
            <a:lvl1pPr>
              <a:defRPr sz="192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1177540" y="3429000"/>
            <a:ext cx="10058400" cy="17526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265964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C30E862B-79CF-F94D-B10C-D9E36ADC4C08}" type="datetime1">
              <a:rPr lang="nb-NO"/>
              <a:pPr>
                <a:defRPr/>
              </a:pPr>
              <a:t>15.06.2021</a:t>
            </a:fld>
            <a:endParaRPr lang="nb-NO" dirty="0"/>
          </a:p>
        </p:txBody>
      </p:sp>
      <p:sp>
        <p:nvSpPr>
          <p:cNvPr id="5" name="Rectangle 12"/>
          <p:cNvSpPr>
            <a:spLocks noGrp="1" noChangeArrowheads="1"/>
          </p:cNvSpPr>
          <p:nvPr>
            <p:ph type="sldNum" sz="quarter" idx="11"/>
          </p:nvPr>
        </p:nvSpPr>
        <p:spPr>
          <a:ln/>
        </p:spPr>
        <p:txBody>
          <a:bodyPr/>
          <a:lstStyle>
            <a:lvl1pPr>
              <a:defRPr/>
            </a:lvl1pPr>
          </a:lstStyle>
          <a:p>
            <a:pPr>
              <a:defRPr/>
            </a:pPr>
            <a:fld id="{CAAD7203-3013-D749-ADA2-C23176B40189}" type="slidenum">
              <a:rPr lang="en-US"/>
              <a:pPr>
                <a:defRPr/>
              </a:pPr>
              <a:t>‹#›</a:t>
            </a:fld>
            <a:endParaRPr lang="en-US" dirty="0"/>
          </a:p>
        </p:txBody>
      </p:sp>
    </p:spTree>
    <p:extLst>
      <p:ext uri="{BB962C8B-B14F-4D97-AF65-F5344CB8AC3E}">
        <p14:creationId xmlns:p14="http://schemas.microsoft.com/office/powerpoint/2010/main" val="167167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3840" b="1" cap="all"/>
            </a:lvl1pPr>
          </a:lstStyle>
          <a:p>
            <a:r>
              <a:rPr lang="en-US" smtClean="0"/>
              <a:t>Click to edit Master title style</a:t>
            </a:r>
            <a:endParaRPr lang="nb-NO"/>
          </a:p>
        </p:txBody>
      </p:sp>
      <p:sp>
        <p:nvSpPr>
          <p:cNvPr id="3" name="Text Placeholder 2"/>
          <p:cNvSpPr>
            <a:spLocks noGrp="1"/>
          </p:cNvSpPr>
          <p:nvPr>
            <p:ph type="body" idx="1"/>
          </p:nvPr>
        </p:nvSpPr>
        <p:spPr>
          <a:xfrm>
            <a:off x="963084" y="2906715"/>
            <a:ext cx="10363200" cy="1500186"/>
          </a:xfrm>
        </p:spPr>
        <p:txBody>
          <a:bodyPr anchor="b"/>
          <a:lstStyle>
            <a:lvl1pPr marL="0" indent="0">
              <a:buNone/>
              <a:defRPr sz="1920"/>
            </a:lvl1pPr>
            <a:lvl2pPr marL="435510" indent="0">
              <a:buNone/>
              <a:defRPr sz="1680"/>
            </a:lvl2pPr>
            <a:lvl3pPr marL="871021" indent="0">
              <a:buNone/>
              <a:defRPr sz="1560"/>
            </a:lvl3pPr>
            <a:lvl4pPr marL="1306531" indent="0">
              <a:buNone/>
              <a:defRPr sz="1320"/>
            </a:lvl4pPr>
            <a:lvl5pPr marL="1742041" indent="0">
              <a:buNone/>
              <a:defRPr sz="1320"/>
            </a:lvl5pPr>
            <a:lvl6pPr marL="2177552" indent="0">
              <a:buNone/>
              <a:defRPr sz="1320"/>
            </a:lvl6pPr>
            <a:lvl7pPr marL="2613062" indent="0">
              <a:buNone/>
              <a:defRPr sz="1320"/>
            </a:lvl7pPr>
            <a:lvl8pPr marL="3048574" indent="0">
              <a:buNone/>
              <a:defRPr sz="1320"/>
            </a:lvl8pPr>
            <a:lvl9pPr marL="3484084" indent="0">
              <a:buNone/>
              <a:defRPr sz="1320"/>
            </a:lvl9pPr>
          </a:lstStyle>
          <a:p>
            <a:pPr lvl="0"/>
            <a:r>
              <a:rPr lang="en-US" smtClean="0"/>
              <a:t>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6A29966B-9BF2-6642-BA3E-7F6C4B6B5B48}" type="datetime1">
              <a:rPr lang="nb-NO"/>
              <a:pPr>
                <a:defRPr/>
              </a:pPr>
              <a:t>15.06.2021</a:t>
            </a:fld>
            <a:endParaRPr lang="nb-NO" dirty="0"/>
          </a:p>
        </p:txBody>
      </p:sp>
      <p:sp>
        <p:nvSpPr>
          <p:cNvPr id="5" name="Rectangle 12"/>
          <p:cNvSpPr>
            <a:spLocks noGrp="1" noChangeArrowheads="1"/>
          </p:cNvSpPr>
          <p:nvPr>
            <p:ph type="sldNum" sz="quarter" idx="11"/>
          </p:nvPr>
        </p:nvSpPr>
        <p:spPr>
          <a:ln/>
        </p:spPr>
        <p:txBody>
          <a:bodyPr/>
          <a:lstStyle>
            <a:lvl1pPr>
              <a:defRPr/>
            </a:lvl1pPr>
          </a:lstStyle>
          <a:p>
            <a:pPr>
              <a:defRPr/>
            </a:pPr>
            <a:fld id="{C8C4BAE5-1A3D-6C4B-A19B-A21CA952B877}" type="slidenum">
              <a:rPr lang="en-US"/>
              <a:pPr>
                <a:defRPr/>
              </a:pPr>
              <a:t>‹#›</a:t>
            </a:fld>
            <a:endParaRPr lang="en-US" dirty="0"/>
          </a:p>
        </p:txBody>
      </p:sp>
    </p:spTree>
    <p:extLst>
      <p:ext uri="{BB962C8B-B14F-4D97-AF65-F5344CB8AC3E}">
        <p14:creationId xmlns:p14="http://schemas.microsoft.com/office/powerpoint/2010/main" val="46180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1320800" y="1981200"/>
            <a:ext cx="5029200" cy="4114800"/>
          </a:xfrm>
        </p:spPr>
        <p:txBody>
          <a:bodyPr/>
          <a:lstStyle>
            <a:lvl1pPr>
              <a:defRPr sz="2640"/>
            </a:lvl1pPr>
            <a:lvl2pPr>
              <a:defRPr sz="228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6553200" y="1981200"/>
            <a:ext cx="5029200" cy="4114800"/>
          </a:xfrm>
        </p:spPr>
        <p:txBody>
          <a:bodyPr/>
          <a:lstStyle>
            <a:lvl1pPr>
              <a:defRPr sz="2640"/>
            </a:lvl1pPr>
            <a:lvl2pPr>
              <a:defRPr sz="228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a:defRPr/>
            </a:pPr>
            <a:fld id="{80076BBB-3F6B-FE47-9B20-0E604178B90B}" type="datetime1">
              <a:rPr lang="nb-NO"/>
              <a:pPr>
                <a:defRPr/>
              </a:pPr>
              <a:t>15.06.2021</a:t>
            </a:fld>
            <a:endParaRPr lang="nb-NO" dirty="0"/>
          </a:p>
        </p:txBody>
      </p:sp>
      <p:sp>
        <p:nvSpPr>
          <p:cNvPr id="6" name="Rectangle 12"/>
          <p:cNvSpPr>
            <a:spLocks noGrp="1" noChangeArrowheads="1"/>
          </p:cNvSpPr>
          <p:nvPr>
            <p:ph type="sldNum" sz="quarter" idx="11"/>
          </p:nvPr>
        </p:nvSpPr>
        <p:spPr>
          <a:ln/>
        </p:spPr>
        <p:txBody>
          <a:bodyPr/>
          <a:lstStyle>
            <a:lvl1pPr>
              <a:defRPr/>
            </a:lvl1pPr>
          </a:lstStyle>
          <a:p>
            <a:pPr>
              <a:defRPr/>
            </a:pPr>
            <a:fld id="{C97E65EC-C774-EF4B-9967-F30DBC9C34E7}" type="slidenum">
              <a:rPr lang="en-US"/>
              <a:pPr>
                <a:defRPr/>
              </a:pPr>
              <a:t>‹#›</a:t>
            </a:fld>
            <a:endParaRPr lang="en-US" dirty="0"/>
          </a:p>
        </p:txBody>
      </p:sp>
    </p:spTree>
    <p:extLst>
      <p:ext uri="{BB962C8B-B14F-4D97-AF65-F5344CB8AC3E}">
        <p14:creationId xmlns:p14="http://schemas.microsoft.com/office/powerpoint/2010/main" val="333805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280" b="1"/>
            </a:lvl1pPr>
            <a:lvl2pPr marL="435510" indent="0">
              <a:buNone/>
              <a:defRPr sz="1920" b="1"/>
            </a:lvl2pPr>
            <a:lvl3pPr marL="871021" indent="0">
              <a:buNone/>
              <a:defRPr sz="1680" b="1"/>
            </a:lvl3pPr>
            <a:lvl4pPr marL="1306531" indent="0">
              <a:buNone/>
              <a:defRPr sz="1560" b="1"/>
            </a:lvl4pPr>
            <a:lvl5pPr marL="1742041" indent="0">
              <a:buNone/>
              <a:defRPr sz="1560" b="1"/>
            </a:lvl5pPr>
            <a:lvl6pPr marL="2177552" indent="0">
              <a:buNone/>
              <a:defRPr sz="1560" b="1"/>
            </a:lvl6pPr>
            <a:lvl7pPr marL="2613062" indent="0">
              <a:buNone/>
              <a:defRPr sz="1560" b="1"/>
            </a:lvl7pPr>
            <a:lvl8pPr marL="3048574" indent="0">
              <a:buNone/>
              <a:defRPr sz="1560" b="1"/>
            </a:lvl8pPr>
            <a:lvl9pPr marL="3484084" indent="0">
              <a:buNone/>
              <a:defRPr sz="1560" b="1"/>
            </a:lvl9pPr>
          </a:lstStyle>
          <a:p>
            <a:pPr lvl="0"/>
            <a:r>
              <a:rPr lang="en-US" smtClean="0"/>
              <a:t>Edit Master text styles</a:t>
            </a:r>
          </a:p>
        </p:txBody>
      </p:sp>
      <p:sp>
        <p:nvSpPr>
          <p:cNvPr id="4" name="Content Placeholder 3"/>
          <p:cNvSpPr>
            <a:spLocks noGrp="1"/>
          </p:cNvSpPr>
          <p:nvPr>
            <p:ph sz="half" idx="2"/>
          </p:nvPr>
        </p:nvSpPr>
        <p:spPr>
          <a:xfrm>
            <a:off x="609602" y="2174876"/>
            <a:ext cx="5386917" cy="3951288"/>
          </a:xfrm>
        </p:spPr>
        <p:txBody>
          <a:bodyPr/>
          <a:lstStyle>
            <a:lvl1pPr>
              <a:defRPr sz="2280"/>
            </a:lvl1pPr>
            <a:lvl2pPr>
              <a:defRPr sz="1920"/>
            </a:lvl2pPr>
            <a:lvl3pPr>
              <a:defRPr sz="1680"/>
            </a:lvl3pPr>
            <a:lvl4pPr>
              <a:defRPr sz="1560"/>
            </a:lvl4pPr>
            <a:lvl5pPr>
              <a:defRPr sz="1560"/>
            </a:lvl5pPr>
            <a:lvl6pPr>
              <a:defRPr sz="1560"/>
            </a:lvl6pPr>
            <a:lvl7pPr>
              <a:defRPr sz="1560"/>
            </a:lvl7pPr>
            <a:lvl8pPr>
              <a:defRPr sz="1560"/>
            </a:lvl8pPr>
            <a:lvl9pPr>
              <a:defRPr sz="15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280" b="1"/>
            </a:lvl1pPr>
            <a:lvl2pPr marL="435510" indent="0">
              <a:buNone/>
              <a:defRPr sz="1920" b="1"/>
            </a:lvl2pPr>
            <a:lvl3pPr marL="871021" indent="0">
              <a:buNone/>
              <a:defRPr sz="1680" b="1"/>
            </a:lvl3pPr>
            <a:lvl4pPr marL="1306531" indent="0">
              <a:buNone/>
              <a:defRPr sz="1560" b="1"/>
            </a:lvl4pPr>
            <a:lvl5pPr marL="1742041" indent="0">
              <a:buNone/>
              <a:defRPr sz="1560" b="1"/>
            </a:lvl5pPr>
            <a:lvl6pPr marL="2177552" indent="0">
              <a:buNone/>
              <a:defRPr sz="1560" b="1"/>
            </a:lvl6pPr>
            <a:lvl7pPr marL="2613062" indent="0">
              <a:buNone/>
              <a:defRPr sz="1560" b="1"/>
            </a:lvl7pPr>
            <a:lvl8pPr marL="3048574" indent="0">
              <a:buNone/>
              <a:defRPr sz="1560" b="1"/>
            </a:lvl8pPr>
            <a:lvl9pPr marL="3484084" indent="0">
              <a:buNone/>
              <a:defRPr sz="1560" b="1"/>
            </a:lvl9pPr>
          </a:lstStyle>
          <a:p>
            <a:pPr lvl="0"/>
            <a:r>
              <a:rPr lang="en-US" smtClean="0"/>
              <a:t>Edit Master text styles</a:t>
            </a:r>
          </a:p>
        </p:txBody>
      </p:sp>
      <p:sp>
        <p:nvSpPr>
          <p:cNvPr id="6" name="Content Placeholder 5"/>
          <p:cNvSpPr>
            <a:spLocks noGrp="1"/>
          </p:cNvSpPr>
          <p:nvPr>
            <p:ph sz="quarter" idx="4"/>
          </p:nvPr>
        </p:nvSpPr>
        <p:spPr>
          <a:xfrm>
            <a:off x="6193370" y="2174876"/>
            <a:ext cx="5389033" cy="3951288"/>
          </a:xfrm>
        </p:spPr>
        <p:txBody>
          <a:bodyPr/>
          <a:lstStyle>
            <a:lvl1pPr>
              <a:defRPr sz="2280"/>
            </a:lvl1pPr>
            <a:lvl2pPr>
              <a:defRPr sz="1920"/>
            </a:lvl2pPr>
            <a:lvl3pPr>
              <a:defRPr sz="1680"/>
            </a:lvl3pPr>
            <a:lvl4pPr>
              <a:defRPr sz="1560"/>
            </a:lvl4pPr>
            <a:lvl5pPr>
              <a:defRPr sz="1560"/>
            </a:lvl5pPr>
            <a:lvl6pPr>
              <a:defRPr sz="1560"/>
            </a:lvl6pPr>
            <a:lvl7pPr>
              <a:defRPr sz="1560"/>
            </a:lvl7pPr>
            <a:lvl8pPr>
              <a:defRPr sz="1560"/>
            </a:lvl8pPr>
            <a:lvl9pPr>
              <a:defRPr sz="15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a:defRPr/>
            </a:pPr>
            <a:fld id="{3B3D70CB-25CB-BE44-8267-D24E2D49FE8A}" type="datetime1">
              <a:rPr lang="nb-NO"/>
              <a:pPr>
                <a:defRPr/>
              </a:pPr>
              <a:t>15.06.2021</a:t>
            </a:fld>
            <a:endParaRPr lang="nb-NO" dirty="0"/>
          </a:p>
        </p:txBody>
      </p:sp>
      <p:sp>
        <p:nvSpPr>
          <p:cNvPr id="8" name="Rectangle 12"/>
          <p:cNvSpPr>
            <a:spLocks noGrp="1" noChangeArrowheads="1"/>
          </p:cNvSpPr>
          <p:nvPr>
            <p:ph type="sldNum" sz="quarter" idx="11"/>
          </p:nvPr>
        </p:nvSpPr>
        <p:spPr>
          <a:ln/>
        </p:spPr>
        <p:txBody>
          <a:bodyPr/>
          <a:lstStyle>
            <a:lvl1pPr>
              <a:defRPr/>
            </a:lvl1pPr>
          </a:lstStyle>
          <a:p>
            <a:pPr>
              <a:defRPr/>
            </a:pPr>
            <a:fld id="{16FFD7A5-C8F5-1448-9D00-39B245CDADD4}" type="slidenum">
              <a:rPr lang="en-US"/>
              <a:pPr>
                <a:defRPr/>
              </a:pPr>
              <a:t>‹#›</a:t>
            </a:fld>
            <a:endParaRPr lang="en-US" dirty="0"/>
          </a:p>
        </p:txBody>
      </p:sp>
    </p:spTree>
    <p:extLst>
      <p:ext uri="{BB962C8B-B14F-4D97-AF65-F5344CB8AC3E}">
        <p14:creationId xmlns:p14="http://schemas.microsoft.com/office/powerpoint/2010/main" val="165818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a:defRPr/>
            </a:pPr>
            <a:fld id="{6A73A17C-8D7E-DE49-B1B2-99C5899E63E4}" type="datetime1">
              <a:rPr lang="nb-NO"/>
              <a:pPr>
                <a:defRPr/>
              </a:pPr>
              <a:t>15.06.2021</a:t>
            </a:fld>
            <a:endParaRPr lang="nb-NO" dirty="0"/>
          </a:p>
        </p:txBody>
      </p:sp>
      <p:sp>
        <p:nvSpPr>
          <p:cNvPr id="4" name="Rectangle 12"/>
          <p:cNvSpPr>
            <a:spLocks noGrp="1" noChangeArrowheads="1"/>
          </p:cNvSpPr>
          <p:nvPr>
            <p:ph type="sldNum" sz="quarter" idx="11"/>
          </p:nvPr>
        </p:nvSpPr>
        <p:spPr>
          <a:ln/>
        </p:spPr>
        <p:txBody>
          <a:bodyPr/>
          <a:lstStyle>
            <a:lvl1pPr>
              <a:defRPr/>
            </a:lvl1pPr>
          </a:lstStyle>
          <a:p>
            <a:pPr>
              <a:defRPr/>
            </a:pPr>
            <a:fld id="{D1D2A21F-DA23-814C-9F57-78C93D66387C}" type="slidenum">
              <a:rPr lang="en-US"/>
              <a:pPr>
                <a:defRPr/>
              </a:pPr>
              <a:t>‹#›</a:t>
            </a:fld>
            <a:endParaRPr lang="en-US" dirty="0"/>
          </a:p>
        </p:txBody>
      </p:sp>
    </p:spTree>
    <p:extLst>
      <p:ext uri="{BB962C8B-B14F-4D97-AF65-F5344CB8AC3E}">
        <p14:creationId xmlns:p14="http://schemas.microsoft.com/office/powerpoint/2010/main" val="247219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0102FEF2-E4BD-6348-BAE6-B5F400DE8733}" type="datetime1">
              <a:rPr lang="nb-NO"/>
              <a:pPr>
                <a:defRPr/>
              </a:pPr>
              <a:t>15.06.2021</a:t>
            </a:fld>
            <a:endParaRPr lang="nb-NO" dirty="0"/>
          </a:p>
        </p:txBody>
      </p:sp>
      <p:sp>
        <p:nvSpPr>
          <p:cNvPr id="3" name="Rectangle 12"/>
          <p:cNvSpPr>
            <a:spLocks noGrp="1" noChangeArrowheads="1"/>
          </p:cNvSpPr>
          <p:nvPr>
            <p:ph type="sldNum" sz="quarter" idx="11"/>
          </p:nvPr>
        </p:nvSpPr>
        <p:spPr>
          <a:ln/>
        </p:spPr>
        <p:txBody>
          <a:bodyPr/>
          <a:lstStyle>
            <a:lvl1pPr>
              <a:defRPr/>
            </a:lvl1pPr>
          </a:lstStyle>
          <a:p>
            <a:pPr>
              <a:defRPr/>
            </a:pPr>
            <a:fld id="{60174A88-5B81-1D4F-823C-6256520B3BF3}" type="slidenum">
              <a:rPr lang="en-US"/>
              <a:pPr>
                <a:defRPr/>
              </a:pPr>
              <a:t>‹#›</a:t>
            </a:fld>
            <a:endParaRPr lang="en-US" dirty="0"/>
          </a:p>
        </p:txBody>
      </p:sp>
    </p:spTree>
    <p:extLst>
      <p:ext uri="{BB962C8B-B14F-4D97-AF65-F5344CB8AC3E}">
        <p14:creationId xmlns:p14="http://schemas.microsoft.com/office/powerpoint/2010/main" val="17151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20" b="1"/>
            </a:lvl1pPr>
          </a:lstStyle>
          <a:p>
            <a:r>
              <a:rPr lang="en-US" smtClean="0"/>
              <a:t>Click to edit Master title style</a:t>
            </a:r>
            <a:endParaRPr lang="nb-NO"/>
          </a:p>
        </p:txBody>
      </p:sp>
      <p:sp>
        <p:nvSpPr>
          <p:cNvPr id="3" name="Content Placeholder 2"/>
          <p:cNvSpPr>
            <a:spLocks noGrp="1"/>
          </p:cNvSpPr>
          <p:nvPr>
            <p:ph idx="1"/>
          </p:nvPr>
        </p:nvSpPr>
        <p:spPr>
          <a:xfrm>
            <a:off x="4766733" y="273052"/>
            <a:ext cx="6815667" cy="5853114"/>
          </a:xfrm>
        </p:spPr>
        <p:txBody>
          <a:bodyPr/>
          <a:lstStyle>
            <a:lvl1pPr>
              <a:defRPr sz="3000"/>
            </a:lvl1pPr>
            <a:lvl2pPr>
              <a:defRPr sz="2640"/>
            </a:lvl2pPr>
            <a:lvl3pPr>
              <a:defRPr sz="2280"/>
            </a:lvl3pPr>
            <a:lvl4pPr>
              <a:defRPr sz="1920"/>
            </a:lvl4pPr>
            <a:lvl5pPr>
              <a:defRPr sz="1920"/>
            </a:lvl5pPr>
            <a:lvl6pPr>
              <a:defRPr sz="1920"/>
            </a:lvl6pPr>
            <a:lvl7pPr>
              <a:defRPr sz="1920"/>
            </a:lvl7pPr>
            <a:lvl8pPr>
              <a:defRPr sz="1920"/>
            </a:lvl8pPr>
            <a:lvl9pPr>
              <a:defRPr sz="19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320"/>
            </a:lvl1pPr>
            <a:lvl2pPr marL="435510" indent="0">
              <a:buNone/>
              <a:defRPr sz="1200"/>
            </a:lvl2pPr>
            <a:lvl3pPr marL="871021" indent="0">
              <a:buNone/>
              <a:defRPr sz="960"/>
            </a:lvl3pPr>
            <a:lvl4pPr marL="1306531" indent="0">
              <a:buNone/>
              <a:defRPr sz="840"/>
            </a:lvl4pPr>
            <a:lvl5pPr marL="1742041" indent="0">
              <a:buNone/>
              <a:defRPr sz="840"/>
            </a:lvl5pPr>
            <a:lvl6pPr marL="2177552" indent="0">
              <a:buNone/>
              <a:defRPr sz="840"/>
            </a:lvl6pPr>
            <a:lvl7pPr marL="2613062" indent="0">
              <a:buNone/>
              <a:defRPr sz="840"/>
            </a:lvl7pPr>
            <a:lvl8pPr marL="3048574" indent="0">
              <a:buNone/>
              <a:defRPr sz="840"/>
            </a:lvl8pPr>
            <a:lvl9pPr marL="3484084" indent="0">
              <a:buNone/>
              <a:defRPr sz="84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A5023178-3325-B448-BCA2-C606C2543C23}" type="datetime1">
              <a:rPr lang="nb-NO"/>
              <a:pPr>
                <a:defRPr/>
              </a:pPr>
              <a:t>15.06.2021</a:t>
            </a:fld>
            <a:endParaRPr lang="nb-NO" dirty="0"/>
          </a:p>
        </p:txBody>
      </p:sp>
      <p:sp>
        <p:nvSpPr>
          <p:cNvPr id="6" name="Rectangle 12"/>
          <p:cNvSpPr>
            <a:spLocks noGrp="1" noChangeArrowheads="1"/>
          </p:cNvSpPr>
          <p:nvPr>
            <p:ph type="sldNum" sz="quarter" idx="11"/>
          </p:nvPr>
        </p:nvSpPr>
        <p:spPr>
          <a:ln/>
        </p:spPr>
        <p:txBody>
          <a:bodyPr/>
          <a:lstStyle>
            <a:lvl1pPr>
              <a:defRPr/>
            </a:lvl1pPr>
          </a:lstStyle>
          <a:p>
            <a:pPr>
              <a:defRPr/>
            </a:pPr>
            <a:fld id="{3F0258ED-E363-D542-BB05-DA75DAA1FC95}" type="slidenum">
              <a:rPr lang="en-US"/>
              <a:pPr>
                <a:defRPr/>
              </a:pPr>
              <a:t>‹#›</a:t>
            </a:fld>
            <a:endParaRPr lang="en-US" dirty="0"/>
          </a:p>
        </p:txBody>
      </p:sp>
    </p:spTree>
    <p:extLst>
      <p:ext uri="{BB962C8B-B14F-4D97-AF65-F5344CB8AC3E}">
        <p14:creationId xmlns:p14="http://schemas.microsoft.com/office/powerpoint/2010/main" val="166289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7"/>
          </a:xfrm>
        </p:spPr>
        <p:txBody>
          <a:bodyPr anchor="b"/>
          <a:lstStyle>
            <a:lvl1pPr algn="l">
              <a:defRPr sz="1920" b="1"/>
            </a:lvl1pPr>
          </a:lstStyle>
          <a:p>
            <a:r>
              <a:rPr lang="en-US" smtClean="0"/>
              <a:t>Click to edit Master title style</a:t>
            </a:r>
            <a:endParaRPr lang="nb-NO"/>
          </a:p>
        </p:txBody>
      </p:sp>
      <p:sp>
        <p:nvSpPr>
          <p:cNvPr id="3" name="Picture Placeholder 2"/>
          <p:cNvSpPr>
            <a:spLocks noGrp="1"/>
          </p:cNvSpPr>
          <p:nvPr>
            <p:ph type="pic" idx="1"/>
          </p:nvPr>
        </p:nvSpPr>
        <p:spPr>
          <a:xfrm>
            <a:off x="2389719" y="612775"/>
            <a:ext cx="7315200" cy="4114800"/>
          </a:xfrm>
        </p:spPr>
        <p:txBody>
          <a:bodyPr/>
          <a:lstStyle>
            <a:lvl1pPr marL="0" indent="0">
              <a:buNone/>
              <a:defRPr sz="3000"/>
            </a:lvl1pPr>
            <a:lvl2pPr marL="435510" indent="0">
              <a:buNone/>
              <a:defRPr sz="2640"/>
            </a:lvl2pPr>
            <a:lvl3pPr marL="871021" indent="0">
              <a:buNone/>
              <a:defRPr sz="2280"/>
            </a:lvl3pPr>
            <a:lvl4pPr marL="1306531" indent="0">
              <a:buNone/>
              <a:defRPr sz="1920"/>
            </a:lvl4pPr>
            <a:lvl5pPr marL="1742041" indent="0">
              <a:buNone/>
              <a:defRPr sz="1920"/>
            </a:lvl5pPr>
            <a:lvl6pPr marL="2177552" indent="0">
              <a:buNone/>
              <a:defRPr sz="1920"/>
            </a:lvl6pPr>
            <a:lvl7pPr marL="2613062" indent="0">
              <a:buNone/>
              <a:defRPr sz="1920"/>
            </a:lvl7pPr>
            <a:lvl8pPr marL="3048574" indent="0">
              <a:buNone/>
              <a:defRPr sz="1920"/>
            </a:lvl8pPr>
            <a:lvl9pPr marL="3484084" indent="0">
              <a:buNone/>
              <a:defRPr sz="192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2389719" y="5367339"/>
            <a:ext cx="7315200" cy="804863"/>
          </a:xfrm>
        </p:spPr>
        <p:txBody>
          <a:bodyPr/>
          <a:lstStyle>
            <a:lvl1pPr marL="0" indent="0">
              <a:buNone/>
              <a:defRPr sz="1320"/>
            </a:lvl1pPr>
            <a:lvl2pPr marL="435510" indent="0">
              <a:buNone/>
              <a:defRPr sz="1200"/>
            </a:lvl2pPr>
            <a:lvl3pPr marL="871021" indent="0">
              <a:buNone/>
              <a:defRPr sz="960"/>
            </a:lvl3pPr>
            <a:lvl4pPr marL="1306531" indent="0">
              <a:buNone/>
              <a:defRPr sz="840"/>
            </a:lvl4pPr>
            <a:lvl5pPr marL="1742041" indent="0">
              <a:buNone/>
              <a:defRPr sz="840"/>
            </a:lvl5pPr>
            <a:lvl6pPr marL="2177552" indent="0">
              <a:buNone/>
              <a:defRPr sz="840"/>
            </a:lvl6pPr>
            <a:lvl7pPr marL="2613062" indent="0">
              <a:buNone/>
              <a:defRPr sz="840"/>
            </a:lvl7pPr>
            <a:lvl8pPr marL="3048574" indent="0">
              <a:buNone/>
              <a:defRPr sz="840"/>
            </a:lvl8pPr>
            <a:lvl9pPr marL="3484084" indent="0">
              <a:buNone/>
              <a:defRPr sz="84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00F1D0FA-0760-EC4E-B2CF-78F622ECA4CF}" type="datetime1">
              <a:rPr lang="nb-NO"/>
              <a:pPr>
                <a:defRPr/>
              </a:pPr>
              <a:t>15.06.2021</a:t>
            </a:fld>
            <a:endParaRPr lang="nb-NO" dirty="0"/>
          </a:p>
        </p:txBody>
      </p:sp>
      <p:sp>
        <p:nvSpPr>
          <p:cNvPr id="6" name="Rectangle 12"/>
          <p:cNvSpPr>
            <a:spLocks noGrp="1" noChangeArrowheads="1"/>
          </p:cNvSpPr>
          <p:nvPr>
            <p:ph type="sldNum" sz="quarter" idx="11"/>
          </p:nvPr>
        </p:nvSpPr>
        <p:spPr>
          <a:ln/>
        </p:spPr>
        <p:txBody>
          <a:bodyPr/>
          <a:lstStyle>
            <a:lvl1pPr>
              <a:defRPr/>
            </a:lvl1pPr>
          </a:lstStyle>
          <a:p>
            <a:pPr>
              <a:defRPr/>
            </a:pPr>
            <a:fld id="{240EC82D-BBE7-BE49-AC35-8BE46C8CE679}" type="slidenum">
              <a:rPr lang="en-US"/>
              <a:pPr>
                <a:defRPr/>
              </a:pPr>
              <a:t>‹#›</a:t>
            </a:fld>
            <a:endParaRPr lang="en-US" dirty="0"/>
          </a:p>
        </p:txBody>
      </p:sp>
    </p:spTree>
    <p:extLst>
      <p:ext uri="{BB962C8B-B14F-4D97-AF65-F5344CB8AC3E}">
        <p14:creationId xmlns:p14="http://schemas.microsoft.com/office/powerpoint/2010/main" val="93126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016281" y="850253"/>
            <a:ext cx="10562592" cy="1143756"/>
          </a:xfrm>
          <a:prstGeom prst="rect">
            <a:avLst/>
          </a:prstGeom>
          <a:noFill/>
          <a:ln w="9525">
            <a:noFill/>
            <a:miter lim="800000"/>
            <a:headEnd/>
            <a:tailEnd/>
          </a:ln>
        </p:spPr>
        <p:txBody>
          <a:bodyPr vert="horz" wrap="square" lIns="72585" tIns="36293" rIns="72585" bIns="36293"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1016281" y="1981906"/>
            <a:ext cx="10565952" cy="411359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4" name="Rectangle 10"/>
          <p:cNvSpPr>
            <a:spLocks noGrp="1" noChangeArrowheads="1"/>
          </p:cNvSpPr>
          <p:nvPr>
            <p:ph type="dt" sz="half" idx="2"/>
          </p:nvPr>
        </p:nvSpPr>
        <p:spPr bwMode="auto">
          <a:xfrm>
            <a:off x="1016281" y="6401102"/>
            <a:ext cx="2539860" cy="456898"/>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840">
                <a:solidFill>
                  <a:schemeClr val="bg2"/>
                </a:solidFill>
              </a:defRPr>
            </a:lvl1pPr>
          </a:lstStyle>
          <a:p>
            <a:pPr>
              <a:defRPr/>
            </a:pPr>
            <a:fld id="{9C7B76A9-D67D-FE47-B774-753115DD3D77}" type="datetime1">
              <a:rPr lang="nb-NO"/>
              <a:pPr>
                <a:defRPr/>
              </a:pPr>
              <a:t>15.06.2021</a:t>
            </a:fld>
            <a:endParaRPr lang="nb-NO" dirty="0"/>
          </a:p>
        </p:txBody>
      </p:sp>
      <p:sp>
        <p:nvSpPr>
          <p:cNvPr id="1036" name="Rectangle 12"/>
          <p:cNvSpPr>
            <a:spLocks noGrp="1" noChangeArrowheads="1"/>
          </p:cNvSpPr>
          <p:nvPr>
            <p:ph type="sldNum" sz="quarter" idx="4"/>
          </p:nvPr>
        </p:nvSpPr>
        <p:spPr bwMode="auto">
          <a:xfrm>
            <a:off x="10691938" y="6401102"/>
            <a:ext cx="913812" cy="456898"/>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840">
                <a:solidFill>
                  <a:schemeClr val="bg2"/>
                </a:solidFill>
              </a:defRPr>
            </a:lvl1pPr>
          </a:lstStyle>
          <a:p>
            <a:pPr>
              <a:defRPr/>
            </a:pPr>
            <a:fld id="{6FF88920-A570-764F-B75C-B0232A0E4D71}" type="slidenum">
              <a:rPr lang="en-US"/>
              <a:pPr>
                <a:defRPr/>
              </a:pPr>
              <a:t>‹#›</a:t>
            </a:fld>
            <a:endParaRPr lang="en-US" dirty="0"/>
          </a:p>
        </p:txBody>
      </p:sp>
      <p:pic>
        <p:nvPicPr>
          <p:cNvPr id="9" name="Picture 8" descr="SV_TIK_A_ENG.png"/>
          <p:cNvPicPr>
            <a:picLocks noChangeAspect="1"/>
          </p:cNvPicPr>
          <p:nvPr userDrawn="1"/>
        </p:nvPicPr>
        <p:blipFill>
          <a:blip r:embed="rId11"/>
          <a:stretch>
            <a:fillRect/>
          </a:stretch>
        </p:blipFill>
        <p:spPr>
          <a:xfrm>
            <a:off x="406401" y="228600"/>
            <a:ext cx="6340196" cy="389057"/>
          </a:xfrm>
          <a:prstGeom prst="rect">
            <a:avLst/>
          </a:prstGeom>
        </p:spPr>
      </p:pic>
    </p:spTree>
    <p:extLst>
      <p:ext uri="{BB962C8B-B14F-4D97-AF65-F5344CB8AC3E}">
        <p14:creationId xmlns:p14="http://schemas.microsoft.com/office/powerpoint/2010/main" val="3513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5pPr>
      <a:lvl6pPr marL="435510"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6pPr>
      <a:lvl7pPr marL="87102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7pPr>
      <a:lvl8pPr marL="130653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8pPr>
      <a:lvl9pPr marL="174204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9pPr>
    </p:titleStyle>
    <p:bodyStyle>
      <a:lvl1pPr marL="326633" indent="-326633" algn="l" rtl="0" eaLnBrk="1" fontAlgn="base" hangingPunct="1">
        <a:spcBef>
          <a:spcPct val="20000"/>
        </a:spcBef>
        <a:spcAft>
          <a:spcPct val="0"/>
        </a:spcAft>
        <a:buChar char="•"/>
        <a:defRPr sz="2640">
          <a:solidFill>
            <a:schemeClr val="tx1"/>
          </a:solidFill>
          <a:latin typeface="+mn-lt"/>
          <a:ea typeface="+mn-ea"/>
          <a:cs typeface="+mn-cs"/>
        </a:defRPr>
      </a:lvl1pPr>
      <a:lvl2pPr marL="707705" indent="-272194" algn="l" rtl="0" eaLnBrk="1" fontAlgn="base" hangingPunct="1">
        <a:spcBef>
          <a:spcPct val="20000"/>
        </a:spcBef>
        <a:spcAft>
          <a:spcPct val="0"/>
        </a:spcAft>
        <a:buChar char="–"/>
        <a:defRPr sz="2280">
          <a:solidFill>
            <a:schemeClr val="tx1"/>
          </a:solidFill>
          <a:latin typeface="+mn-lt"/>
          <a:ea typeface="+mn-ea"/>
          <a:cs typeface="+mn-cs"/>
        </a:defRPr>
      </a:lvl2pPr>
      <a:lvl3pPr marL="1088776" indent="-217756" algn="l" rtl="0" eaLnBrk="1" fontAlgn="base" hangingPunct="1">
        <a:spcBef>
          <a:spcPct val="20000"/>
        </a:spcBef>
        <a:spcAft>
          <a:spcPct val="0"/>
        </a:spcAft>
        <a:buChar char="•"/>
        <a:defRPr sz="1920">
          <a:solidFill>
            <a:schemeClr val="tx1"/>
          </a:solidFill>
          <a:latin typeface="+mn-lt"/>
          <a:ea typeface="+mn-ea"/>
          <a:cs typeface="+mn-cs"/>
        </a:defRPr>
      </a:lvl3pPr>
      <a:lvl4pPr marL="1524287" indent="-217756" algn="l" rtl="0" eaLnBrk="1" fontAlgn="base" hangingPunct="1">
        <a:spcBef>
          <a:spcPct val="20000"/>
        </a:spcBef>
        <a:spcAft>
          <a:spcPct val="0"/>
        </a:spcAft>
        <a:buChar char="–"/>
        <a:defRPr>
          <a:solidFill>
            <a:schemeClr val="tx1"/>
          </a:solidFill>
          <a:latin typeface="+mn-lt"/>
          <a:ea typeface="+mn-ea"/>
          <a:cs typeface="+mn-cs"/>
        </a:defRPr>
      </a:lvl4pPr>
      <a:lvl5pPr marL="1959797" indent="-217756" algn="l" rtl="0" eaLnBrk="1" fontAlgn="base" hangingPunct="1">
        <a:spcBef>
          <a:spcPct val="20000"/>
        </a:spcBef>
        <a:spcAft>
          <a:spcPct val="0"/>
        </a:spcAft>
        <a:buChar char="»"/>
        <a:defRPr sz="1560">
          <a:solidFill>
            <a:schemeClr val="tx1"/>
          </a:solidFill>
          <a:latin typeface="+mn-lt"/>
          <a:ea typeface="+mn-ea"/>
          <a:cs typeface="+mn-cs"/>
        </a:defRPr>
      </a:lvl5pPr>
      <a:lvl6pPr marL="2395307" indent="-217756" algn="l" rtl="0" eaLnBrk="1" fontAlgn="base" hangingPunct="1">
        <a:spcBef>
          <a:spcPct val="20000"/>
        </a:spcBef>
        <a:spcAft>
          <a:spcPct val="0"/>
        </a:spcAft>
        <a:buChar char="»"/>
        <a:defRPr sz="1560">
          <a:solidFill>
            <a:schemeClr val="tx1"/>
          </a:solidFill>
          <a:latin typeface="+mn-lt"/>
          <a:ea typeface="+mn-ea"/>
          <a:cs typeface="+mn-cs"/>
        </a:defRPr>
      </a:lvl6pPr>
      <a:lvl7pPr marL="2830818" indent="-217756" algn="l" rtl="0" eaLnBrk="1" fontAlgn="base" hangingPunct="1">
        <a:spcBef>
          <a:spcPct val="20000"/>
        </a:spcBef>
        <a:spcAft>
          <a:spcPct val="0"/>
        </a:spcAft>
        <a:buChar char="»"/>
        <a:defRPr sz="1560">
          <a:solidFill>
            <a:schemeClr val="tx1"/>
          </a:solidFill>
          <a:latin typeface="+mn-lt"/>
          <a:ea typeface="+mn-ea"/>
          <a:cs typeface="+mn-cs"/>
        </a:defRPr>
      </a:lvl7pPr>
      <a:lvl8pPr marL="3266328" indent="-217756" algn="l" rtl="0" eaLnBrk="1" fontAlgn="base" hangingPunct="1">
        <a:spcBef>
          <a:spcPct val="20000"/>
        </a:spcBef>
        <a:spcAft>
          <a:spcPct val="0"/>
        </a:spcAft>
        <a:buChar char="»"/>
        <a:defRPr sz="1560">
          <a:solidFill>
            <a:schemeClr val="tx1"/>
          </a:solidFill>
          <a:latin typeface="+mn-lt"/>
          <a:ea typeface="+mn-ea"/>
          <a:cs typeface="+mn-cs"/>
        </a:defRPr>
      </a:lvl8pPr>
      <a:lvl9pPr marL="3701839" indent="-217756" algn="l" rtl="0" eaLnBrk="1" fontAlgn="base" hangingPunct="1">
        <a:spcBef>
          <a:spcPct val="20000"/>
        </a:spcBef>
        <a:spcAft>
          <a:spcPct val="0"/>
        </a:spcAft>
        <a:buChar char="»"/>
        <a:defRPr sz="1560">
          <a:solidFill>
            <a:schemeClr val="tx1"/>
          </a:solidFill>
          <a:latin typeface="+mn-lt"/>
          <a:ea typeface="+mn-ea"/>
          <a:cs typeface="+mn-cs"/>
        </a:defRPr>
      </a:lvl9pPr>
    </p:bodyStyle>
    <p:otherStyle>
      <a:defPPr>
        <a:defRPr lang="nb-NO"/>
      </a:defPPr>
      <a:lvl1pPr marL="0" algn="l" defTabSz="435510" rtl="0" eaLnBrk="1" latinLnBrk="0" hangingPunct="1">
        <a:defRPr sz="1680" kern="1200">
          <a:solidFill>
            <a:schemeClr val="tx1"/>
          </a:solidFill>
          <a:latin typeface="+mn-lt"/>
          <a:ea typeface="+mn-ea"/>
          <a:cs typeface="+mn-cs"/>
        </a:defRPr>
      </a:lvl1pPr>
      <a:lvl2pPr marL="435510" algn="l" defTabSz="435510" rtl="0" eaLnBrk="1" latinLnBrk="0" hangingPunct="1">
        <a:defRPr sz="1680" kern="1200">
          <a:solidFill>
            <a:schemeClr val="tx1"/>
          </a:solidFill>
          <a:latin typeface="+mn-lt"/>
          <a:ea typeface="+mn-ea"/>
          <a:cs typeface="+mn-cs"/>
        </a:defRPr>
      </a:lvl2pPr>
      <a:lvl3pPr marL="871021" algn="l" defTabSz="435510" rtl="0" eaLnBrk="1" latinLnBrk="0" hangingPunct="1">
        <a:defRPr sz="1680" kern="1200">
          <a:solidFill>
            <a:schemeClr val="tx1"/>
          </a:solidFill>
          <a:latin typeface="+mn-lt"/>
          <a:ea typeface="+mn-ea"/>
          <a:cs typeface="+mn-cs"/>
        </a:defRPr>
      </a:lvl3pPr>
      <a:lvl4pPr marL="1306531" algn="l" defTabSz="435510" rtl="0" eaLnBrk="1" latinLnBrk="0" hangingPunct="1">
        <a:defRPr sz="1680" kern="1200">
          <a:solidFill>
            <a:schemeClr val="tx1"/>
          </a:solidFill>
          <a:latin typeface="+mn-lt"/>
          <a:ea typeface="+mn-ea"/>
          <a:cs typeface="+mn-cs"/>
        </a:defRPr>
      </a:lvl4pPr>
      <a:lvl5pPr marL="1742041" algn="l" defTabSz="435510" rtl="0" eaLnBrk="1" latinLnBrk="0" hangingPunct="1">
        <a:defRPr sz="1680" kern="1200">
          <a:solidFill>
            <a:schemeClr val="tx1"/>
          </a:solidFill>
          <a:latin typeface="+mn-lt"/>
          <a:ea typeface="+mn-ea"/>
          <a:cs typeface="+mn-cs"/>
        </a:defRPr>
      </a:lvl5pPr>
      <a:lvl6pPr marL="2177552" algn="l" defTabSz="435510" rtl="0" eaLnBrk="1" latinLnBrk="0" hangingPunct="1">
        <a:defRPr sz="1680" kern="1200">
          <a:solidFill>
            <a:schemeClr val="tx1"/>
          </a:solidFill>
          <a:latin typeface="+mn-lt"/>
          <a:ea typeface="+mn-ea"/>
          <a:cs typeface="+mn-cs"/>
        </a:defRPr>
      </a:lvl6pPr>
      <a:lvl7pPr marL="2613062" algn="l" defTabSz="435510" rtl="0" eaLnBrk="1" latinLnBrk="0" hangingPunct="1">
        <a:defRPr sz="1680" kern="1200">
          <a:solidFill>
            <a:schemeClr val="tx1"/>
          </a:solidFill>
          <a:latin typeface="+mn-lt"/>
          <a:ea typeface="+mn-ea"/>
          <a:cs typeface="+mn-cs"/>
        </a:defRPr>
      </a:lvl7pPr>
      <a:lvl8pPr marL="3048574" algn="l" defTabSz="435510" rtl="0" eaLnBrk="1" latinLnBrk="0" hangingPunct="1">
        <a:defRPr sz="1680" kern="1200">
          <a:solidFill>
            <a:schemeClr val="tx1"/>
          </a:solidFill>
          <a:latin typeface="+mn-lt"/>
          <a:ea typeface="+mn-ea"/>
          <a:cs typeface="+mn-cs"/>
        </a:defRPr>
      </a:lvl8pPr>
      <a:lvl9pPr marL="3484084" algn="l" defTabSz="4355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669388" y="2305676"/>
            <a:ext cx="9052787" cy="1142243"/>
          </a:xfrm>
        </p:spPr>
        <p:txBody>
          <a:bodyPr/>
          <a:lstStyle/>
          <a:p>
            <a:pPr algn="ctr"/>
            <a:r>
              <a:rPr lang="en-US" sz="2400" dirty="0" smtClean="0"/>
              <a:t>Science as a rescuer</a:t>
            </a:r>
            <a:r>
              <a:rPr lang="en-US" sz="2400" dirty="0"/>
              <a:t>? Public trust in science amid COVID 19</a:t>
            </a:r>
            <a:endParaRPr lang="nb-NO" sz="2400" dirty="0"/>
          </a:p>
        </p:txBody>
      </p:sp>
      <p:sp>
        <p:nvSpPr>
          <p:cNvPr id="15363" name="Rectangle 3"/>
          <p:cNvSpPr>
            <a:spLocks noGrp="1" noChangeArrowheads="1"/>
          </p:cNvSpPr>
          <p:nvPr>
            <p:ph type="subTitle" idx="1"/>
          </p:nvPr>
        </p:nvSpPr>
        <p:spPr>
          <a:xfrm>
            <a:off x="1669388" y="3443372"/>
            <a:ext cx="9052787" cy="1751945"/>
          </a:xfrm>
        </p:spPr>
        <p:txBody>
          <a:bodyPr/>
          <a:lstStyle/>
          <a:p>
            <a:pPr algn="ctr"/>
            <a:endParaRPr lang="nb-NO" sz="2160" dirty="0"/>
          </a:p>
          <a:p>
            <a:pPr algn="ctr"/>
            <a:r>
              <a:rPr lang="nb-NO" sz="2160" dirty="0"/>
              <a:t>Silje M. Tellmann, </a:t>
            </a:r>
            <a:r>
              <a:rPr lang="nb-NO" sz="2160" dirty="0" smtClean="0"/>
              <a:t>Taran Thune. </a:t>
            </a:r>
            <a:endParaRPr lang="nb-NO" sz="2160" dirty="0"/>
          </a:p>
          <a:p>
            <a:pPr algn="ctr"/>
            <a:r>
              <a:rPr lang="nb-NO" sz="2160" dirty="0"/>
              <a:t>TIK Centre for Technology, </a:t>
            </a:r>
            <a:r>
              <a:rPr lang="nb-NO" sz="2160" dirty="0" err="1"/>
              <a:t>Culture</a:t>
            </a:r>
            <a:r>
              <a:rPr lang="nb-NO" sz="2160" dirty="0"/>
              <a:t> and </a:t>
            </a:r>
            <a:r>
              <a:rPr lang="nb-NO" sz="2160" dirty="0" err="1"/>
              <a:t>Innovation</a:t>
            </a:r>
            <a:r>
              <a:rPr lang="nb-NO" sz="2160" dirty="0"/>
              <a:t>, </a:t>
            </a:r>
            <a:r>
              <a:rPr lang="nb-NO" sz="2160" dirty="0" err="1"/>
              <a:t>University</a:t>
            </a:r>
            <a:r>
              <a:rPr lang="nb-NO" sz="2160" dirty="0"/>
              <a:t> </a:t>
            </a:r>
            <a:r>
              <a:rPr lang="nb-NO" sz="2160" dirty="0" err="1"/>
              <a:t>of</a:t>
            </a:r>
            <a:r>
              <a:rPr lang="nb-NO" sz="2160" dirty="0"/>
              <a:t> Oslo.</a:t>
            </a:r>
          </a:p>
          <a:p>
            <a:pPr algn="ctr" eaLnBrk="1" hangingPunct="1"/>
            <a:r>
              <a:rPr lang="nb-NO" sz="2160" dirty="0" smtClean="0"/>
              <a:t>Eu Spri, June </a:t>
            </a:r>
            <a:r>
              <a:rPr lang="nb-NO" sz="2160" dirty="0"/>
              <a:t>2021</a:t>
            </a:r>
          </a:p>
        </p:txBody>
      </p:sp>
      <p:pic>
        <p:nvPicPr>
          <p:cNvPr id="2" name="Picture 1"/>
          <p:cNvPicPr>
            <a:picLocks noChangeAspect="1"/>
          </p:cNvPicPr>
          <p:nvPr/>
        </p:nvPicPr>
        <p:blipFill>
          <a:blip r:embed="rId3"/>
          <a:stretch>
            <a:fillRect/>
          </a:stretch>
        </p:blipFill>
        <p:spPr>
          <a:xfrm>
            <a:off x="6355229" y="5195318"/>
            <a:ext cx="4594854" cy="1357571"/>
          </a:xfrm>
          <a:prstGeom prst="rect">
            <a:avLst/>
          </a:prstGeom>
        </p:spPr>
      </p:pic>
    </p:spTree>
    <p:extLst>
      <p:ext uri="{BB962C8B-B14F-4D97-AF65-F5344CB8AC3E}">
        <p14:creationId xmlns:p14="http://schemas.microsoft.com/office/powerpoint/2010/main" val="2521451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Differentiated</a:t>
            </a:r>
            <a:r>
              <a:rPr lang="nb-NO" dirty="0"/>
              <a:t> trust in science – </a:t>
            </a:r>
            <a:r>
              <a:rPr lang="nb-NO" dirty="0" err="1"/>
              <a:t>before</a:t>
            </a:r>
            <a:r>
              <a:rPr lang="nb-NO" dirty="0"/>
              <a:t> </a:t>
            </a:r>
            <a:r>
              <a:rPr lang="nb-NO" dirty="0" err="1"/>
              <a:t>the</a:t>
            </a:r>
            <a:r>
              <a:rPr lang="nb-NO" dirty="0"/>
              <a:t> </a:t>
            </a:r>
            <a:r>
              <a:rPr lang="nb-NO" dirty="0" err="1" smtClean="0"/>
              <a:t>pandemic</a:t>
            </a:r>
            <a:r>
              <a:rPr lang="nb-NO" dirty="0" smtClean="0"/>
              <a:t> </a:t>
            </a:r>
            <a:endParaRPr lang="nb-NO" dirty="0"/>
          </a:p>
        </p:txBody>
      </p:sp>
      <p:sp>
        <p:nvSpPr>
          <p:cNvPr id="3" name="Date Placeholder 2"/>
          <p:cNvSpPr>
            <a:spLocks noGrp="1"/>
          </p:cNvSpPr>
          <p:nvPr>
            <p:ph type="dt" sz="half" idx="10"/>
          </p:nvPr>
        </p:nvSpPr>
        <p:spPr/>
        <p:txBody>
          <a:bodyPr/>
          <a:lstStyle/>
          <a:p>
            <a:pPr>
              <a:defRPr/>
            </a:pPr>
            <a:fld id="{6A73A17C-8D7E-DE49-B1B2-99C5899E63E4}" type="datetime1">
              <a:rPr lang="nb-NO" smtClean="0"/>
              <a:pPr>
                <a:defRPr/>
              </a:pPr>
              <a:t>15.06.2021</a:t>
            </a:fld>
            <a:endParaRPr lang="nb-NO" dirty="0"/>
          </a:p>
        </p:txBody>
      </p:sp>
      <p:sp>
        <p:nvSpPr>
          <p:cNvPr id="4" name="Slide Number Placeholder 3"/>
          <p:cNvSpPr>
            <a:spLocks noGrp="1"/>
          </p:cNvSpPr>
          <p:nvPr>
            <p:ph type="sldNum" sz="quarter" idx="11"/>
          </p:nvPr>
        </p:nvSpPr>
        <p:spPr/>
        <p:txBody>
          <a:bodyPr/>
          <a:lstStyle/>
          <a:p>
            <a:pPr>
              <a:defRPr/>
            </a:pPr>
            <a:fld id="{D1D2A21F-DA23-814C-9F57-78C93D66387C}" type="slidenum">
              <a:rPr lang="en-US" smtClean="0"/>
              <a:pPr>
                <a:defRPr/>
              </a:pPr>
              <a:t>10</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068482891"/>
              </p:ext>
            </p:extLst>
          </p:nvPr>
        </p:nvGraphicFramePr>
        <p:xfrm>
          <a:off x="838200" y="1690688"/>
          <a:ext cx="10515600" cy="4486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699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2" y="578036"/>
            <a:ext cx="10825111" cy="1143756"/>
          </a:xfrm>
        </p:spPr>
        <p:txBody>
          <a:bodyPr/>
          <a:lstStyle/>
          <a:p>
            <a:pPr algn="ctr"/>
            <a:r>
              <a:rPr lang="nb-NO" dirty="0" smtClean="0"/>
              <a:t>Trust in science </a:t>
            </a:r>
            <a:r>
              <a:rPr lang="nb-NO" dirty="0" err="1" smtClean="0"/>
              <a:t>before</a:t>
            </a:r>
            <a:r>
              <a:rPr lang="nb-NO" dirty="0" smtClean="0"/>
              <a:t> and during </a:t>
            </a:r>
            <a:r>
              <a:rPr lang="nb-NO" dirty="0" err="1" smtClean="0"/>
              <a:t>the</a:t>
            </a:r>
            <a:r>
              <a:rPr lang="nb-NO" dirty="0" smtClean="0"/>
              <a:t> </a:t>
            </a:r>
            <a:r>
              <a:rPr lang="nb-NO" dirty="0" err="1" smtClean="0"/>
              <a:t>pandemic</a:t>
            </a:r>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11</a:t>
            </a:fld>
            <a:endParaRPr lang="en-US" dirty="0"/>
          </a:p>
        </p:txBody>
      </p:sp>
      <p:graphicFrame>
        <p:nvGraphicFramePr>
          <p:cNvPr id="6" name="Chart 5">
            <a:extLst>
              <a:ext uri="{FF2B5EF4-FFF2-40B4-BE49-F238E27FC236}">
                <a16:creationId xmlns:a16="http://schemas.microsoft.com/office/drawing/2014/main" id="{AC214839-9B32-4D65-9492-7A0EDE62D4A4}"/>
              </a:ext>
            </a:extLst>
          </p:cNvPr>
          <p:cNvGraphicFramePr/>
          <p:nvPr>
            <p:extLst>
              <p:ext uri="{D42A27DB-BD31-4B8C-83A1-F6EECF244321}">
                <p14:modId xmlns:p14="http://schemas.microsoft.com/office/powerpoint/2010/main" val="1307746757"/>
              </p:ext>
            </p:extLst>
          </p:nvPr>
        </p:nvGraphicFramePr>
        <p:xfrm>
          <a:off x="371475" y="1721792"/>
          <a:ext cx="11449050" cy="4671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1010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02FEF2-E4BD-6348-BAE6-B5F400DE8733}" type="datetime1">
              <a:rPr lang="nb-NO" smtClean="0"/>
              <a:pPr>
                <a:defRPr/>
              </a:pPr>
              <a:t>15.06.2021</a:t>
            </a:fld>
            <a:endParaRPr lang="nb-NO" dirty="0"/>
          </a:p>
        </p:txBody>
      </p:sp>
      <p:sp>
        <p:nvSpPr>
          <p:cNvPr id="3" name="Slide Number Placeholder 2"/>
          <p:cNvSpPr>
            <a:spLocks noGrp="1"/>
          </p:cNvSpPr>
          <p:nvPr>
            <p:ph type="sldNum" sz="quarter" idx="11"/>
          </p:nvPr>
        </p:nvSpPr>
        <p:spPr/>
        <p:txBody>
          <a:bodyPr/>
          <a:lstStyle/>
          <a:p>
            <a:pPr>
              <a:defRPr/>
            </a:pPr>
            <a:fld id="{60174A88-5B81-1D4F-823C-6256520B3BF3}" type="slidenum">
              <a:rPr lang="en-US" smtClean="0"/>
              <a:pPr>
                <a:defRPr/>
              </a:pPr>
              <a:t>12</a:t>
            </a:fld>
            <a:endParaRPr lang="en-US" dirty="0"/>
          </a:p>
        </p:txBody>
      </p:sp>
      <p:graphicFrame>
        <p:nvGraphicFramePr>
          <p:cNvPr id="4" name="ChartObject"/>
          <p:cNvGraphicFramePr/>
          <p:nvPr>
            <p:extLst>
              <p:ext uri="{D42A27DB-BD31-4B8C-83A1-F6EECF244321}">
                <p14:modId xmlns:p14="http://schemas.microsoft.com/office/powerpoint/2010/main" val="2047600636"/>
              </p:ext>
            </p:extLst>
          </p:nvPr>
        </p:nvGraphicFramePr>
        <p:xfrm>
          <a:off x="2171700" y="685800"/>
          <a:ext cx="7861300" cy="5829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953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Increasing</a:t>
            </a:r>
            <a:r>
              <a:rPr lang="nb-NO" dirty="0" smtClean="0"/>
              <a:t> trust in </a:t>
            </a:r>
            <a:r>
              <a:rPr lang="nb-NO" dirty="0" err="1" smtClean="0"/>
              <a:t>institutions</a:t>
            </a:r>
            <a:r>
              <a:rPr lang="nb-NO" dirty="0" smtClean="0"/>
              <a:t> during </a:t>
            </a:r>
            <a:r>
              <a:rPr lang="nb-NO" dirty="0" err="1" smtClean="0"/>
              <a:t>the</a:t>
            </a:r>
            <a:r>
              <a:rPr lang="nb-NO" dirty="0" smtClean="0"/>
              <a:t> </a:t>
            </a:r>
            <a:r>
              <a:rPr lang="nb-NO" dirty="0" err="1" smtClean="0"/>
              <a:t>pandemic</a:t>
            </a:r>
            <a:endParaRPr lang="nb-NO" dirty="0"/>
          </a:p>
        </p:txBody>
      </p:sp>
      <p:sp>
        <p:nvSpPr>
          <p:cNvPr id="3" name="Date Placeholder 2"/>
          <p:cNvSpPr>
            <a:spLocks noGrp="1"/>
          </p:cNvSpPr>
          <p:nvPr>
            <p:ph type="dt" sz="half" idx="10"/>
          </p:nvPr>
        </p:nvSpPr>
        <p:spPr/>
        <p:txBody>
          <a:bodyPr/>
          <a:lstStyle/>
          <a:p>
            <a:pPr>
              <a:defRPr/>
            </a:pPr>
            <a:fld id="{6A73A17C-8D7E-DE49-B1B2-99C5899E63E4}" type="datetime1">
              <a:rPr lang="nb-NO" smtClean="0"/>
              <a:pPr>
                <a:defRPr/>
              </a:pPr>
              <a:t>15.06.2021</a:t>
            </a:fld>
            <a:endParaRPr lang="nb-NO" dirty="0"/>
          </a:p>
        </p:txBody>
      </p:sp>
      <p:sp>
        <p:nvSpPr>
          <p:cNvPr id="4" name="Slide Number Placeholder 3"/>
          <p:cNvSpPr>
            <a:spLocks noGrp="1"/>
          </p:cNvSpPr>
          <p:nvPr>
            <p:ph type="sldNum" sz="quarter" idx="11"/>
          </p:nvPr>
        </p:nvSpPr>
        <p:spPr/>
        <p:txBody>
          <a:bodyPr/>
          <a:lstStyle/>
          <a:p>
            <a:pPr>
              <a:defRPr/>
            </a:pPr>
            <a:fld id="{D1D2A21F-DA23-814C-9F57-78C93D66387C}" type="slidenum">
              <a:rPr lang="en-US" smtClean="0"/>
              <a:pPr>
                <a:defRPr/>
              </a:pPr>
              <a:t>13</a:t>
            </a:fld>
            <a:endParaRPr lang="en-US" dirty="0"/>
          </a:p>
        </p:txBody>
      </p:sp>
      <p:pic>
        <p:nvPicPr>
          <p:cNvPr id="5" name="Picture 4"/>
          <p:cNvPicPr>
            <a:picLocks noChangeAspect="1"/>
          </p:cNvPicPr>
          <p:nvPr/>
        </p:nvPicPr>
        <p:blipFill>
          <a:blip r:embed="rId3"/>
          <a:stretch>
            <a:fillRect/>
          </a:stretch>
        </p:blipFill>
        <p:spPr>
          <a:xfrm>
            <a:off x="1850086" y="2114071"/>
            <a:ext cx="8516539" cy="4515480"/>
          </a:xfrm>
          <a:prstGeom prst="rect">
            <a:avLst/>
          </a:prstGeom>
        </p:spPr>
      </p:pic>
    </p:spTree>
    <p:extLst>
      <p:ext uri="{BB962C8B-B14F-4D97-AF65-F5344CB8AC3E}">
        <p14:creationId xmlns:p14="http://schemas.microsoft.com/office/powerpoint/2010/main" val="3317185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Covid</a:t>
            </a:r>
            <a:r>
              <a:rPr lang="nb-NO" dirty="0" smtClean="0"/>
              <a:t> 19: High trust in </a:t>
            </a:r>
            <a:r>
              <a:rPr lang="nb-NO" dirty="0" err="1" smtClean="0"/>
              <a:t>health</a:t>
            </a:r>
            <a:r>
              <a:rPr lang="nb-NO" dirty="0" smtClean="0"/>
              <a:t> </a:t>
            </a:r>
            <a:r>
              <a:rPr lang="nb-NO" dirty="0" err="1" smtClean="0"/>
              <a:t>authorities</a:t>
            </a:r>
            <a:endParaRPr lang="nb-NO" dirty="0"/>
          </a:p>
        </p:txBody>
      </p:sp>
      <p:pic>
        <p:nvPicPr>
          <p:cNvPr id="6" name="Content Placeholder 5"/>
          <p:cNvPicPr>
            <a:picLocks noGrp="1" noChangeAspect="1"/>
          </p:cNvPicPr>
          <p:nvPr>
            <p:ph idx="1"/>
          </p:nvPr>
        </p:nvPicPr>
        <p:blipFill>
          <a:blip r:embed="rId3"/>
          <a:stretch>
            <a:fillRect/>
          </a:stretch>
        </p:blipFill>
        <p:spPr>
          <a:xfrm>
            <a:off x="4554555" y="1981200"/>
            <a:ext cx="3489290" cy="4114800"/>
          </a:xfrm>
          <a:prstGeom prst="rect">
            <a:avLst/>
          </a:prstGeom>
        </p:spPr>
      </p:pic>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14</a:t>
            </a:fld>
            <a:endParaRPr lang="en-US" dirty="0"/>
          </a:p>
        </p:txBody>
      </p:sp>
    </p:spTree>
    <p:extLst>
      <p:ext uri="{BB962C8B-B14F-4D97-AF65-F5344CB8AC3E}">
        <p14:creationId xmlns:p14="http://schemas.microsoft.com/office/powerpoint/2010/main" val="3767720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281" y="532544"/>
            <a:ext cx="10562592" cy="1143756"/>
          </a:xfrm>
        </p:spPr>
        <p:txBody>
          <a:bodyPr/>
          <a:lstStyle/>
          <a:p>
            <a:r>
              <a:rPr lang="nb-NO" dirty="0" err="1" smtClean="0"/>
              <a:t>Strenghtened</a:t>
            </a:r>
            <a:r>
              <a:rPr lang="nb-NO" dirty="0" smtClean="0"/>
              <a:t> trust in science amid </a:t>
            </a:r>
            <a:r>
              <a:rPr lang="nb-NO" dirty="0" err="1" smtClean="0"/>
              <a:t>Covid</a:t>
            </a:r>
            <a:r>
              <a:rPr lang="nb-NO" dirty="0" smtClean="0"/>
              <a:t> 19</a:t>
            </a:r>
            <a:endParaRPr lang="nb-NO" dirty="0"/>
          </a:p>
        </p:txBody>
      </p:sp>
      <p:sp>
        <p:nvSpPr>
          <p:cNvPr id="3" name="Content Placeholder 2"/>
          <p:cNvSpPr>
            <a:spLocks noGrp="1"/>
          </p:cNvSpPr>
          <p:nvPr>
            <p:ph idx="1"/>
          </p:nvPr>
        </p:nvSpPr>
        <p:spPr>
          <a:xfrm>
            <a:off x="1012921" y="1537063"/>
            <a:ext cx="10565952" cy="4113590"/>
          </a:xfrm>
        </p:spPr>
        <p:txBody>
          <a:bodyPr/>
          <a:lstStyle/>
          <a:p>
            <a:r>
              <a:rPr lang="nb-NO" dirty="0" smtClean="0"/>
              <a:t>The </a:t>
            </a:r>
            <a:r>
              <a:rPr lang="nb-NO" dirty="0" err="1" smtClean="0"/>
              <a:t>pandemic</a:t>
            </a:r>
            <a:r>
              <a:rPr lang="nb-NO" dirty="0" smtClean="0"/>
              <a:t> has </a:t>
            </a:r>
            <a:r>
              <a:rPr lang="nb-NO" dirty="0" err="1" smtClean="0"/>
              <a:t>strengthened</a:t>
            </a:r>
            <a:r>
              <a:rPr lang="nb-NO" dirty="0" smtClean="0"/>
              <a:t> </a:t>
            </a:r>
            <a:r>
              <a:rPr lang="nb-NO" dirty="0" err="1" smtClean="0"/>
              <a:t>the</a:t>
            </a:r>
            <a:r>
              <a:rPr lang="nb-NO" dirty="0" smtClean="0"/>
              <a:t> overall trust in science -</a:t>
            </a:r>
          </a:p>
          <a:p>
            <a:pPr marL="0" indent="0">
              <a:buNone/>
            </a:pPr>
            <a:r>
              <a:rPr lang="nb-NO" dirty="0" err="1"/>
              <a:t>a</a:t>
            </a:r>
            <a:r>
              <a:rPr lang="nb-NO" dirty="0" err="1" smtClean="0"/>
              <a:t>lso</a:t>
            </a:r>
            <a:r>
              <a:rPr lang="nb-NO" dirty="0" smtClean="0"/>
              <a:t> for </a:t>
            </a:r>
            <a:r>
              <a:rPr lang="nb-NO" dirty="0" err="1" smtClean="0"/>
              <a:t>groups</a:t>
            </a:r>
            <a:r>
              <a:rPr lang="nb-NO" dirty="0" smtClean="0"/>
              <a:t> </a:t>
            </a:r>
            <a:r>
              <a:rPr lang="nb-NO" dirty="0" err="1" smtClean="0"/>
              <a:t>that</a:t>
            </a:r>
            <a:r>
              <a:rPr lang="nb-NO" dirty="0" smtClean="0"/>
              <a:t> </a:t>
            </a:r>
            <a:r>
              <a:rPr lang="nb-NO" dirty="0" err="1" smtClean="0"/>
              <a:t>commonly</a:t>
            </a:r>
            <a:r>
              <a:rPr lang="nb-NO" dirty="0" smtClean="0"/>
              <a:t> show </a:t>
            </a:r>
            <a:r>
              <a:rPr lang="nb-NO" dirty="0" err="1" smtClean="0"/>
              <a:t>lower</a:t>
            </a:r>
            <a:r>
              <a:rPr lang="nb-NO" dirty="0" smtClean="0"/>
              <a:t> </a:t>
            </a:r>
            <a:r>
              <a:rPr lang="nb-NO" dirty="0" err="1" smtClean="0"/>
              <a:t>levels</a:t>
            </a:r>
            <a:r>
              <a:rPr lang="nb-NO" dirty="0" smtClean="0"/>
              <a:t> </a:t>
            </a:r>
            <a:r>
              <a:rPr lang="nb-NO" dirty="0" err="1" smtClean="0"/>
              <a:t>of</a:t>
            </a:r>
            <a:r>
              <a:rPr lang="nb-NO" dirty="0" smtClean="0"/>
              <a:t> trust in science</a:t>
            </a:r>
          </a:p>
          <a:p>
            <a:r>
              <a:rPr lang="nb-NO" dirty="0" smtClean="0"/>
              <a:t>How </a:t>
            </a:r>
            <a:r>
              <a:rPr lang="nb-NO" dirty="0" err="1" smtClean="0"/>
              <a:t>much</a:t>
            </a:r>
            <a:r>
              <a:rPr lang="nb-NO" dirty="0" smtClean="0"/>
              <a:t> </a:t>
            </a:r>
            <a:r>
              <a:rPr lang="nb-NO" dirty="0" err="1" smtClean="0"/>
              <a:t>can</a:t>
            </a:r>
            <a:r>
              <a:rPr lang="nb-NO" dirty="0" smtClean="0"/>
              <a:t> be </a:t>
            </a:r>
            <a:r>
              <a:rPr lang="nb-NO" dirty="0" err="1" smtClean="0"/>
              <a:t>explained</a:t>
            </a:r>
            <a:r>
              <a:rPr lang="nb-NO" dirty="0" smtClean="0"/>
              <a:t> by </a:t>
            </a:r>
            <a:r>
              <a:rPr lang="nb-NO" dirty="0" err="1" smtClean="0"/>
              <a:t>the</a:t>
            </a:r>
            <a:r>
              <a:rPr lang="nb-NO" dirty="0" smtClean="0"/>
              <a:t> general </a:t>
            </a:r>
            <a:r>
              <a:rPr lang="nb-NO" dirty="0" err="1" smtClean="0"/>
              <a:t>increase</a:t>
            </a:r>
            <a:r>
              <a:rPr lang="nb-NO" dirty="0" smtClean="0"/>
              <a:t> </a:t>
            </a:r>
            <a:r>
              <a:rPr lang="nb-NO" dirty="0" err="1" smtClean="0"/>
              <a:t>of</a:t>
            </a:r>
            <a:r>
              <a:rPr lang="nb-NO" dirty="0" smtClean="0"/>
              <a:t> trust in </a:t>
            </a:r>
            <a:r>
              <a:rPr lang="nb-NO" dirty="0" err="1" smtClean="0"/>
              <a:t>institutions</a:t>
            </a:r>
            <a:r>
              <a:rPr lang="nb-NO" dirty="0" smtClean="0"/>
              <a:t>?</a:t>
            </a:r>
          </a:p>
          <a:p>
            <a:endParaRPr lang="nb-NO" dirty="0" smtClean="0"/>
          </a:p>
          <a:p>
            <a:pPr marL="0" indent="0">
              <a:buNone/>
            </a:pPr>
            <a:r>
              <a:rPr lang="nb-NO" dirty="0" err="1" smtClean="0"/>
              <a:t>Some</a:t>
            </a:r>
            <a:r>
              <a:rPr lang="nb-NO" dirty="0" smtClean="0"/>
              <a:t> </a:t>
            </a:r>
            <a:r>
              <a:rPr lang="nb-NO" dirty="0" err="1"/>
              <a:t>p</a:t>
            </a:r>
            <a:r>
              <a:rPr lang="nb-NO" dirty="0" err="1" smtClean="0"/>
              <a:t>ossible</a:t>
            </a:r>
            <a:r>
              <a:rPr lang="nb-NO" dirty="0" smtClean="0"/>
              <a:t> </a:t>
            </a:r>
            <a:r>
              <a:rPr lang="nb-NO" dirty="0" err="1" smtClean="0"/>
              <a:t>explanations</a:t>
            </a:r>
            <a:r>
              <a:rPr lang="nb-NO" dirty="0" smtClean="0"/>
              <a:t>: </a:t>
            </a:r>
          </a:p>
          <a:p>
            <a:r>
              <a:rPr lang="nb-NO" dirty="0" smtClean="0"/>
              <a:t>The </a:t>
            </a:r>
            <a:r>
              <a:rPr lang="nb-NO" dirty="0" err="1" smtClean="0"/>
              <a:t>pandemic</a:t>
            </a:r>
            <a:r>
              <a:rPr lang="nb-NO" dirty="0" smtClean="0"/>
              <a:t> has </a:t>
            </a:r>
            <a:r>
              <a:rPr lang="nb-NO" dirty="0" err="1" smtClean="0"/>
              <a:t>made</a:t>
            </a:r>
            <a:r>
              <a:rPr lang="nb-NO" dirty="0" smtClean="0"/>
              <a:t> science more visible</a:t>
            </a:r>
          </a:p>
          <a:p>
            <a:r>
              <a:rPr lang="nb-NO" dirty="0" smtClean="0"/>
              <a:t>The </a:t>
            </a:r>
            <a:r>
              <a:rPr lang="nb-NO" dirty="0" err="1" smtClean="0"/>
              <a:t>pandemic</a:t>
            </a:r>
            <a:r>
              <a:rPr lang="nb-NO" dirty="0" smtClean="0"/>
              <a:t> has </a:t>
            </a:r>
            <a:r>
              <a:rPr lang="nb-NO" dirty="0" err="1" smtClean="0"/>
              <a:t>demonstrated</a:t>
            </a:r>
            <a:r>
              <a:rPr lang="nb-NO" dirty="0" smtClean="0"/>
              <a:t> </a:t>
            </a:r>
            <a:r>
              <a:rPr lang="nb-NO" dirty="0" err="1" smtClean="0"/>
              <a:t>the</a:t>
            </a:r>
            <a:r>
              <a:rPr lang="nb-NO" dirty="0" smtClean="0"/>
              <a:t> </a:t>
            </a:r>
            <a:r>
              <a:rPr lang="nb-NO" dirty="0" err="1" smtClean="0"/>
              <a:t>relevance</a:t>
            </a:r>
            <a:r>
              <a:rPr lang="nb-NO" dirty="0" smtClean="0"/>
              <a:t> </a:t>
            </a:r>
            <a:r>
              <a:rPr lang="nb-NO" dirty="0" err="1" smtClean="0"/>
              <a:t>of</a:t>
            </a:r>
            <a:r>
              <a:rPr lang="nb-NO" dirty="0" smtClean="0"/>
              <a:t> science</a:t>
            </a:r>
          </a:p>
          <a:p>
            <a:r>
              <a:rPr lang="nb-NO" dirty="0" smtClean="0"/>
              <a:t>The </a:t>
            </a:r>
            <a:r>
              <a:rPr lang="nb-NO" dirty="0" err="1" smtClean="0"/>
              <a:t>pandemic</a:t>
            </a:r>
            <a:r>
              <a:rPr lang="nb-NO" dirty="0" smtClean="0"/>
              <a:t> </a:t>
            </a:r>
            <a:r>
              <a:rPr lang="nb-NO" dirty="0" err="1" smtClean="0"/>
              <a:t>represent</a:t>
            </a:r>
            <a:r>
              <a:rPr lang="nb-NO" dirty="0" smtClean="0"/>
              <a:t> an </a:t>
            </a:r>
            <a:r>
              <a:rPr lang="nb-NO" dirty="0" err="1" smtClean="0"/>
              <a:t>externally</a:t>
            </a:r>
            <a:r>
              <a:rPr lang="nb-NO" dirty="0" smtClean="0"/>
              <a:t> </a:t>
            </a:r>
            <a:r>
              <a:rPr lang="nb-NO" dirty="0" err="1" smtClean="0"/>
              <a:t>imposed</a:t>
            </a:r>
            <a:r>
              <a:rPr lang="nb-NO" dirty="0" smtClean="0"/>
              <a:t> </a:t>
            </a:r>
            <a:r>
              <a:rPr lang="nb-NO" dirty="0" err="1" smtClean="0"/>
              <a:t>crisis</a:t>
            </a:r>
            <a:r>
              <a:rPr lang="nb-NO" dirty="0" smtClean="0"/>
              <a:t> </a:t>
            </a:r>
            <a:r>
              <a:rPr lang="nb-NO" dirty="0" err="1" smtClean="0"/>
              <a:t>that</a:t>
            </a:r>
            <a:r>
              <a:rPr lang="nb-NO" dirty="0" smtClean="0"/>
              <a:t> have </a:t>
            </a:r>
            <a:r>
              <a:rPr lang="nb-NO" dirty="0" err="1" smtClean="0"/>
              <a:t>consolidated</a:t>
            </a:r>
            <a:r>
              <a:rPr lang="nb-NO" dirty="0" smtClean="0"/>
              <a:t> </a:t>
            </a:r>
            <a:r>
              <a:rPr lang="nb-NO" dirty="0" err="1" smtClean="0"/>
              <a:t>the</a:t>
            </a:r>
            <a:r>
              <a:rPr lang="nb-NO" dirty="0" smtClean="0"/>
              <a:t> Norwegian </a:t>
            </a:r>
            <a:r>
              <a:rPr lang="nb-NO" dirty="0" err="1" smtClean="0"/>
              <a:t>public</a:t>
            </a:r>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15</a:t>
            </a:fld>
            <a:endParaRPr lang="en-US" dirty="0"/>
          </a:p>
        </p:txBody>
      </p:sp>
    </p:spTree>
    <p:extLst>
      <p:ext uri="{BB962C8B-B14F-4D97-AF65-F5344CB8AC3E}">
        <p14:creationId xmlns:p14="http://schemas.microsoft.com/office/powerpoint/2010/main" val="1480638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The </a:t>
            </a:r>
            <a:r>
              <a:rPr lang="nb-NO" dirty="0" err="1" smtClean="0"/>
              <a:t>way</a:t>
            </a:r>
            <a:r>
              <a:rPr lang="nb-NO" dirty="0" smtClean="0"/>
              <a:t> forward</a:t>
            </a:r>
            <a:endParaRPr lang="nb-NO" dirty="0"/>
          </a:p>
        </p:txBody>
      </p:sp>
      <p:sp>
        <p:nvSpPr>
          <p:cNvPr id="3" name="Content Placeholder 2"/>
          <p:cNvSpPr>
            <a:spLocks noGrp="1"/>
          </p:cNvSpPr>
          <p:nvPr>
            <p:ph idx="1"/>
          </p:nvPr>
        </p:nvSpPr>
        <p:spPr/>
        <p:txBody>
          <a:bodyPr/>
          <a:lstStyle/>
          <a:p>
            <a:pPr marL="0" indent="0">
              <a:buNone/>
            </a:pPr>
            <a:r>
              <a:rPr lang="nb-NO" dirty="0" err="1" smtClean="0"/>
              <a:t>Issues</a:t>
            </a:r>
            <a:r>
              <a:rPr lang="nb-NO" dirty="0" smtClean="0"/>
              <a:t> </a:t>
            </a:r>
            <a:r>
              <a:rPr lang="nb-NO" dirty="0" err="1" smtClean="0"/>
              <a:t>we</a:t>
            </a:r>
            <a:r>
              <a:rPr lang="nb-NO" dirty="0" smtClean="0"/>
              <a:t> </a:t>
            </a:r>
            <a:r>
              <a:rPr lang="nb-NO" dirty="0" err="1" smtClean="0"/>
              <a:t>will</a:t>
            </a:r>
            <a:r>
              <a:rPr lang="nb-NO" dirty="0" smtClean="0"/>
              <a:t> </a:t>
            </a:r>
            <a:r>
              <a:rPr lang="nb-NO" dirty="0" err="1" smtClean="0"/>
              <a:t>look</a:t>
            </a:r>
            <a:r>
              <a:rPr lang="nb-NO" dirty="0" smtClean="0"/>
              <a:t> </a:t>
            </a:r>
            <a:r>
              <a:rPr lang="nb-NO" dirty="0" err="1" smtClean="0"/>
              <a:t>further</a:t>
            </a:r>
            <a:r>
              <a:rPr lang="nb-NO" dirty="0" smtClean="0"/>
              <a:t> </a:t>
            </a:r>
            <a:r>
              <a:rPr lang="nb-NO" dirty="0" err="1" smtClean="0"/>
              <a:t>into</a:t>
            </a:r>
            <a:r>
              <a:rPr lang="nb-NO" dirty="0" smtClean="0"/>
              <a:t>: </a:t>
            </a:r>
          </a:p>
          <a:p>
            <a:r>
              <a:rPr lang="nb-NO" dirty="0" smtClean="0"/>
              <a:t>The </a:t>
            </a:r>
            <a:r>
              <a:rPr lang="nb-NO" dirty="0" err="1" smtClean="0"/>
              <a:t>relations</a:t>
            </a:r>
            <a:r>
              <a:rPr lang="nb-NO" dirty="0" smtClean="0"/>
              <a:t> </a:t>
            </a:r>
            <a:r>
              <a:rPr lang="nb-NO" dirty="0" err="1" smtClean="0"/>
              <a:t>between</a:t>
            </a:r>
            <a:r>
              <a:rPr lang="nb-NO" dirty="0" smtClean="0"/>
              <a:t> </a:t>
            </a:r>
            <a:r>
              <a:rPr lang="nb-NO" dirty="0" err="1" smtClean="0"/>
              <a:t>demographic</a:t>
            </a:r>
            <a:r>
              <a:rPr lang="nb-NO" dirty="0" smtClean="0"/>
              <a:t> </a:t>
            </a:r>
            <a:r>
              <a:rPr lang="nb-NO" dirty="0" err="1" smtClean="0"/>
              <a:t>aspects</a:t>
            </a:r>
            <a:r>
              <a:rPr lang="nb-NO" dirty="0" smtClean="0"/>
              <a:t> (</a:t>
            </a:r>
            <a:r>
              <a:rPr lang="nb-NO" dirty="0" err="1" smtClean="0"/>
              <a:t>such</a:t>
            </a:r>
            <a:r>
              <a:rPr lang="nb-NO" dirty="0" smtClean="0"/>
              <a:t> as </a:t>
            </a:r>
            <a:r>
              <a:rPr lang="nb-NO" dirty="0" err="1" smtClean="0"/>
              <a:t>education</a:t>
            </a:r>
            <a:r>
              <a:rPr lang="nb-NO" dirty="0" smtClean="0"/>
              <a:t>) and trust in science over time</a:t>
            </a:r>
          </a:p>
          <a:p>
            <a:r>
              <a:rPr lang="nb-NO" dirty="0" err="1" smtClean="0"/>
              <a:t>Correlations</a:t>
            </a:r>
            <a:r>
              <a:rPr lang="nb-NO" dirty="0" smtClean="0"/>
              <a:t> </a:t>
            </a:r>
            <a:r>
              <a:rPr lang="nb-NO" dirty="0" err="1" smtClean="0"/>
              <a:t>between</a:t>
            </a:r>
            <a:r>
              <a:rPr lang="nb-NO" dirty="0" smtClean="0"/>
              <a:t> </a:t>
            </a:r>
            <a:r>
              <a:rPr lang="nb-NO" dirty="0" err="1" smtClean="0"/>
              <a:t>political</a:t>
            </a:r>
            <a:r>
              <a:rPr lang="nb-NO" dirty="0" smtClean="0"/>
              <a:t> </a:t>
            </a:r>
            <a:r>
              <a:rPr lang="nb-NO" dirty="0" err="1" smtClean="0"/>
              <a:t>preferences</a:t>
            </a:r>
            <a:r>
              <a:rPr lang="nb-NO" dirty="0" smtClean="0"/>
              <a:t> and trust in science, </a:t>
            </a:r>
            <a:r>
              <a:rPr lang="nb-NO" dirty="0" err="1" smtClean="0"/>
              <a:t>controlled</a:t>
            </a:r>
            <a:r>
              <a:rPr lang="nb-NO" dirty="0" smtClean="0"/>
              <a:t> for </a:t>
            </a:r>
            <a:r>
              <a:rPr lang="nb-NO" dirty="0" err="1" smtClean="0"/>
              <a:t>other</a:t>
            </a:r>
            <a:r>
              <a:rPr lang="nb-NO" dirty="0" smtClean="0"/>
              <a:t> variables</a:t>
            </a:r>
            <a:endParaRPr lang="nb-NO" dirty="0"/>
          </a:p>
          <a:p>
            <a:r>
              <a:rPr lang="nb-NO" dirty="0" smtClean="0"/>
              <a:t>Are </a:t>
            </a:r>
            <a:r>
              <a:rPr lang="nb-NO" dirty="0" err="1" smtClean="0"/>
              <a:t>there</a:t>
            </a:r>
            <a:r>
              <a:rPr lang="nb-NO" dirty="0" smtClean="0"/>
              <a:t> </a:t>
            </a:r>
            <a:r>
              <a:rPr lang="nb-NO" dirty="0" err="1" smtClean="0"/>
              <a:t>other</a:t>
            </a:r>
            <a:r>
              <a:rPr lang="nb-NO" dirty="0" smtClean="0"/>
              <a:t> </a:t>
            </a:r>
            <a:r>
              <a:rPr lang="nb-NO" dirty="0" err="1" smtClean="0"/>
              <a:t>events</a:t>
            </a:r>
            <a:r>
              <a:rPr lang="nb-NO" dirty="0" smtClean="0"/>
              <a:t> </a:t>
            </a:r>
            <a:r>
              <a:rPr lang="nb-NO" dirty="0" err="1" smtClean="0"/>
              <a:t>that</a:t>
            </a:r>
            <a:r>
              <a:rPr lang="nb-NO" dirty="0" smtClean="0"/>
              <a:t> has led to </a:t>
            </a:r>
            <a:r>
              <a:rPr lang="nb-NO" dirty="0" err="1" smtClean="0"/>
              <a:t>increased</a:t>
            </a:r>
            <a:r>
              <a:rPr lang="nb-NO" dirty="0" smtClean="0"/>
              <a:t> </a:t>
            </a:r>
            <a:r>
              <a:rPr lang="nb-NO" dirty="0" err="1" smtClean="0"/>
              <a:t>attention</a:t>
            </a:r>
            <a:r>
              <a:rPr lang="nb-NO" dirty="0" smtClean="0"/>
              <a:t> to science </a:t>
            </a:r>
            <a:r>
              <a:rPr lang="nb-NO" dirty="0" err="1" smtClean="0"/>
              <a:t>that</a:t>
            </a:r>
            <a:r>
              <a:rPr lang="nb-NO" dirty="0" smtClean="0"/>
              <a:t> </a:t>
            </a:r>
            <a:r>
              <a:rPr lang="nb-NO" dirty="0" err="1" smtClean="0"/>
              <a:t>we</a:t>
            </a:r>
            <a:r>
              <a:rPr lang="nb-NO" dirty="0" smtClean="0"/>
              <a:t> </a:t>
            </a:r>
            <a:r>
              <a:rPr lang="nb-NO" dirty="0" err="1" smtClean="0"/>
              <a:t>can</a:t>
            </a:r>
            <a:r>
              <a:rPr lang="nb-NO" dirty="0" smtClean="0"/>
              <a:t> </a:t>
            </a:r>
            <a:r>
              <a:rPr lang="nb-NO" dirty="0" err="1" smtClean="0"/>
              <a:t>observe</a:t>
            </a:r>
            <a:r>
              <a:rPr lang="nb-NO" dirty="0" smtClean="0"/>
              <a:t> in </a:t>
            </a:r>
            <a:r>
              <a:rPr lang="nb-NO" dirty="0" err="1" smtClean="0"/>
              <a:t>our</a:t>
            </a:r>
            <a:r>
              <a:rPr lang="nb-NO" dirty="0" smtClean="0"/>
              <a:t> data?</a:t>
            </a:r>
          </a:p>
          <a:p>
            <a:pPr marL="0" indent="0">
              <a:buNone/>
            </a:pPr>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16</a:t>
            </a:fld>
            <a:endParaRPr lang="en-US" dirty="0"/>
          </a:p>
        </p:txBody>
      </p:sp>
    </p:spTree>
    <p:extLst>
      <p:ext uri="{BB962C8B-B14F-4D97-AF65-F5344CB8AC3E}">
        <p14:creationId xmlns:p14="http://schemas.microsoft.com/office/powerpoint/2010/main" val="1527537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 </a:t>
            </a:r>
            <a:r>
              <a:rPr lang="nb-NO" dirty="0" err="1" smtClean="0"/>
              <a:t>crisis</a:t>
            </a:r>
            <a:r>
              <a:rPr lang="nb-NO" dirty="0" smtClean="0"/>
              <a:t> </a:t>
            </a:r>
            <a:r>
              <a:rPr lang="nb-NO" dirty="0" err="1" smtClean="0"/>
              <a:t>of</a:t>
            </a:r>
            <a:r>
              <a:rPr lang="nb-NO" dirty="0" smtClean="0"/>
              <a:t> </a:t>
            </a:r>
            <a:r>
              <a:rPr lang="nb-NO" dirty="0" err="1" smtClean="0"/>
              <a:t>public</a:t>
            </a:r>
            <a:r>
              <a:rPr lang="nb-NO" dirty="0" smtClean="0"/>
              <a:t> trust in science?</a:t>
            </a:r>
            <a:endParaRPr lang="nb-NO"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nb-NO" dirty="0" smtClean="0"/>
              <a:t>Long-term </a:t>
            </a:r>
            <a:r>
              <a:rPr lang="nb-NO" dirty="0" err="1" smtClean="0"/>
              <a:t>concern</a:t>
            </a:r>
            <a:r>
              <a:rPr lang="nb-NO" dirty="0" smtClean="0"/>
              <a:t> over </a:t>
            </a:r>
            <a:r>
              <a:rPr lang="nb-NO" dirty="0" err="1" smtClean="0"/>
              <a:t>declining</a:t>
            </a:r>
            <a:r>
              <a:rPr lang="nb-NO" dirty="0" smtClean="0"/>
              <a:t> </a:t>
            </a:r>
            <a:r>
              <a:rPr lang="nb-NO" dirty="0" err="1" smtClean="0"/>
              <a:t>public</a:t>
            </a:r>
            <a:r>
              <a:rPr lang="nb-NO" dirty="0" smtClean="0"/>
              <a:t> trust in science</a:t>
            </a:r>
          </a:p>
          <a:p>
            <a:pPr>
              <a:buFont typeface="Wingdings" panose="05000000000000000000" pitchFamily="2" charset="2"/>
              <a:buChar char="§"/>
            </a:pPr>
            <a:r>
              <a:rPr lang="nb-NO" dirty="0" smtClean="0"/>
              <a:t>Peak </a:t>
            </a:r>
            <a:r>
              <a:rPr lang="nb-NO" dirty="0" err="1" smtClean="0"/>
              <a:t>after</a:t>
            </a:r>
            <a:r>
              <a:rPr lang="nb-NO" dirty="0" smtClean="0"/>
              <a:t> 2016: Post </a:t>
            </a:r>
            <a:r>
              <a:rPr lang="nb-NO" dirty="0" err="1" smtClean="0"/>
              <a:t>truth</a:t>
            </a:r>
            <a:r>
              <a:rPr lang="nb-NO" dirty="0" smtClean="0"/>
              <a:t> and </a:t>
            </a:r>
            <a:r>
              <a:rPr lang="nb-NO" dirty="0" err="1" smtClean="0"/>
              <a:t>fake</a:t>
            </a:r>
            <a:r>
              <a:rPr lang="nb-NO" dirty="0" smtClean="0"/>
              <a:t> </a:t>
            </a:r>
            <a:r>
              <a:rPr lang="nb-NO" dirty="0" err="1" smtClean="0"/>
              <a:t>news</a:t>
            </a:r>
            <a:endParaRPr lang="nb-NO" dirty="0"/>
          </a:p>
          <a:p>
            <a:pPr>
              <a:buFont typeface="Wingdings" panose="05000000000000000000" pitchFamily="2" charset="2"/>
              <a:buChar char="§"/>
            </a:pPr>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2</a:t>
            </a:fld>
            <a:endParaRPr lang="en-US" dirty="0"/>
          </a:p>
        </p:txBody>
      </p:sp>
      <p:pic>
        <p:nvPicPr>
          <p:cNvPr id="6" name="Picture 5"/>
          <p:cNvPicPr>
            <a:picLocks noChangeAspect="1"/>
          </p:cNvPicPr>
          <p:nvPr/>
        </p:nvPicPr>
        <p:blipFill>
          <a:blip r:embed="rId3"/>
          <a:stretch>
            <a:fillRect/>
          </a:stretch>
        </p:blipFill>
        <p:spPr>
          <a:xfrm>
            <a:off x="1962015" y="3505502"/>
            <a:ext cx="1914525" cy="2895600"/>
          </a:xfrm>
          <a:prstGeom prst="rect">
            <a:avLst/>
          </a:prstGeom>
        </p:spPr>
      </p:pic>
      <p:pic>
        <p:nvPicPr>
          <p:cNvPr id="7" name="Picture 6"/>
          <p:cNvPicPr>
            <a:picLocks noChangeAspect="1"/>
          </p:cNvPicPr>
          <p:nvPr/>
        </p:nvPicPr>
        <p:blipFill>
          <a:blip r:embed="rId4"/>
          <a:stretch>
            <a:fillRect/>
          </a:stretch>
        </p:blipFill>
        <p:spPr>
          <a:xfrm>
            <a:off x="4356890" y="3098296"/>
            <a:ext cx="1940687" cy="2997200"/>
          </a:xfrm>
          <a:prstGeom prst="rect">
            <a:avLst/>
          </a:prstGeom>
        </p:spPr>
      </p:pic>
      <p:pic>
        <p:nvPicPr>
          <p:cNvPr id="8" name="Picture 7"/>
          <p:cNvPicPr>
            <a:picLocks noChangeAspect="1"/>
          </p:cNvPicPr>
          <p:nvPr/>
        </p:nvPicPr>
        <p:blipFill>
          <a:blip r:embed="rId5"/>
          <a:stretch>
            <a:fillRect/>
          </a:stretch>
        </p:blipFill>
        <p:spPr>
          <a:xfrm>
            <a:off x="6736800" y="3457877"/>
            <a:ext cx="1914525" cy="2943225"/>
          </a:xfrm>
          <a:prstGeom prst="rect">
            <a:avLst/>
          </a:prstGeom>
        </p:spPr>
      </p:pic>
      <p:pic>
        <p:nvPicPr>
          <p:cNvPr id="9" name="Picture 8"/>
          <p:cNvPicPr>
            <a:picLocks noChangeAspect="1"/>
          </p:cNvPicPr>
          <p:nvPr/>
        </p:nvPicPr>
        <p:blipFill>
          <a:blip r:embed="rId6"/>
          <a:stretch>
            <a:fillRect/>
          </a:stretch>
        </p:blipFill>
        <p:spPr>
          <a:xfrm>
            <a:off x="9090548" y="2584674"/>
            <a:ext cx="1743075" cy="2628900"/>
          </a:xfrm>
          <a:prstGeom prst="rect">
            <a:avLst/>
          </a:prstGeom>
        </p:spPr>
      </p:pic>
    </p:spTree>
    <p:extLst>
      <p:ext uri="{BB962C8B-B14F-4D97-AF65-F5344CB8AC3E}">
        <p14:creationId xmlns:p14="http://schemas.microsoft.com/office/powerpoint/2010/main" val="4234003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 </a:t>
            </a:r>
            <a:r>
              <a:rPr lang="nb-NO" dirty="0" err="1" smtClean="0"/>
              <a:t>retrospective</a:t>
            </a:r>
            <a:r>
              <a:rPr lang="nb-NO" dirty="0" smtClean="0"/>
              <a:t> </a:t>
            </a:r>
            <a:r>
              <a:rPr lang="nb-NO" dirty="0" err="1" smtClean="0"/>
              <a:t>glance</a:t>
            </a:r>
            <a:r>
              <a:rPr lang="nb-NO" dirty="0" smtClean="0"/>
              <a:t> at </a:t>
            </a:r>
            <a:r>
              <a:rPr lang="nb-NO" dirty="0" err="1" smtClean="0"/>
              <a:t>public</a:t>
            </a:r>
            <a:r>
              <a:rPr lang="nb-NO" dirty="0" smtClean="0"/>
              <a:t> trust in science: </a:t>
            </a:r>
            <a:br>
              <a:rPr lang="nb-NO" dirty="0" smtClean="0"/>
            </a:br>
            <a:r>
              <a:rPr lang="nb-NO" dirty="0" smtClean="0"/>
              <a:t>a </a:t>
            </a:r>
            <a:r>
              <a:rPr lang="nb-NO" dirty="0" err="1" smtClean="0"/>
              <a:t>differentiated</a:t>
            </a:r>
            <a:r>
              <a:rPr lang="nb-NO" dirty="0" smtClean="0"/>
              <a:t> </a:t>
            </a:r>
            <a:r>
              <a:rPr lang="nb-NO" dirty="0" err="1" smtClean="0"/>
              <a:t>picture</a:t>
            </a:r>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3</a:t>
            </a:fld>
            <a:endParaRPr lang="en-US" dirty="0"/>
          </a:p>
        </p:txBody>
      </p:sp>
      <p:sp>
        <p:nvSpPr>
          <p:cNvPr id="7" name="Content Placeholder 6"/>
          <p:cNvSpPr>
            <a:spLocks noGrp="1"/>
          </p:cNvSpPr>
          <p:nvPr>
            <p:ph idx="1"/>
          </p:nvPr>
        </p:nvSpPr>
        <p:spPr/>
        <p:txBody>
          <a:bodyPr/>
          <a:lstStyle/>
          <a:p>
            <a:r>
              <a:rPr lang="nb-NO" dirty="0" err="1" smtClean="0"/>
              <a:t>Previous</a:t>
            </a:r>
            <a:r>
              <a:rPr lang="nb-NO" dirty="0" smtClean="0"/>
              <a:t> surveys finds </a:t>
            </a:r>
            <a:r>
              <a:rPr lang="nb-NO" dirty="0" err="1" smtClean="0"/>
              <a:t>that</a:t>
            </a:r>
            <a:r>
              <a:rPr lang="nb-NO" dirty="0" smtClean="0"/>
              <a:t> </a:t>
            </a:r>
            <a:r>
              <a:rPr lang="en-US" dirty="0"/>
              <a:t>the public holds a rather positive and optimistic view about </a:t>
            </a:r>
            <a:r>
              <a:rPr lang="en-US" dirty="0" smtClean="0"/>
              <a:t>science </a:t>
            </a:r>
            <a:r>
              <a:rPr lang="en-US" dirty="0"/>
              <a:t>in </a:t>
            </a:r>
            <a:r>
              <a:rPr lang="en-US" dirty="0" smtClean="0"/>
              <a:t>general (Hendriks, </a:t>
            </a:r>
            <a:r>
              <a:rPr lang="en-US" dirty="0" err="1" smtClean="0"/>
              <a:t>Kienhues</a:t>
            </a:r>
            <a:r>
              <a:rPr lang="en-US" dirty="0" smtClean="0"/>
              <a:t> and  </a:t>
            </a:r>
            <a:r>
              <a:rPr lang="en-US" dirty="0" err="1" smtClean="0"/>
              <a:t>Bromme</a:t>
            </a:r>
            <a:r>
              <a:rPr lang="en-US" dirty="0" smtClean="0"/>
              <a:t>, 2016)</a:t>
            </a:r>
          </a:p>
          <a:p>
            <a:r>
              <a:rPr lang="en-US" dirty="0" smtClean="0"/>
              <a:t>Delimiting science to specific contexts shows a more differentiated picture</a:t>
            </a:r>
          </a:p>
          <a:p>
            <a:pPr lvl="1"/>
            <a:r>
              <a:rPr lang="en-US" dirty="0" smtClean="0"/>
              <a:t>Funding context (fear of vested interests)</a:t>
            </a:r>
          </a:p>
          <a:p>
            <a:pPr lvl="1"/>
            <a:r>
              <a:rPr lang="en-US" dirty="0" smtClean="0"/>
              <a:t>Topic (e.g. energy research, climate research)</a:t>
            </a:r>
          </a:p>
          <a:p>
            <a:r>
              <a:rPr lang="en-US" dirty="0"/>
              <a:t>Peoples perspectives on science and attitudes towards the topic of interest is often confounded (cf. climate research)</a:t>
            </a:r>
          </a:p>
          <a:p>
            <a:endParaRPr lang="nb-NO" dirty="0"/>
          </a:p>
        </p:txBody>
      </p:sp>
    </p:spTree>
    <p:extLst>
      <p:ext uri="{BB962C8B-B14F-4D97-AF65-F5344CB8AC3E}">
        <p14:creationId xmlns:p14="http://schemas.microsoft.com/office/powerpoint/2010/main" val="174745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921" y="534356"/>
            <a:ext cx="10562592" cy="1143756"/>
          </a:xfrm>
        </p:spPr>
        <p:txBody>
          <a:bodyPr/>
          <a:lstStyle/>
          <a:p>
            <a:r>
              <a:rPr lang="nb-NO" dirty="0" err="1" smtClean="0"/>
              <a:t>Other</a:t>
            </a:r>
            <a:r>
              <a:rPr lang="nb-NO" dirty="0" smtClean="0"/>
              <a:t> </a:t>
            </a:r>
            <a:r>
              <a:rPr lang="nb-NO" dirty="0" err="1" smtClean="0"/>
              <a:t>aspects</a:t>
            </a:r>
            <a:r>
              <a:rPr lang="nb-NO" dirty="0" smtClean="0"/>
              <a:t>:</a:t>
            </a:r>
            <a:endParaRPr lang="nb-NO" dirty="0"/>
          </a:p>
        </p:txBody>
      </p:sp>
      <p:sp>
        <p:nvSpPr>
          <p:cNvPr id="3" name="Content Placeholder 2"/>
          <p:cNvSpPr>
            <a:spLocks noGrp="1"/>
          </p:cNvSpPr>
          <p:nvPr>
            <p:ph idx="1"/>
          </p:nvPr>
        </p:nvSpPr>
        <p:spPr>
          <a:xfrm>
            <a:off x="1012921" y="1499993"/>
            <a:ext cx="10565952" cy="4113590"/>
          </a:xfrm>
        </p:spPr>
        <p:txBody>
          <a:bodyPr/>
          <a:lstStyle/>
          <a:p>
            <a:pPr marL="0" indent="0">
              <a:buNone/>
            </a:pPr>
            <a:r>
              <a:rPr lang="nb-NO" b="1" i="1" dirty="0" err="1" smtClean="0"/>
              <a:t>Demographics</a:t>
            </a:r>
            <a:r>
              <a:rPr lang="nb-NO" b="1" i="1" dirty="0" smtClean="0"/>
              <a:t>: </a:t>
            </a:r>
          </a:p>
          <a:p>
            <a:r>
              <a:rPr lang="nb-NO" dirty="0" smtClean="0"/>
              <a:t>Age</a:t>
            </a:r>
          </a:p>
          <a:p>
            <a:r>
              <a:rPr lang="nb-NO" dirty="0" smtClean="0"/>
              <a:t>Income</a:t>
            </a:r>
          </a:p>
          <a:p>
            <a:r>
              <a:rPr lang="nb-NO" dirty="0" err="1"/>
              <a:t>Gender</a:t>
            </a:r>
            <a:endParaRPr lang="nb-NO" dirty="0"/>
          </a:p>
          <a:p>
            <a:r>
              <a:rPr lang="nb-NO" dirty="0" err="1" smtClean="0"/>
              <a:t>Education</a:t>
            </a:r>
            <a:endParaRPr lang="nb-NO" dirty="0" smtClean="0"/>
          </a:p>
          <a:p>
            <a:pPr marL="0" indent="0">
              <a:buNone/>
            </a:pPr>
            <a:r>
              <a:rPr lang="nb-NO" dirty="0" smtClean="0"/>
              <a:t>Public </a:t>
            </a:r>
            <a:r>
              <a:rPr lang="nb-NO" i="1" dirty="0" err="1" smtClean="0"/>
              <a:t>understanding</a:t>
            </a:r>
            <a:r>
              <a:rPr lang="nb-NO" dirty="0" smtClean="0"/>
              <a:t> </a:t>
            </a:r>
            <a:r>
              <a:rPr lang="nb-NO" dirty="0" err="1" smtClean="0"/>
              <a:t>of</a:t>
            </a:r>
            <a:r>
              <a:rPr lang="nb-NO" dirty="0" smtClean="0"/>
              <a:t> science </a:t>
            </a:r>
            <a:r>
              <a:rPr lang="nb-NO" dirty="0" smtClean="0">
                <a:sym typeface="Wingdings" panose="05000000000000000000" pitchFamily="2" charset="2"/>
              </a:rPr>
              <a:t> The </a:t>
            </a:r>
            <a:r>
              <a:rPr lang="nb-NO" dirty="0" err="1" smtClean="0">
                <a:sym typeface="Wingdings" panose="05000000000000000000" pitchFamily="2" charset="2"/>
              </a:rPr>
              <a:t>role</a:t>
            </a:r>
            <a:r>
              <a:rPr lang="nb-NO" dirty="0" smtClean="0">
                <a:sym typeface="Wingdings" panose="05000000000000000000" pitchFamily="2" charset="2"/>
              </a:rPr>
              <a:t> </a:t>
            </a:r>
            <a:r>
              <a:rPr lang="nb-NO" dirty="0" err="1" smtClean="0">
                <a:sym typeface="Wingdings" panose="05000000000000000000" pitchFamily="2" charset="2"/>
              </a:rPr>
              <a:t>of</a:t>
            </a:r>
            <a:r>
              <a:rPr lang="nb-NO" dirty="0" smtClean="0">
                <a:sym typeface="Wingdings" panose="05000000000000000000" pitchFamily="2" charset="2"/>
              </a:rPr>
              <a:t> </a:t>
            </a:r>
            <a:r>
              <a:rPr lang="nb-NO" dirty="0" err="1" smtClean="0">
                <a:sym typeface="Wingdings" panose="05000000000000000000" pitchFamily="2" charset="2"/>
              </a:rPr>
              <a:t>education</a:t>
            </a:r>
            <a:endParaRPr lang="nb-NO" dirty="0">
              <a:sym typeface="Wingdings" panose="05000000000000000000" pitchFamily="2" charset="2"/>
            </a:endParaRPr>
          </a:p>
          <a:p>
            <a:pPr marL="0" indent="0">
              <a:buNone/>
            </a:pPr>
            <a:r>
              <a:rPr lang="nb-NO" b="1" i="1" dirty="0" err="1" smtClean="0">
                <a:sym typeface="Wingdings" panose="05000000000000000000" pitchFamily="2" charset="2"/>
              </a:rPr>
              <a:t>Societal</a:t>
            </a:r>
            <a:r>
              <a:rPr lang="nb-NO" b="1" i="1" dirty="0" smtClean="0">
                <a:sym typeface="Wingdings" panose="05000000000000000000" pitchFamily="2" charset="2"/>
              </a:rPr>
              <a:t> </a:t>
            </a:r>
            <a:r>
              <a:rPr lang="nb-NO" b="1" i="1" dirty="0" err="1" smtClean="0">
                <a:sym typeface="Wingdings" panose="05000000000000000000" pitchFamily="2" charset="2"/>
              </a:rPr>
              <a:t>characteristics</a:t>
            </a:r>
            <a:r>
              <a:rPr lang="nb-NO" b="1" i="1" dirty="0" smtClean="0">
                <a:sym typeface="Wingdings" panose="05000000000000000000" pitchFamily="2" charset="2"/>
              </a:rPr>
              <a:t>:</a:t>
            </a:r>
          </a:p>
          <a:p>
            <a:r>
              <a:rPr lang="en-US" dirty="0" smtClean="0"/>
              <a:t>Inequality</a:t>
            </a:r>
          </a:p>
          <a:p>
            <a:r>
              <a:rPr lang="en-US" dirty="0"/>
              <a:t>Q</a:t>
            </a:r>
            <a:r>
              <a:rPr lang="en-US" dirty="0" smtClean="0"/>
              <a:t>uality </a:t>
            </a:r>
            <a:r>
              <a:rPr lang="en-US" dirty="0"/>
              <a:t>of </a:t>
            </a:r>
            <a:r>
              <a:rPr lang="en-US" dirty="0" smtClean="0"/>
              <a:t>institutions</a:t>
            </a:r>
          </a:p>
          <a:p>
            <a:r>
              <a:rPr lang="en-US" dirty="0"/>
              <a:t>C</a:t>
            </a:r>
            <a:r>
              <a:rPr lang="en-US" dirty="0" smtClean="0"/>
              <a:t>ulture </a:t>
            </a:r>
            <a:r>
              <a:rPr lang="en-US" dirty="0"/>
              <a:t>and values</a:t>
            </a:r>
            <a:endParaRPr lang="nb-NO" dirty="0" smtClean="0">
              <a:sym typeface="Wingdings" panose="05000000000000000000" pitchFamily="2" charset="2"/>
            </a:endParaRPr>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4</a:t>
            </a:fld>
            <a:endParaRPr lang="en-US" dirty="0"/>
          </a:p>
        </p:txBody>
      </p:sp>
    </p:spTree>
    <p:extLst>
      <p:ext uri="{BB962C8B-B14F-4D97-AF65-F5344CB8AC3E}">
        <p14:creationId xmlns:p14="http://schemas.microsoft.com/office/powerpoint/2010/main" val="229545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a:t>
            </a:r>
            <a:r>
              <a:rPr lang="nb-NO" dirty="0" smtClean="0"/>
              <a:t>rust in science: </a:t>
            </a:r>
            <a:r>
              <a:rPr lang="nb-NO" dirty="0" err="1" smtClean="0"/>
              <a:t>nested</a:t>
            </a:r>
            <a:endParaRPr lang="nb-NO"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68893535"/>
              </p:ext>
            </p:extLst>
          </p:nvPr>
        </p:nvGraphicFramePr>
        <p:xfrm>
          <a:off x="1016000" y="1981200"/>
          <a:ext cx="1056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5</a:t>
            </a:fld>
            <a:endParaRPr lang="en-US" dirty="0"/>
          </a:p>
        </p:txBody>
      </p:sp>
    </p:spTree>
    <p:extLst>
      <p:ext uri="{BB962C8B-B14F-4D97-AF65-F5344CB8AC3E}">
        <p14:creationId xmlns:p14="http://schemas.microsoft.com/office/powerpoint/2010/main" val="41378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How has COVID 19 </a:t>
            </a:r>
            <a:r>
              <a:rPr lang="nb-NO" dirty="0" err="1" smtClean="0"/>
              <a:t>affected</a:t>
            </a:r>
            <a:r>
              <a:rPr lang="nb-NO" dirty="0" smtClean="0"/>
              <a:t> </a:t>
            </a:r>
            <a:r>
              <a:rPr lang="nb-NO" dirty="0" err="1" smtClean="0"/>
              <a:t>public</a:t>
            </a:r>
            <a:r>
              <a:rPr lang="nb-NO" dirty="0" smtClean="0"/>
              <a:t> trust in science?</a:t>
            </a:r>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6</a:t>
            </a:fld>
            <a:endParaRPr lang="en-US" dirty="0"/>
          </a:p>
        </p:txBody>
      </p:sp>
      <p:sp>
        <p:nvSpPr>
          <p:cNvPr id="7" name="Content Placeholder 6"/>
          <p:cNvSpPr>
            <a:spLocks noGrp="1"/>
          </p:cNvSpPr>
          <p:nvPr>
            <p:ph idx="1"/>
          </p:nvPr>
        </p:nvSpPr>
        <p:spPr/>
        <p:txBody>
          <a:bodyPr/>
          <a:lstStyle/>
          <a:p>
            <a:endParaRPr lang="nb-NO" dirty="0" smtClean="0"/>
          </a:p>
          <a:p>
            <a:endParaRPr lang="nb-NO" dirty="0"/>
          </a:p>
          <a:p>
            <a:endParaRPr lang="nb-NO" dirty="0" smtClean="0"/>
          </a:p>
          <a:p>
            <a:endParaRPr lang="nb-NO" dirty="0"/>
          </a:p>
          <a:p>
            <a:endParaRPr lang="nb-NO" dirty="0" smtClean="0"/>
          </a:p>
          <a:p>
            <a:endParaRPr lang="nb-NO" dirty="0"/>
          </a:p>
          <a:p>
            <a:endParaRPr lang="nb-NO" dirty="0" smtClean="0"/>
          </a:p>
          <a:p>
            <a:endParaRPr lang="nb-NO" dirty="0"/>
          </a:p>
          <a:p>
            <a:pPr marL="3484083" lvl="8" indent="0">
              <a:buNone/>
            </a:pPr>
            <a:r>
              <a:rPr lang="nb-NO" dirty="0" smtClean="0"/>
              <a:t>				The </a:t>
            </a:r>
            <a:r>
              <a:rPr lang="nb-NO" dirty="0" err="1" smtClean="0"/>
              <a:t>Lancet</a:t>
            </a:r>
            <a:r>
              <a:rPr lang="nb-NO" dirty="0" smtClean="0"/>
              <a:t> September 2020</a:t>
            </a:r>
            <a:endParaRPr lang="nb-NO" dirty="0"/>
          </a:p>
        </p:txBody>
      </p:sp>
      <p:pic>
        <p:nvPicPr>
          <p:cNvPr id="8" name="Picture 7"/>
          <p:cNvPicPr>
            <a:picLocks noChangeAspect="1"/>
          </p:cNvPicPr>
          <p:nvPr/>
        </p:nvPicPr>
        <p:blipFill>
          <a:blip r:embed="rId3"/>
          <a:stretch>
            <a:fillRect/>
          </a:stretch>
        </p:blipFill>
        <p:spPr>
          <a:xfrm>
            <a:off x="6708334" y="2217683"/>
            <a:ext cx="4614630" cy="2815408"/>
          </a:xfrm>
          <a:prstGeom prst="rect">
            <a:avLst/>
          </a:prstGeom>
        </p:spPr>
      </p:pic>
      <p:pic>
        <p:nvPicPr>
          <p:cNvPr id="9" name="Picture 8"/>
          <p:cNvPicPr>
            <a:picLocks noChangeAspect="1"/>
          </p:cNvPicPr>
          <p:nvPr/>
        </p:nvPicPr>
        <p:blipFill>
          <a:blip r:embed="rId4"/>
          <a:stretch>
            <a:fillRect/>
          </a:stretch>
        </p:blipFill>
        <p:spPr>
          <a:xfrm>
            <a:off x="1016281" y="2217683"/>
            <a:ext cx="2857500" cy="1600200"/>
          </a:xfrm>
          <a:prstGeom prst="rect">
            <a:avLst/>
          </a:prstGeom>
        </p:spPr>
      </p:pic>
      <p:pic>
        <p:nvPicPr>
          <p:cNvPr id="10" name="Picture 9"/>
          <p:cNvPicPr>
            <a:picLocks noChangeAspect="1"/>
          </p:cNvPicPr>
          <p:nvPr/>
        </p:nvPicPr>
        <p:blipFill>
          <a:blip r:embed="rId5"/>
          <a:stretch>
            <a:fillRect/>
          </a:stretch>
        </p:blipFill>
        <p:spPr>
          <a:xfrm>
            <a:off x="3185651" y="3817883"/>
            <a:ext cx="2971751" cy="1981689"/>
          </a:xfrm>
          <a:prstGeom prst="rect">
            <a:avLst/>
          </a:prstGeom>
        </p:spPr>
      </p:pic>
    </p:spTree>
    <p:extLst>
      <p:ext uri="{BB962C8B-B14F-4D97-AF65-F5344CB8AC3E}">
        <p14:creationId xmlns:p14="http://schemas.microsoft.com/office/powerpoint/2010/main" val="3597074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281" y="697401"/>
            <a:ext cx="10562592" cy="1143756"/>
          </a:xfrm>
        </p:spPr>
        <p:txBody>
          <a:bodyPr/>
          <a:lstStyle/>
          <a:p>
            <a:r>
              <a:rPr lang="nb-NO" dirty="0" smtClean="0"/>
              <a:t>Methods and data</a:t>
            </a:r>
            <a:endParaRPr lang="nb-NO" dirty="0"/>
          </a:p>
        </p:txBody>
      </p:sp>
      <p:sp>
        <p:nvSpPr>
          <p:cNvPr id="3" name="Content Placeholder 2"/>
          <p:cNvSpPr>
            <a:spLocks noGrp="1"/>
          </p:cNvSpPr>
          <p:nvPr>
            <p:ph idx="1"/>
          </p:nvPr>
        </p:nvSpPr>
        <p:spPr>
          <a:xfrm>
            <a:off x="1012921" y="1729947"/>
            <a:ext cx="10565952" cy="5288691"/>
          </a:xfrm>
        </p:spPr>
        <p:txBody>
          <a:bodyPr/>
          <a:lstStyle/>
          <a:p>
            <a:r>
              <a:rPr lang="en-US" dirty="0" smtClean="0"/>
              <a:t>Longitudinal </a:t>
            </a:r>
            <a:r>
              <a:rPr lang="en-US" dirty="0"/>
              <a:t>population based survey performed among the Norwegian adult population. </a:t>
            </a:r>
            <a:endParaRPr lang="en-US" dirty="0" smtClean="0"/>
          </a:p>
          <a:p>
            <a:r>
              <a:rPr lang="en-US" dirty="0" smtClean="0"/>
              <a:t>The </a:t>
            </a:r>
            <a:r>
              <a:rPr lang="en-US" dirty="0"/>
              <a:t>survey has been sent to a randomly selected sample of the population (+18 years) regularly for the past 3 </a:t>
            </a:r>
            <a:r>
              <a:rPr lang="en-US" dirty="0" smtClean="0"/>
              <a:t>years</a:t>
            </a:r>
          </a:p>
          <a:p>
            <a:r>
              <a:rPr lang="en-US" dirty="0" smtClean="0"/>
              <a:t>The data has been collected by the Research Council of Norway</a:t>
            </a:r>
          </a:p>
          <a:p>
            <a:endParaRPr lang="en-US" dirty="0"/>
          </a:p>
          <a:p>
            <a:r>
              <a:rPr lang="nb-NO" dirty="0" smtClean="0"/>
              <a:t>Still in an </a:t>
            </a:r>
            <a:r>
              <a:rPr lang="nb-NO" dirty="0" err="1" smtClean="0"/>
              <a:t>exploratory</a:t>
            </a:r>
            <a:r>
              <a:rPr lang="nb-NO" dirty="0" smtClean="0"/>
              <a:t> </a:t>
            </a:r>
            <a:r>
              <a:rPr lang="nb-NO" dirty="0" err="1" smtClean="0"/>
              <a:t>phase</a:t>
            </a:r>
            <a:r>
              <a:rPr lang="nb-NO" dirty="0" smtClean="0"/>
              <a:t>; </a:t>
            </a:r>
            <a:r>
              <a:rPr lang="nb-NO" dirty="0" err="1" smtClean="0"/>
              <a:t>we</a:t>
            </a:r>
            <a:r>
              <a:rPr lang="nb-NO" dirty="0" smtClean="0"/>
              <a:t> </a:t>
            </a:r>
            <a:r>
              <a:rPr lang="nb-NO" dirty="0" err="1" smtClean="0"/>
              <a:t>are</a:t>
            </a:r>
            <a:r>
              <a:rPr lang="nb-NO" dirty="0" smtClean="0"/>
              <a:t> </a:t>
            </a:r>
            <a:r>
              <a:rPr lang="nb-NO" dirty="0" err="1" smtClean="0"/>
              <a:t>comparing</a:t>
            </a:r>
            <a:r>
              <a:rPr lang="nb-NO" dirty="0" smtClean="0"/>
              <a:t> to </a:t>
            </a:r>
            <a:r>
              <a:rPr lang="nb-NO" dirty="0" err="1" smtClean="0"/>
              <a:t>other</a:t>
            </a:r>
            <a:r>
              <a:rPr lang="nb-NO" dirty="0" smtClean="0"/>
              <a:t> </a:t>
            </a:r>
            <a:r>
              <a:rPr lang="nb-NO" dirty="0" err="1" smtClean="0"/>
              <a:t>sources</a:t>
            </a:r>
            <a:r>
              <a:rPr lang="nb-NO" dirty="0" smtClean="0"/>
              <a:t> </a:t>
            </a:r>
            <a:r>
              <a:rPr lang="nb-NO" dirty="0" err="1" smtClean="0"/>
              <a:t>of</a:t>
            </a:r>
            <a:r>
              <a:rPr lang="nb-NO" dirty="0" smtClean="0"/>
              <a:t> data </a:t>
            </a:r>
            <a:r>
              <a:rPr lang="nb-NO" dirty="0" err="1" smtClean="0"/>
              <a:t>on</a:t>
            </a:r>
            <a:r>
              <a:rPr lang="nb-NO" dirty="0" smtClean="0"/>
              <a:t> trust during </a:t>
            </a:r>
            <a:r>
              <a:rPr lang="nb-NO" dirty="0" err="1" smtClean="0"/>
              <a:t>the</a:t>
            </a:r>
            <a:r>
              <a:rPr lang="nb-NO" dirty="0" smtClean="0"/>
              <a:t> </a:t>
            </a:r>
            <a:r>
              <a:rPr lang="nb-NO" dirty="0" err="1" smtClean="0"/>
              <a:t>pandemic</a:t>
            </a:r>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7</a:t>
            </a:fld>
            <a:endParaRPr lang="en-US" dirty="0"/>
          </a:p>
        </p:txBody>
      </p:sp>
    </p:spTree>
    <p:extLst>
      <p:ext uri="{BB962C8B-B14F-4D97-AF65-F5344CB8AC3E}">
        <p14:creationId xmlns:p14="http://schemas.microsoft.com/office/powerpoint/2010/main" val="328977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a:t>
            </a:r>
            <a:r>
              <a:rPr lang="nb-NO" dirty="0" smtClean="0"/>
              <a:t>rust in </a:t>
            </a:r>
            <a:r>
              <a:rPr lang="nb-NO" dirty="0" err="1" smtClean="0"/>
              <a:t>Government</a:t>
            </a:r>
            <a:r>
              <a:rPr lang="nb-NO" dirty="0" smtClean="0"/>
              <a:t>, </a:t>
            </a:r>
            <a:r>
              <a:rPr lang="nb-NO" dirty="0"/>
              <a:t>OECD 2020 or latest </a:t>
            </a:r>
            <a:r>
              <a:rPr lang="nb-NO" dirty="0" err="1"/>
              <a:t>available</a:t>
            </a:r>
            <a:endParaRPr lang="nb-NO" dirty="0"/>
          </a:p>
        </p:txBody>
      </p:sp>
      <p:pic>
        <p:nvPicPr>
          <p:cNvPr id="6" name="Content Placeholder 5"/>
          <p:cNvPicPr>
            <a:picLocks noGrp="1" noChangeAspect="1"/>
          </p:cNvPicPr>
          <p:nvPr>
            <p:ph idx="1"/>
          </p:nvPr>
        </p:nvPicPr>
        <p:blipFill>
          <a:blip r:embed="rId3"/>
          <a:stretch>
            <a:fillRect/>
          </a:stretch>
        </p:blipFill>
        <p:spPr>
          <a:xfrm>
            <a:off x="2382520" y="1981200"/>
            <a:ext cx="7833360" cy="4114800"/>
          </a:xfrm>
          <a:prstGeom prst="rect">
            <a:avLst/>
          </a:prstGeom>
        </p:spPr>
      </p:pic>
      <p:sp>
        <p:nvSpPr>
          <p:cNvPr id="4" name="Date Placeholder 3"/>
          <p:cNvSpPr>
            <a:spLocks noGrp="1"/>
          </p:cNvSpPr>
          <p:nvPr>
            <p:ph type="dt" sz="half" idx="10"/>
          </p:nvPr>
        </p:nvSpPr>
        <p:spPr/>
        <p:txBody>
          <a:bodyPr/>
          <a:lstStyle/>
          <a:p>
            <a:pPr>
              <a:defRPr/>
            </a:pPr>
            <a:fld id="{C30E862B-79CF-F94D-B10C-D9E36ADC4C08}" type="datetime1">
              <a:rPr lang="nb-NO" smtClean="0"/>
              <a:pPr>
                <a:defRPr/>
              </a:pPr>
              <a:t>15.06.2021</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8</a:t>
            </a:fld>
            <a:endParaRPr lang="en-US" dirty="0"/>
          </a:p>
        </p:txBody>
      </p:sp>
    </p:spTree>
    <p:extLst>
      <p:ext uri="{BB962C8B-B14F-4D97-AF65-F5344CB8AC3E}">
        <p14:creationId xmlns:p14="http://schemas.microsoft.com/office/powerpoint/2010/main" val="2874553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908" y="788469"/>
            <a:ext cx="10950842" cy="1143756"/>
          </a:xfrm>
        </p:spPr>
        <p:txBody>
          <a:bodyPr/>
          <a:lstStyle/>
          <a:p>
            <a:r>
              <a:rPr lang="nb-NO" dirty="0"/>
              <a:t>Trust in science in Norway </a:t>
            </a:r>
            <a:r>
              <a:rPr lang="nb-NO" dirty="0" err="1"/>
              <a:t>before</a:t>
            </a:r>
            <a:r>
              <a:rPr lang="nb-NO" dirty="0"/>
              <a:t> </a:t>
            </a:r>
            <a:r>
              <a:rPr lang="nb-NO" dirty="0" err="1"/>
              <a:t>the</a:t>
            </a:r>
            <a:r>
              <a:rPr lang="nb-NO" dirty="0"/>
              <a:t> </a:t>
            </a:r>
            <a:r>
              <a:rPr lang="nb-NO" dirty="0" err="1" smtClean="0"/>
              <a:t>pandemic</a:t>
            </a:r>
            <a:r>
              <a:rPr lang="nb-NO" dirty="0" smtClean="0"/>
              <a:t> (Nov 2019)</a:t>
            </a:r>
            <a:endParaRPr lang="nb-NO" dirty="0"/>
          </a:p>
        </p:txBody>
      </p:sp>
      <p:sp>
        <p:nvSpPr>
          <p:cNvPr id="3" name="Date Placeholder 2"/>
          <p:cNvSpPr>
            <a:spLocks noGrp="1"/>
          </p:cNvSpPr>
          <p:nvPr>
            <p:ph type="dt" sz="half" idx="10"/>
          </p:nvPr>
        </p:nvSpPr>
        <p:spPr/>
        <p:txBody>
          <a:bodyPr/>
          <a:lstStyle/>
          <a:p>
            <a:pPr>
              <a:defRPr/>
            </a:pPr>
            <a:fld id="{6A73A17C-8D7E-DE49-B1B2-99C5899E63E4}" type="datetime1">
              <a:rPr lang="nb-NO" smtClean="0"/>
              <a:pPr>
                <a:defRPr/>
              </a:pPr>
              <a:t>15.06.2021</a:t>
            </a:fld>
            <a:endParaRPr lang="nb-NO" dirty="0"/>
          </a:p>
        </p:txBody>
      </p:sp>
      <p:sp>
        <p:nvSpPr>
          <p:cNvPr id="4" name="Slide Number Placeholder 3"/>
          <p:cNvSpPr>
            <a:spLocks noGrp="1"/>
          </p:cNvSpPr>
          <p:nvPr>
            <p:ph type="sldNum" sz="quarter" idx="11"/>
          </p:nvPr>
        </p:nvSpPr>
        <p:spPr/>
        <p:txBody>
          <a:bodyPr/>
          <a:lstStyle/>
          <a:p>
            <a:pPr>
              <a:defRPr/>
            </a:pPr>
            <a:fld id="{D1D2A21F-DA23-814C-9F57-78C93D66387C}" type="slidenum">
              <a:rPr lang="en-US" smtClean="0"/>
              <a:pPr>
                <a:defRPr/>
              </a:pPr>
              <a:t>9</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950188464"/>
              </p:ext>
            </p:extLst>
          </p:nvPr>
        </p:nvGraphicFramePr>
        <p:xfrm>
          <a:off x="838200" y="1593131"/>
          <a:ext cx="10515600" cy="4719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0083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UiO-Norsk16_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Forskningsrådet">
    <a:dk1>
      <a:srgbClr val="081319"/>
    </a:dk1>
    <a:lt1>
      <a:srgbClr val="FFFFFF"/>
    </a:lt1>
    <a:dk2>
      <a:srgbClr val="1C4459"/>
    </a:dk2>
    <a:lt2>
      <a:srgbClr val="CFD7DB"/>
    </a:lt2>
    <a:accent1>
      <a:srgbClr val="00338D"/>
    </a:accent1>
    <a:accent2>
      <a:srgbClr val="00BEE2"/>
    </a:accent2>
    <a:accent3>
      <a:srgbClr val="FF7D00"/>
    </a:accent3>
    <a:accent4>
      <a:srgbClr val="768F9C"/>
    </a:accent4>
    <a:accent5>
      <a:srgbClr val="A50050"/>
    </a:accent5>
    <a:accent6>
      <a:srgbClr val="85CC98"/>
    </a:accent6>
    <a:hlink>
      <a:srgbClr val="01328C"/>
    </a:hlink>
    <a:folHlink>
      <a:srgbClr val="1C445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2119</TotalTime>
  <Words>1102</Words>
  <Application>Microsoft Office PowerPoint</Application>
  <PresentationFormat>Widescreen</PresentationFormat>
  <Paragraphs>135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Wingdings</vt:lpstr>
      <vt:lpstr>ヒラギノ角ゴ Pro W3</vt:lpstr>
      <vt:lpstr>UiO-Norsk16_10</vt:lpstr>
      <vt:lpstr>Science as a rescuer? Public trust in science amid COVID 19</vt:lpstr>
      <vt:lpstr>A crisis of public trust in science?</vt:lpstr>
      <vt:lpstr>A retrospective glance at public trust in science:  a differentiated picture</vt:lpstr>
      <vt:lpstr>Other aspects:</vt:lpstr>
      <vt:lpstr>Trust in science: nested</vt:lpstr>
      <vt:lpstr>How has COVID 19 affected public trust in science?</vt:lpstr>
      <vt:lpstr>Methods and data</vt:lpstr>
      <vt:lpstr>Trust in Government, OECD 2020 or latest available</vt:lpstr>
      <vt:lpstr>Trust in science in Norway before the pandemic (Nov 2019)</vt:lpstr>
      <vt:lpstr>Differentiated trust in science – before the pandemic </vt:lpstr>
      <vt:lpstr>Trust in science before and during the pandemic</vt:lpstr>
      <vt:lpstr>PowerPoint Presentation</vt:lpstr>
      <vt:lpstr>Increasing trust in institutions during the pandemic</vt:lpstr>
      <vt:lpstr>Covid 19: High trust in health authorities</vt:lpstr>
      <vt:lpstr>Strenghtened trust in science amid Covid 19</vt:lpstr>
      <vt:lpstr>The way forward</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as a rescuer? Public trust in science amid COVID 19</dc:title>
  <dc:creator>Silje Maria Tellmann</dc:creator>
  <cp:lastModifiedBy>Silje Maria Tellmann</cp:lastModifiedBy>
  <cp:revision>41</cp:revision>
  <cp:lastPrinted>2021-06-10T07:21:57Z</cp:lastPrinted>
  <dcterms:created xsi:type="dcterms:W3CDTF">2021-06-08T21:55:55Z</dcterms:created>
  <dcterms:modified xsi:type="dcterms:W3CDTF">2021-06-15T12:34:33Z</dcterms:modified>
</cp:coreProperties>
</file>