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sldIdLst>
    <p:sldId id="256" r:id="rId5"/>
    <p:sldId id="261" r:id="rId6"/>
    <p:sldId id="267" r:id="rId7"/>
    <p:sldId id="260" r:id="rId8"/>
    <p:sldId id="271" r:id="rId9"/>
    <p:sldId id="268" r:id="rId10"/>
    <p:sldId id="257" r:id="rId11"/>
    <p:sldId id="270" r:id="rId12"/>
    <p:sldId id="269" r:id="rId13"/>
    <p:sldId id="264" r:id="rId14"/>
    <p:sldId id="266" r:id="rId15"/>
    <p:sldId id="259" r:id="rId16"/>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A207E26-09C5-490C-9697-3DB0113D7390}">
          <p14:sldIdLst>
            <p14:sldId id="256"/>
            <p14:sldId id="261"/>
            <p14:sldId id="267"/>
            <p14:sldId id="260"/>
            <p14:sldId id="271"/>
            <p14:sldId id="268"/>
            <p14:sldId id="257"/>
            <p14:sldId id="270"/>
            <p14:sldId id="269"/>
            <p14:sldId id="264"/>
          </p14:sldIdLst>
        </p14:section>
        <p14:section name="Untitled Section" id="{5E4A48FA-EBCB-41AB-8AC2-4DB5F1495F50}">
          <p14:sldIdLst>
            <p14:sldId id="266"/>
            <p14:sldId id="2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257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72" autoAdjust="0"/>
  </p:normalViewPr>
  <p:slideViewPr>
    <p:cSldViewPr snapToGrid="0" snapToObjects="1">
      <p:cViewPr varScale="1">
        <p:scale>
          <a:sx n="86" d="100"/>
          <a:sy n="86" d="100"/>
        </p:scale>
        <p:origin x="19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B09840-2DA5-419F-A4DF-946BD96BB571}" type="datetimeFigureOut">
              <a:rPr lang="en-US" smtClean="0"/>
              <a:t>6/12/2021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F38034-E348-4C40-8E96-29CFE0DAAF97}" type="slidenum">
              <a:rPr lang="en-US" smtClean="0"/>
              <a:t>‹#›</a:t>
            </a:fld>
            <a:endParaRPr lang="en-US" dirty="0"/>
          </a:p>
        </p:txBody>
      </p:sp>
    </p:spTree>
    <p:extLst>
      <p:ext uri="{BB962C8B-B14F-4D97-AF65-F5344CB8AC3E}">
        <p14:creationId xmlns:p14="http://schemas.microsoft.com/office/powerpoint/2010/main" val="2813781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Garud, R., Tuertscher, P. &amp; van de Ven, A. (2013). Perspectives on innovation processes. Academy of Management Annals, 7(1): 775-819. </a:t>
            </a:r>
          </a:p>
        </p:txBody>
      </p:sp>
      <p:sp>
        <p:nvSpPr>
          <p:cNvPr id="4" name="Slide Number Placeholder 3"/>
          <p:cNvSpPr>
            <a:spLocks noGrp="1"/>
          </p:cNvSpPr>
          <p:nvPr>
            <p:ph type="sldNum" sz="quarter" idx="5"/>
          </p:nvPr>
        </p:nvSpPr>
        <p:spPr/>
        <p:txBody>
          <a:bodyPr/>
          <a:lstStyle/>
          <a:p>
            <a:fld id="{62F38034-E348-4C40-8E96-29CFE0DAAF97}" type="slidenum">
              <a:rPr lang="en-US" smtClean="0"/>
              <a:t>2</a:t>
            </a:fld>
            <a:endParaRPr lang="en-US" dirty="0"/>
          </a:p>
        </p:txBody>
      </p:sp>
    </p:spTree>
    <p:extLst>
      <p:ext uri="{BB962C8B-B14F-4D97-AF65-F5344CB8AC3E}">
        <p14:creationId xmlns:p14="http://schemas.microsoft.com/office/powerpoint/2010/main" val="1546922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Garud, R., Tuertscher, P. &amp; van de Ven, A. (2013). Perspectives on innovation processes. Academy of Management Annals, 7(1): 775-819. </a:t>
            </a:r>
          </a:p>
        </p:txBody>
      </p:sp>
      <p:sp>
        <p:nvSpPr>
          <p:cNvPr id="4" name="Slide Number Placeholder 3"/>
          <p:cNvSpPr>
            <a:spLocks noGrp="1"/>
          </p:cNvSpPr>
          <p:nvPr>
            <p:ph type="sldNum" sz="quarter" idx="5"/>
          </p:nvPr>
        </p:nvSpPr>
        <p:spPr/>
        <p:txBody>
          <a:bodyPr/>
          <a:lstStyle/>
          <a:p>
            <a:fld id="{62F38034-E348-4C40-8E96-29CFE0DAAF97}" type="slidenum">
              <a:rPr lang="en-US" smtClean="0"/>
              <a:t>3</a:t>
            </a:fld>
            <a:endParaRPr lang="en-US" dirty="0"/>
          </a:p>
        </p:txBody>
      </p:sp>
    </p:spTree>
    <p:extLst>
      <p:ext uri="{BB962C8B-B14F-4D97-AF65-F5344CB8AC3E}">
        <p14:creationId xmlns:p14="http://schemas.microsoft.com/office/powerpoint/2010/main" val="3986514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p>
            <a:fld id="{978C7F4F-C3F3-3746-B842-EB3F6DD30EE6}" type="datetimeFigureOut">
              <a:rPr lang="es-ES" smtClean="0"/>
              <a:t>12/06/2021</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389C5168-6D8B-464D-9DC0-7A601D67D648}" type="slidenum">
              <a:rPr lang="es-ES" smtClean="0"/>
              <a:t>‹#›</a:t>
            </a:fld>
            <a:endParaRPr lang="es-ES" dirty="0"/>
          </a:p>
        </p:txBody>
      </p:sp>
    </p:spTree>
    <p:extLst>
      <p:ext uri="{BB962C8B-B14F-4D97-AF65-F5344CB8AC3E}">
        <p14:creationId xmlns:p14="http://schemas.microsoft.com/office/powerpoint/2010/main" val="3847940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978C7F4F-C3F3-3746-B842-EB3F6DD30EE6}" type="datetimeFigureOut">
              <a:rPr lang="es-ES" smtClean="0"/>
              <a:t>12/06/2021</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389C5168-6D8B-464D-9DC0-7A601D67D648}" type="slidenum">
              <a:rPr lang="es-ES" smtClean="0"/>
              <a:t>‹#›</a:t>
            </a:fld>
            <a:endParaRPr lang="es-ES" dirty="0"/>
          </a:p>
        </p:txBody>
      </p:sp>
    </p:spTree>
    <p:extLst>
      <p:ext uri="{BB962C8B-B14F-4D97-AF65-F5344CB8AC3E}">
        <p14:creationId xmlns:p14="http://schemas.microsoft.com/office/powerpoint/2010/main" val="2450968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978C7F4F-C3F3-3746-B842-EB3F6DD30EE6}" type="datetimeFigureOut">
              <a:rPr lang="es-ES" smtClean="0"/>
              <a:t>12/06/2021</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389C5168-6D8B-464D-9DC0-7A601D67D648}" type="slidenum">
              <a:rPr lang="es-ES" smtClean="0"/>
              <a:t>‹#›</a:t>
            </a:fld>
            <a:endParaRPr lang="es-ES" dirty="0"/>
          </a:p>
        </p:txBody>
      </p:sp>
    </p:spTree>
    <p:extLst>
      <p:ext uri="{BB962C8B-B14F-4D97-AF65-F5344CB8AC3E}">
        <p14:creationId xmlns:p14="http://schemas.microsoft.com/office/powerpoint/2010/main" val="1141911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978C7F4F-C3F3-3746-B842-EB3F6DD30EE6}" type="datetimeFigureOut">
              <a:rPr lang="es-ES" smtClean="0"/>
              <a:t>12/06/2021</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389C5168-6D8B-464D-9DC0-7A601D67D648}" type="slidenum">
              <a:rPr lang="es-ES" smtClean="0"/>
              <a:t>‹#›</a:t>
            </a:fld>
            <a:endParaRPr lang="es-ES" dirty="0"/>
          </a:p>
        </p:txBody>
      </p:sp>
    </p:spTree>
    <p:extLst>
      <p:ext uri="{BB962C8B-B14F-4D97-AF65-F5344CB8AC3E}">
        <p14:creationId xmlns:p14="http://schemas.microsoft.com/office/powerpoint/2010/main" val="4093316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978C7F4F-C3F3-3746-B842-EB3F6DD30EE6}" type="datetimeFigureOut">
              <a:rPr lang="es-ES" smtClean="0"/>
              <a:t>12/06/2021</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389C5168-6D8B-464D-9DC0-7A601D67D648}" type="slidenum">
              <a:rPr lang="es-ES" smtClean="0"/>
              <a:t>‹#›</a:t>
            </a:fld>
            <a:endParaRPr lang="es-ES" dirty="0"/>
          </a:p>
        </p:txBody>
      </p:sp>
    </p:spTree>
    <p:extLst>
      <p:ext uri="{BB962C8B-B14F-4D97-AF65-F5344CB8AC3E}">
        <p14:creationId xmlns:p14="http://schemas.microsoft.com/office/powerpoint/2010/main" val="2177565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4"/>
          <p:cNvSpPr>
            <a:spLocks noGrp="1"/>
          </p:cNvSpPr>
          <p:nvPr>
            <p:ph type="dt" sz="half" idx="10"/>
          </p:nvPr>
        </p:nvSpPr>
        <p:spPr/>
        <p:txBody>
          <a:bodyPr/>
          <a:lstStyle/>
          <a:p>
            <a:fld id="{978C7F4F-C3F3-3746-B842-EB3F6DD30EE6}" type="datetimeFigureOut">
              <a:rPr lang="es-ES" smtClean="0"/>
              <a:t>12/06/2021</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389C5168-6D8B-464D-9DC0-7A601D67D648}" type="slidenum">
              <a:rPr lang="es-ES" smtClean="0"/>
              <a:t>‹#›</a:t>
            </a:fld>
            <a:endParaRPr lang="es-ES" dirty="0"/>
          </a:p>
        </p:txBody>
      </p:sp>
    </p:spTree>
    <p:extLst>
      <p:ext uri="{BB962C8B-B14F-4D97-AF65-F5344CB8AC3E}">
        <p14:creationId xmlns:p14="http://schemas.microsoft.com/office/powerpoint/2010/main" val="3592562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6"/>
          <p:cNvSpPr>
            <a:spLocks noGrp="1"/>
          </p:cNvSpPr>
          <p:nvPr>
            <p:ph type="dt" sz="half" idx="10"/>
          </p:nvPr>
        </p:nvSpPr>
        <p:spPr/>
        <p:txBody>
          <a:bodyPr/>
          <a:lstStyle/>
          <a:p>
            <a:fld id="{978C7F4F-C3F3-3746-B842-EB3F6DD30EE6}" type="datetimeFigureOut">
              <a:rPr lang="es-ES" smtClean="0"/>
              <a:t>12/06/2021</a:t>
            </a:fld>
            <a:endParaRPr lang="es-ES" dirty="0"/>
          </a:p>
        </p:txBody>
      </p:sp>
      <p:sp>
        <p:nvSpPr>
          <p:cNvPr id="8" name="Marcador de pie de página 7"/>
          <p:cNvSpPr>
            <a:spLocks noGrp="1"/>
          </p:cNvSpPr>
          <p:nvPr>
            <p:ph type="ftr" sz="quarter" idx="11"/>
          </p:nvPr>
        </p:nvSpPr>
        <p:spPr/>
        <p:txBody>
          <a:bodyPr/>
          <a:lstStyle/>
          <a:p>
            <a:endParaRPr lang="es-ES" dirty="0"/>
          </a:p>
        </p:txBody>
      </p:sp>
      <p:sp>
        <p:nvSpPr>
          <p:cNvPr id="9" name="Marcador de número de diapositiva 8"/>
          <p:cNvSpPr>
            <a:spLocks noGrp="1"/>
          </p:cNvSpPr>
          <p:nvPr>
            <p:ph type="sldNum" sz="quarter" idx="12"/>
          </p:nvPr>
        </p:nvSpPr>
        <p:spPr/>
        <p:txBody>
          <a:bodyPr/>
          <a:lstStyle/>
          <a:p>
            <a:fld id="{389C5168-6D8B-464D-9DC0-7A601D67D648}" type="slidenum">
              <a:rPr lang="es-ES" smtClean="0"/>
              <a:t>‹#›</a:t>
            </a:fld>
            <a:endParaRPr lang="es-ES" dirty="0"/>
          </a:p>
        </p:txBody>
      </p:sp>
    </p:spTree>
    <p:extLst>
      <p:ext uri="{BB962C8B-B14F-4D97-AF65-F5344CB8AC3E}">
        <p14:creationId xmlns:p14="http://schemas.microsoft.com/office/powerpoint/2010/main" val="4139343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fecha 2"/>
          <p:cNvSpPr>
            <a:spLocks noGrp="1"/>
          </p:cNvSpPr>
          <p:nvPr>
            <p:ph type="dt" sz="half" idx="10"/>
          </p:nvPr>
        </p:nvSpPr>
        <p:spPr/>
        <p:txBody>
          <a:bodyPr/>
          <a:lstStyle/>
          <a:p>
            <a:fld id="{978C7F4F-C3F3-3746-B842-EB3F6DD30EE6}" type="datetimeFigureOut">
              <a:rPr lang="es-ES" smtClean="0"/>
              <a:t>12/06/2021</a:t>
            </a:fld>
            <a:endParaRPr lang="es-ES" dirty="0"/>
          </a:p>
        </p:txBody>
      </p:sp>
      <p:sp>
        <p:nvSpPr>
          <p:cNvPr id="4" name="Marcador de pie de página 3"/>
          <p:cNvSpPr>
            <a:spLocks noGrp="1"/>
          </p:cNvSpPr>
          <p:nvPr>
            <p:ph type="ftr" sz="quarter" idx="11"/>
          </p:nvPr>
        </p:nvSpPr>
        <p:spPr/>
        <p:txBody>
          <a:bodyPr/>
          <a:lstStyle/>
          <a:p>
            <a:endParaRPr lang="es-ES" dirty="0"/>
          </a:p>
        </p:txBody>
      </p:sp>
      <p:sp>
        <p:nvSpPr>
          <p:cNvPr id="5" name="Marcador de número de diapositiva 4"/>
          <p:cNvSpPr>
            <a:spLocks noGrp="1"/>
          </p:cNvSpPr>
          <p:nvPr>
            <p:ph type="sldNum" sz="quarter" idx="12"/>
          </p:nvPr>
        </p:nvSpPr>
        <p:spPr/>
        <p:txBody>
          <a:bodyPr/>
          <a:lstStyle/>
          <a:p>
            <a:fld id="{389C5168-6D8B-464D-9DC0-7A601D67D648}" type="slidenum">
              <a:rPr lang="es-ES" smtClean="0"/>
              <a:t>‹#›</a:t>
            </a:fld>
            <a:endParaRPr lang="es-ES" dirty="0"/>
          </a:p>
        </p:txBody>
      </p:sp>
    </p:spTree>
    <p:extLst>
      <p:ext uri="{BB962C8B-B14F-4D97-AF65-F5344CB8AC3E}">
        <p14:creationId xmlns:p14="http://schemas.microsoft.com/office/powerpoint/2010/main" val="3148361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78C7F4F-C3F3-3746-B842-EB3F6DD30EE6}" type="datetimeFigureOut">
              <a:rPr lang="es-ES" smtClean="0"/>
              <a:t>12/06/2021</a:t>
            </a:fld>
            <a:endParaRPr lang="es-ES" dirty="0"/>
          </a:p>
        </p:txBody>
      </p:sp>
      <p:sp>
        <p:nvSpPr>
          <p:cNvPr id="3" name="Marcador de pie de página 2"/>
          <p:cNvSpPr>
            <a:spLocks noGrp="1"/>
          </p:cNvSpPr>
          <p:nvPr>
            <p:ph type="ftr" sz="quarter" idx="11"/>
          </p:nvPr>
        </p:nvSpPr>
        <p:spPr/>
        <p:txBody>
          <a:bodyPr/>
          <a:lstStyle/>
          <a:p>
            <a:endParaRPr lang="es-ES" dirty="0"/>
          </a:p>
        </p:txBody>
      </p:sp>
      <p:sp>
        <p:nvSpPr>
          <p:cNvPr id="4" name="Marcador de número de diapositiva 3"/>
          <p:cNvSpPr>
            <a:spLocks noGrp="1"/>
          </p:cNvSpPr>
          <p:nvPr>
            <p:ph type="sldNum" sz="quarter" idx="12"/>
          </p:nvPr>
        </p:nvSpPr>
        <p:spPr/>
        <p:txBody>
          <a:bodyPr/>
          <a:lstStyle/>
          <a:p>
            <a:fld id="{389C5168-6D8B-464D-9DC0-7A601D67D648}" type="slidenum">
              <a:rPr lang="es-ES" smtClean="0"/>
              <a:t>‹#›</a:t>
            </a:fld>
            <a:endParaRPr lang="es-ES" dirty="0"/>
          </a:p>
        </p:txBody>
      </p:sp>
    </p:spTree>
    <p:extLst>
      <p:ext uri="{BB962C8B-B14F-4D97-AF65-F5344CB8AC3E}">
        <p14:creationId xmlns:p14="http://schemas.microsoft.com/office/powerpoint/2010/main" val="406036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978C7F4F-C3F3-3746-B842-EB3F6DD30EE6}" type="datetimeFigureOut">
              <a:rPr lang="es-ES" smtClean="0"/>
              <a:t>12/06/2021</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389C5168-6D8B-464D-9DC0-7A601D67D648}" type="slidenum">
              <a:rPr lang="es-ES" smtClean="0"/>
              <a:t>‹#›</a:t>
            </a:fld>
            <a:endParaRPr lang="es-ES" dirty="0"/>
          </a:p>
        </p:txBody>
      </p:sp>
    </p:spTree>
    <p:extLst>
      <p:ext uri="{BB962C8B-B14F-4D97-AF65-F5344CB8AC3E}">
        <p14:creationId xmlns:p14="http://schemas.microsoft.com/office/powerpoint/2010/main" val="4190981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978C7F4F-C3F3-3746-B842-EB3F6DD30EE6}" type="datetimeFigureOut">
              <a:rPr lang="es-ES" smtClean="0"/>
              <a:t>12/06/2021</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389C5168-6D8B-464D-9DC0-7A601D67D648}" type="slidenum">
              <a:rPr lang="es-ES" smtClean="0"/>
              <a:t>‹#›</a:t>
            </a:fld>
            <a:endParaRPr lang="es-ES" dirty="0"/>
          </a:p>
        </p:txBody>
      </p:sp>
    </p:spTree>
    <p:extLst>
      <p:ext uri="{BB962C8B-B14F-4D97-AF65-F5344CB8AC3E}">
        <p14:creationId xmlns:p14="http://schemas.microsoft.com/office/powerpoint/2010/main" val="1645779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8C7F4F-C3F3-3746-B842-EB3F6DD30EE6}" type="datetimeFigureOut">
              <a:rPr lang="es-ES" smtClean="0"/>
              <a:t>12/06/2021</a:t>
            </a:fld>
            <a:endParaRPr lang="es-ES" dirty="0"/>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9C5168-6D8B-464D-9DC0-7A601D67D648}" type="slidenum">
              <a:rPr lang="es-ES" smtClean="0"/>
              <a:t>‹#›</a:t>
            </a:fld>
            <a:endParaRPr lang="es-ES" dirty="0"/>
          </a:p>
        </p:txBody>
      </p:sp>
    </p:spTree>
    <p:extLst>
      <p:ext uri="{BB962C8B-B14F-4D97-AF65-F5344CB8AC3E}">
        <p14:creationId xmlns:p14="http://schemas.microsoft.com/office/powerpoint/2010/main" val="3697503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magnus.gulbrandsen@tik.uio.no" TargetMode="External"/><Relationship Id="rId2" Type="http://schemas.openxmlformats.org/officeDocument/2006/relationships/hyperlink" Target="mailto:trust.saidi@tik.uio.no"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3302" y="644554"/>
            <a:ext cx="2889774" cy="853118"/>
          </a:xfrm>
          <a:prstGeom prst="rect">
            <a:avLst/>
          </a:prstGeom>
        </p:spPr>
      </p:pic>
      <p:pic>
        <p:nvPicPr>
          <p:cNvPr id="8" name="Imagen 7" descr="angl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22" y="3732856"/>
            <a:ext cx="3166742" cy="3151332"/>
          </a:xfrm>
          <a:prstGeom prst="rect">
            <a:avLst/>
          </a:prstGeom>
        </p:spPr>
      </p:pic>
      <p:sp>
        <p:nvSpPr>
          <p:cNvPr id="9" name="Rectángulo 8"/>
          <p:cNvSpPr/>
          <p:nvPr/>
        </p:nvSpPr>
        <p:spPr>
          <a:xfrm>
            <a:off x="0" y="0"/>
            <a:ext cx="9144000" cy="222599"/>
          </a:xfrm>
          <a:prstGeom prst="rect">
            <a:avLst/>
          </a:prstGeom>
          <a:solidFill>
            <a:srgbClr val="20257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pic>
        <p:nvPicPr>
          <p:cNvPr id="10" name="Imagen 9" descr="ui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29041" y="6173539"/>
            <a:ext cx="3643932" cy="275881"/>
          </a:xfrm>
          <a:prstGeom prst="rect">
            <a:avLst/>
          </a:prstGeom>
        </p:spPr>
      </p:pic>
      <p:sp>
        <p:nvSpPr>
          <p:cNvPr id="3" name="Rectangle 2">
            <a:extLst>
              <a:ext uri="{FF2B5EF4-FFF2-40B4-BE49-F238E27FC236}">
                <a16:creationId xmlns:a16="http://schemas.microsoft.com/office/drawing/2014/main" id="{425088E5-24CA-4099-9F33-DB01055B90F1}"/>
              </a:ext>
            </a:extLst>
          </p:cNvPr>
          <p:cNvSpPr/>
          <p:nvPr/>
        </p:nvSpPr>
        <p:spPr>
          <a:xfrm>
            <a:off x="93785" y="1772371"/>
            <a:ext cx="8804029" cy="1370824"/>
          </a:xfrm>
          <a:prstGeom prst="rect">
            <a:avLst/>
          </a:prstGeom>
        </p:spPr>
        <p:txBody>
          <a:bodyPr wrap="square">
            <a:spAutoFit/>
          </a:bodyPr>
          <a:lstStyle/>
          <a:p>
            <a:pPr algn="ctr">
              <a:lnSpc>
                <a:spcPct val="107000"/>
              </a:lnSpc>
              <a:spcBef>
                <a:spcPct val="0"/>
              </a:spcBef>
            </a:pPr>
            <a:r>
              <a:rPr lang="en-US" sz="2400" dirty="0">
                <a:solidFill>
                  <a:srgbClr val="20257E"/>
                </a:solidFill>
                <a:latin typeface="Myriad Pro"/>
                <a:ea typeface="+mj-ea"/>
              </a:rPr>
              <a:t>Emergency circumstances call for extraordinary measures: a study of research council COVID-19 emergency call projects </a:t>
            </a:r>
          </a:p>
          <a:p>
            <a:pPr algn="ctr">
              <a:lnSpc>
                <a:spcPct val="107000"/>
              </a:lnSpc>
              <a:spcBef>
                <a:spcPct val="0"/>
              </a:spcBef>
            </a:pPr>
            <a:r>
              <a:rPr lang="en-US" sz="3200" dirty="0">
                <a:solidFill>
                  <a:srgbClr val="20257E"/>
                </a:solidFill>
                <a:latin typeface="Myriad Pro"/>
                <a:ea typeface="+mj-ea"/>
              </a:rPr>
              <a:t> </a:t>
            </a:r>
          </a:p>
        </p:txBody>
      </p:sp>
      <p:sp>
        <p:nvSpPr>
          <p:cNvPr id="4" name="Rectangle 3">
            <a:extLst>
              <a:ext uri="{FF2B5EF4-FFF2-40B4-BE49-F238E27FC236}">
                <a16:creationId xmlns:a16="http://schemas.microsoft.com/office/drawing/2014/main" id="{D84182C8-6037-4180-A435-D4E0B327D3BE}"/>
              </a:ext>
            </a:extLst>
          </p:cNvPr>
          <p:cNvSpPr/>
          <p:nvPr/>
        </p:nvSpPr>
        <p:spPr>
          <a:xfrm>
            <a:off x="2607252" y="4684821"/>
            <a:ext cx="4836901" cy="342786"/>
          </a:xfrm>
          <a:prstGeom prst="rect">
            <a:avLst/>
          </a:prstGeom>
        </p:spPr>
        <p:txBody>
          <a:bodyPr wrap="square">
            <a:spAutoFit/>
          </a:bodyPr>
          <a:lstStyle/>
          <a:p>
            <a:pPr algn="ctr">
              <a:lnSpc>
                <a:spcPct val="107000"/>
              </a:lnSpc>
            </a:pPr>
            <a:r>
              <a:rPr lang="en-GB" sz="1600" b="1" dirty="0">
                <a:solidFill>
                  <a:srgbClr val="20257E"/>
                </a:solidFill>
                <a:latin typeface="Times New Roman" panose="02020603050405020304" pitchFamily="18" charset="0"/>
                <a:ea typeface="Times New Roman" panose="02020603050405020304" pitchFamily="18" charset="0"/>
                <a:cs typeface="Times New Roman" panose="02020603050405020304" pitchFamily="18" charset="0"/>
              </a:rPr>
              <a:t>Trust Saidi and Magnus Gulbrandsen</a:t>
            </a:r>
            <a:endParaRPr lang="en-US" sz="1600" dirty="0">
              <a:solidFill>
                <a:srgbClr val="20257E"/>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581009DF-110B-46D4-B720-EDA4E191E113}"/>
              </a:ext>
            </a:extLst>
          </p:cNvPr>
          <p:cNvSpPr/>
          <p:nvPr/>
        </p:nvSpPr>
        <p:spPr>
          <a:xfrm>
            <a:off x="2209799" y="3155912"/>
            <a:ext cx="4572000" cy="369332"/>
          </a:xfrm>
          <a:prstGeom prst="rect">
            <a:avLst/>
          </a:prstGeom>
        </p:spPr>
        <p:txBody>
          <a:bodyPr>
            <a:spAutoFit/>
          </a:bodyPr>
          <a:lstStyle/>
          <a:p>
            <a:endParaRPr lang="en-US" dirty="0"/>
          </a:p>
        </p:txBody>
      </p:sp>
      <p:sp>
        <p:nvSpPr>
          <p:cNvPr id="7" name="Rectangle 6">
            <a:extLst>
              <a:ext uri="{FF2B5EF4-FFF2-40B4-BE49-F238E27FC236}">
                <a16:creationId xmlns:a16="http://schemas.microsoft.com/office/drawing/2014/main" id="{72519D9D-F47A-4E06-A47B-8D12AD0C8554}"/>
              </a:ext>
            </a:extLst>
          </p:cNvPr>
          <p:cNvSpPr/>
          <p:nvPr/>
        </p:nvSpPr>
        <p:spPr>
          <a:xfrm>
            <a:off x="2309446" y="3391640"/>
            <a:ext cx="5603631" cy="646331"/>
          </a:xfrm>
          <a:prstGeom prst="rect">
            <a:avLst/>
          </a:prstGeom>
          <a:solidFill>
            <a:srgbClr val="00B0F0"/>
          </a:solidFill>
        </p:spPr>
        <p:txBody>
          <a:bodyPr wrap="square">
            <a:spAutoFit/>
          </a:bodyPr>
          <a:lstStyle/>
          <a:p>
            <a:pPr algn="ctr"/>
            <a:r>
              <a:rPr lang="en-US" b="1" dirty="0">
                <a:solidFill>
                  <a:srgbClr val="20257E"/>
                </a:solidFill>
              </a:rPr>
              <a:t>EU-SPRI 2021 conference</a:t>
            </a:r>
          </a:p>
          <a:p>
            <a:pPr algn="ctr"/>
            <a:r>
              <a:rPr lang="en-US" b="1" dirty="0">
                <a:solidFill>
                  <a:srgbClr val="20257E"/>
                </a:solidFill>
              </a:rPr>
              <a:t>Science and Innovation – an uneasy relationship?</a:t>
            </a:r>
          </a:p>
        </p:txBody>
      </p:sp>
    </p:spTree>
    <p:extLst>
      <p:ext uri="{BB962C8B-B14F-4D97-AF65-F5344CB8AC3E}">
        <p14:creationId xmlns:p14="http://schemas.microsoft.com/office/powerpoint/2010/main" val="3238635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67216"/>
          </a:xfrm>
        </p:spPr>
        <p:txBody>
          <a:bodyPr/>
          <a:lstStyle/>
          <a:p>
            <a:r>
              <a:rPr lang="en-US" dirty="0">
                <a:solidFill>
                  <a:srgbClr val="20257E"/>
                </a:solidFill>
                <a:latin typeface="Myriad Pro"/>
              </a:rPr>
              <a:t>Discussion</a:t>
            </a:r>
          </a:p>
        </p:txBody>
      </p:sp>
      <p:sp>
        <p:nvSpPr>
          <p:cNvPr id="3" name="Content Placeholder 2"/>
          <p:cNvSpPr>
            <a:spLocks noGrp="1"/>
          </p:cNvSpPr>
          <p:nvPr>
            <p:ph idx="1"/>
          </p:nvPr>
        </p:nvSpPr>
        <p:spPr>
          <a:xfrm>
            <a:off x="1" y="967216"/>
            <a:ext cx="9094572" cy="5890784"/>
          </a:xfrm>
        </p:spPr>
        <p:txBody>
          <a:bodyPr>
            <a:normAutofit/>
          </a:bodyPr>
          <a:lstStyle/>
          <a:p>
            <a:pPr>
              <a:buFont typeface="Wingdings" panose="05000000000000000000" pitchFamily="2" charset="2"/>
              <a:buChar char="§"/>
            </a:pPr>
            <a:endParaRPr lang="en-US" sz="2400" dirty="0">
              <a:solidFill>
                <a:srgbClr val="20257E"/>
              </a:solidFill>
              <a:latin typeface="Myriad Pro"/>
              <a:ea typeface="+mj-ea"/>
            </a:endParaRPr>
          </a:p>
          <a:p>
            <a:pPr>
              <a:buFont typeface="Wingdings" panose="05000000000000000000" pitchFamily="2" charset="2"/>
              <a:buChar char="§"/>
            </a:pPr>
            <a:r>
              <a:rPr lang="en-US" sz="2400" dirty="0">
                <a:solidFill>
                  <a:srgbClr val="20257E"/>
                </a:solidFill>
                <a:latin typeface="Myriad Pro"/>
                <a:ea typeface="+mj-ea"/>
              </a:rPr>
              <a:t>Acceleration of ethics approval does not necessarily speed up the process of executing the research projects, but it reduces the waiting time. </a:t>
            </a:r>
          </a:p>
          <a:p>
            <a:pPr>
              <a:buFont typeface="Wingdings" panose="05000000000000000000" pitchFamily="2" charset="2"/>
              <a:buChar char="§"/>
            </a:pPr>
            <a:r>
              <a:rPr lang="en-US" sz="2400" dirty="0">
                <a:solidFill>
                  <a:srgbClr val="20257E"/>
                </a:solidFill>
                <a:latin typeface="Myriad Pro"/>
                <a:ea typeface="+mj-ea"/>
              </a:rPr>
              <a:t>As most projects that were funded were already existing, it is questionable whether they constitute projects per se or funding streams</a:t>
            </a:r>
          </a:p>
          <a:p>
            <a:pPr>
              <a:buFont typeface="Wingdings" panose="05000000000000000000" pitchFamily="2" charset="2"/>
              <a:buChar char="§"/>
            </a:pPr>
            <a:r>
              <a:rPr lang="en-US" sz="2400" dirty="0">
                <a:solidFill>
                  <a:srgbClr val="20257E"/>
                </a:solidFill>
                <a:latin typeface="Myriad Pro"/>
                <a:ea typeface="+mj-ea"/>
              </a:rPr>
              <a:t>Is the approval of web-based platforms by the ethics board a signal of a new dispensation on the use of digital tools in medical research?</a:t>
            </a:r>
          </a:p>
          <a:p>
            <a:pPr>
              <a:buFont typeface="Wingdings" panose="05000000000000000000" pitchFamily="2" charset="2"/>
              <a:buChar char="§"/>
            </a:pPr>
            <a:r>
              <a:rPr lang="en-US" sz="2400" dirty="0">
                <a:solidFill>
                  <a:srgbClr val="20257E"/>
                </a:solidFill>
                <a:latin typeface="Myriad Pro"/>
                <a:ea typeface="+mj-ea"/>
              </a:rPr>
              <a:t>Covid-19 as an organizing logic for conducting research</a:t>
            </a:r>
          </a:p>
          <a:p>
            <a:pPr>
              <a:buFont typeface="Wingdings" panose="05000000000000000000" pitchFamily="2" charset="2"/>
              <a:buChar char="§"/>
            </a:pPr>
            <a:r>
              <a:rPr lang="en-US" sz="2400" dirty="0">
                <a:solidFill>
                  <a:srgbClr val="20257E"/>
                </a:solidFill>
                <a:latin typeface="Myriad Pro"/>
                <a:ea typeface="+mj-ea"/>
              </a:rPr>
              <a:t>With the application of existing protocols, templates and techniques from previous projects, is the focus gravitating towards transferrable skills, methods etc.</a:t>
            </a:r>
          </a:p>
        </p:txBody>
      </p:sp>
    </p:spTree>
    <p:extLst>
      <p:ext uri="{BB962C8B-B14F-4D97-AF65-F5344CB8AC3E}">
        <p14:creationId xmlns:p14="http://schemas.microsoft.com/office/powerpoint/2010/main" val="2562314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49" y="790832"/>
            <a:ext cx="9187249" cy="6067167"/>
          </a:xfrm>
        </p:spPr>
        <p:txBody>
          <a:bodyPr>
            <a:normAutofit/>
          </a:bodyPr>
          <a:lstStyle/>
          <a:p>
            <a:pPr marL="0" indent="0">
              <a:buNone/>
            </a:pPr>
            <a:endParaRPr lang="en-US" sz="2400" dirty="0">
              <a:solidFill>
                <a:srgbClr val="20257E"/>
              </a:solidFill>
              <a:latin typeface="Myriad Pro"/>
              <a:ea typeface="+mj-ea"/>
            </a:endParaRPr>
          </a:p>
          <a:p>
            <a:pPr marL="0" indent="0">
              <a:buNone/>
            </a:pPr>
            <a:endParaRPr lang="en-US" sz="2400" dirty="0">
              <a:solidFill>
                <a:srgbClr val="20257E"/>
              </a:solidFill>
              <a:latin typeface="Myriad Pro"/>
              <a:ea typeface="+mj-ea"/>
            </a:endParaRPr>
          </a:p>
          <a:p>
            <a:pPr marL="0" indent="0">
              <a:buNone/>
            </a:pPr>
            <a:endParaRPr lang="en-US" sz="2400" dirty="0">
              <a:solidFill>
                <a:srgbClr val="20257E"/>
              </a:solidFill>
              <a:latin typeface="Myriad Pro"/>
              <a:ea typeface="+mj-ea"/>
            </a:endParaRPr>
          </a:p>
          <a:p>
            <a:pPr marL="0" indent="0" algn="just">
              <a:buNone/>
            </a:pPr>
            <a:r>
              <a:rPr lang="en-US" sz="2400" dirty="0">
                <a:solidFill>
                  <a:srgbClr val="20257E"/>
                </a:solidFill>
                <a:latin typeface="Myriad Pro"/>
                <a:ea typeface="+mj-ea"/>
              </a:rPr>
              <a:t>From the results of the study, the likelihood of  major changes in how research is done here is very low, but what could be interesting is that the Covid-19 “umbrella” offers a shared logic that may open up for some new types of interactions and processes.</a:t>
            </a:r>
            <a:endParaRPr lang="nb-NO" sz="2400" dirty="0">
              <a:solidFill>
                <a:srgbClr val="20257E"/>
              </a:solidFill>
              <a:latin typeface="Myriad Pro"/>
              <a:ea typeface="+mj-ea"/>
            </a:endParaRPr>
          </a:p>
        </p:txBody>
      </p:sp>
      <p:sp>
        <p:nvSpPr>
          <p:cNvPr id="6" name="Título 1"/>
          <p:cNvSpPr>
            <a:spLocks noGrp="1"/>
          </p:cNvSpPr>
          <p:nvPr>
            <p:ph type="title"/>
          </p:nvPr>
        </p:nvSpPr>
        <p:spPr>
          <a:xfrm>
            <a:off x="222422" y="8968"/>
            <a:ext cx="8464378" cy="843648"/>
          </a:xfrm>
        </p:spPr>
        <p:txBody>
          <a:bodyPr/>
          <a:lstStyle/>
          <a:p>
            <a:r>
              <a:rPr lang="en-US" dirty="0">
                <a:solidFill>
                  <a:srgbClr val="20257E"/>
                </a:solidFill>
                <a:latin typeface="Myriad Pro"/>
              </a:rPr>
              <a:t>Conclusion </a:t>
            </a:r>
            <a:endParaRPr lang="es-ES" dirty="0">
              <a:solidFill>
                <a:srgbClr val="20257E"/>
              </a:solidFill>
              <a:latin typeface="Myriad Pro"/>
            </a:endParaRPr>
          </a:p>
        </p:txBody>
      </p:sp>
    </p:spTree>
    <p:extLst>
      <p:ext uri="{BB962C8B-B14F-4D97-AF65-F5344CB8AC3E}">
        <p14:creationId xmlns:p14="http://schemas.microsoft.com/office/powerpoint/2010/main" val="2471953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dirty="0">
                <a:solidFill>
                  <a:srgbClr val="20257E"/>
                </a:solidFill>
                <a:latin typeface="Myriad Pro"/>
                <a:cs typeface="Myriad Pro"/>
              </a:rPr>
              <a:t>Thank you</a:t>
            </a:r>
          </a:p>
        </p:txBody>
      </p:sp>
      <p:sp>
        <p:nvSpPr>
          <p:cNvPr id="3" name="Content Placeholder 2"/>
          <p:cNvSpPr>
            <a:spLocks noGrp="1"/>
          </p:cNvSpPr>
          <p:nvPr>
            <p:ph idx="1"/>
          </p:nvPr>
        </p:nvSpPr>
        <p:spPr>
          <a:xfrm>
            <a:off x="128954" y="1600200"/>
            <a:ext cx="8557846" cy="4983162"/>
          </a:xfrm>
        </p:spPr>
        <p:txBody>
          <a:bodyPr>
            <a:normAutofit fontScale="92500" lnSpcReduction="10000"/>
          </a:bodyPr>
          <a:lstStyle/>
          <a:p>
            <a:pPr marL="0" indent="0">
              <a:buNone/>
            </a:pPr>
            <a:endParaRPr lang="nb-NO" sz="2600" dirty="0">
              <a:solidFill>
                <a:srgbClr val="20257E"/>
              </a:solidFill>
              <a:latin typeface="Myriad Pro"/>
              <a:ea typeface="+mj-ea"/>
              <a:cs typeface="Myriad Pro"/>
              <a:hlinkClick r:id="rId2"/>
            </a:endParaRPr>
          </a:p>
          <a:p>
            <a:pPr marL="0" indent="0">
              <a:buNone/>
            </a:pPr>
            <a:endParaRPr lang="nb-NO" sz="2600" dirty="0">
              <a:solidFill>
                <a:srgbClr val="20257E"/>
              </a:solidFill>
              <a:latin typeface="Myriad Pro"/>
              <a:ea typeface="+mj-ea"/>
              <a:cs typeface="Myriad Pro"/>
              <a:hlinkClick r:id="rId2"/>
            </a:endParaRPr>
          </a:p>
          <a:p>
            <a:pPr marL="0" indent="0">
              <a:buNone/>
            </a:pPr>
            <a:endParaRPr lang="nb-NO" sz="2600" dirty="0">
              <a:solidFill>
                <a:srgbClr val="20257E"/>
              </a:solidFill>
              <a:latin typeface="Myriad Pro"/>
              <a:ea typeface="+mj-ea"/>
              <a:cs typeface="Myriad Pro"/>
              <a:hlinkClick r:id="rId2"/>
            </a:endParaRPr>
          </a:p>
          <a:p>
            <a:pPr marL="0" indent="0">
              <a:buNone/>
            </a:pPr>
            <a:endParaRPr lang="nb-NO" sz="2600" dirty="0">
              <a:solidFill>
                <a:srgbClr val="20257E"/>
              </a:solidFill>
              <a:latin typeface="Myriad Pro"/>
              <a:ea typeface="+mj-ea"/>
              <a:cs typeface="Myriad Pro"/>
              <a:hlinkClick r:id="rId2"/>
            </a:endParaRPr>
          </a:p>
          <a:p>
            <a:pPr marL="0" indent="0">
              <a:buNone/>
            </a:pPr>
            <a:endParaRPr lang="nb-NO" sz="2600" dirty="0">
              <a:solidFill>
                <a:srgbClr val="20257E"/>
              </a:solidFill>
              <a:latin typeface="Myriad Pro"/>
              <a:ea typeface="+mj-ea"/>
              <a:cs typeface="Myriad Pro"/>
              <a:hlinkClick r:id="rId2"/>
            </a:endParaRPr>
          </a:p>
          <a:p>
            <a:pPr marL="0" indent="0">
              <a:buNone/>
            </a:pPr>
            <a:endParaRPr lang="nb-NO" sz="2600" dirty="0">
              <a:solidFill>
                <a:srgbClr val="20257E"/>
              </a:solidFill>
              <a:latin typeface="Myriad Pro"/>
              <a:ea typeface="+mj-ea"/>
              <a:cs typeface="Myriad Pro"/>
              <a:hlinkClick r:id="rId2"/>
            </a:endParaRPr>
          </a:p>
          <a:p>
            <a:pPr marL="0" indent="0">
              <a:buNone/>
            </a:pPr>
            <a:endParaRPr lang="nb-NO" sz="2600" dirty="0">
              <a:solidFill>
                <a:srgbClr val="20257E"/>
              </a:solidFill>
              <a:latin typeface="Myriad Pro"/>
              <a:ea typeface="+mj-ea"/>
              <a:cs typeface="Myriad Pro"/>
              <a:hlinkClick r:id="rId2"/>
            </a:endParaRPr>
          </a:p>
          <a:p>
            <a:pPr marL="0" indent="0">
              <a:buNone/>
            </a:pPr>
            <a:endParaRPr lang="nb-NO" sz="2600" dirty="0">
              <a:solidFill>
                <a:srgbClr val="20257E"/>
              </a:solidFill>
              <a:latin typeface="Myriad Pro"/>
              <a:ea typeface="+mj-ea"/>
              <a:cs typeface="Myriad Pro"/>
              <a:hlinkClick r:id="rId2"/>
            </a:endParaRPr>
          </a:p>
          <a:p>
            <a:pPr marL="0" indent="0">
              <a:buNone/>
            </a:pPr>
            <a:endParaRPr lang="nb-NO" sz="2600" dirty="0">
              <a:solidFill>
                <a:srgbClr val="20257E"/>
              </a:solidFill>
              <a:latin typeface="Myriad Pro"/>
              <a:ea typeface="+mj-ea"/>
              <a:cs typeface="Myriad Pro"/>
              <a:hlinkClick r:id="rId2"/>
            </a:endParaRPr>
          </a:p>
          <a:p>
            <a:pPr marL="400050" lvl="1" indent="0" algn="ctr">
              <a:buNone/>
            </a:pPr>
            <a:r>
              <a:rPr lang="nb-NO" sz="2200" dirty="0">
                <a:solidFill>
                  <a:srgbClr val="20257E"/>
                </a:solidFill>
                <a:latin typeface="Myriad Pro"/>
                <a:ea typeface="+mj-ea"/>
                <a:cs typeface="Myriad Pro"/>
                <a:hlinkClick r:id="rId2"/>
              </a:rPr>
              <a:t>trust.saidi@tik.uio.no</a:t>
            </a:r>
            <a:endParaRPr lang="nb-NO" sz="2200" dirty="0">
              <a:solidFill>
                <a:srgbClr val="20257E"/>
              </a:solidFill>
              <a:latin typeface="Myriad Pro"/>
              <a:ea typeface="+mj-ea"/>
              <a:cs typeface="Myriad Pro"/>
            </a:endParaRPr>
          </a:p>
          <a:p>
            <a:pPr marL="400050" lvl="1" indent="0" algn="ctr">
              <a:buNone/>
            </a:pPr>
            <a:endParaRPr lang="nb-NO" sz="2200" dirty="0">
              <a:solidFill>
                <a:srgbClr val="20257E"/>
              </a:solidFill>
              <a:latin typeface="Myriad Pro"/>
              <a:ea typeface="+mj-ea"/>
              <a:cs typeface="Myriad Pro"/>
            </a:endParaRPr>
          </a:p>
          <a:p>
            <a:pPr marL="400050" lvl="1" indent="0" algn="ctr">
              <a:buNone/>
            </a:pPr>
            <a:r>
              <a:rPr lang="nb-NO" sz="2200" dirty="0">
                <a:solidFill>
                  <a:srgbClr val="20257E"/>
                </a:solidFill>
                <a:latin typeface="Myriad Pro"/>
                <a:ea typeface="+mj-ea"/>
                <a:cs typeface="Myriad Pro"/>
                <a:hlinkClick r:id="rId3"/>
              </a:rPr>
              <a:t>magnus.gulbrandsen@tik.uio.no</a:t>
            </a:r>
            <a:endParaRPr lang="nb-NO" sz="2200" dirty="0">
              <a:solidFill>
                <a:srgbClr val="20257E"/>
              </a:solidFill>
              <a:latin typeface="Myriad Pro"/>
              <a:ea typeface="+mj-ea"/>
              <a:cs typeface="Myriad Pro"/>
            </a:endParaRPr>
          </a:p>
          <a:p>
            <a:pPr marL="0" indent="0">
              <a:buNone/>
            </a:pPr>
            <a:endParaRPr lang="nb-NO" sz="2600" dirty="0">
              <a:solidFill>
                <a:srgbClr val="20257E"/>
              </a:solidFill>
              <a:latin typeface="Myriad Pro"/>
              <a:ea typeface="+mj-ea"/>
              <a:cs typeface="Myriad Pro"/>
            </a:endParaRPr>
          </a:p>
        </p:txBody>
      </p:sp>
      <p:pic>
        <p:nvPicPr>
          <p:cNvPr id="5" name="Picture 4"/>
          <p:cNvPicPr>
            <a:picLocks noChangeAspect="1"/>
          </p:cNvPicPr>
          <p:nvPr/>
        </p:nvPicPr>
        <p:blipFill>
          <a:blip r:embed="rId4"/>
          <a:stretch>
            <a:fillRect/>
          </a:stretch>
        </p:blipFill>
        <p:spPr>
          <a:xfrm>
            <a:off x="3015050" y="2417805"/>
            <a:ext cx="2316890" cy="2486025"/>
          </a:xfrm>
          <a:prstGeom prst="rect">
            <a:avLst/>
          </a:prstGeom>
        </p:spPr>
      </p:pic>
    </p:spTree>
    <p:extLst>
      <p:ext uri="{BB962C8B-B14F-4D97-AF65-F5344CB8AC3E}">
        <p14:creationId xmlns:p14="http://schemas.microsoft.com/office/powerpoint/2010/main" val="3690093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angle.png"/>
          <p:cNvPicPr>
            <a:picLocks noChangeAspect="1"/>
          </p:cNvPicPr>
          <p:nvPr/>
        </p:nvPicPr>
        <p:blipFill>
          <a:blip r:embed="rId3">
            <a:alphaModFix amt="70000"/>
            <a:extLst>
              <a:ext uri="{28A0092B-C50C-407E-A947-70E740481C1C}">
                <a14:useLocalDpi xmlns:a14="http://schemas.microsoft.com/office/drawing/2010/main" val="0"/>
              </a:ext>
            </a:extLst>
          </a:blip>
          <a:stretch>
            <a:fillRect/>
          </a:stretch>
        </p:blipFill>
        <p:spPr>
          <a:xfrm>
            <a:off x="-25922" y="5290572"/>
            <a:ext cx="1601408" cy="1593615"/>
          </a:xfrm>
          <a:prstGeom prst="rect">
            <a:avLst/>
          </a:prstGeom>
        </p:spPr>
      </p:pic>
      <p:pic>
        <p:nvPicPr>
          <p:cNvPr id="10" name="Picture 9">
            <a:extLst>
              <a:ext uri="{FF2B5EF4-FFF2-40B4-BE49-F238E27FC236}">
                <a16:creationId xmlns:a16="http://schemas.microsoft.com/office/drawing/2014/main" id="{9FEA2367-B4E1-4965-8842-751B39E7B167}"/>
              </a:ext>
            </a:extLst>
          </p:cNvPr>
          <p:cNvPicPr>
            <a:picLocks noChangeAspect="1"/>
          </p:cNvPicPr>
          <p:nvPr/>
        </p:nvPicPr>
        <p:blipFill>
          <a:blip r:embed="rId4"/>
          <a:stretch>
            <a:fillRect/>
          </a:stretch>
        </p:blipFill>
        <p:spPr>
          <a:xfrm>
            <a:off x="-58615" y="0"/>
            <a:ext cx="9202615" cy="6858000"/>
          </a:xfrm>
          <a:prstGeom prst="rect">
            <a:avLst/>
          </a:prstGeom>
        </p:spPr>
      </p:pic>
    </p:spTree>
    <p:extLst>
      <p:ext uri="{BB962C8B-B14F-4D97-AF65-F5344CB8AC3E}">
        <p14:creationId xmlns:p14="http://schemas.microsoft.com/office/powerpoint/2010/main" val="93025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199" y="61784"/>
            <a:ext cx="8538519" cy="1192427"/>
          </a:xfrm>
        </p:spPr>
        <p:txBody>
          <a:bodyPr>
            <a:noAutofit/>
          </a:bodyPr>
          <a:lstStyle/>
          <a:p>
            <a:r>
              <a:rPr lang="es-ES" dirty="0">
                <a:solidFill>
                  <a:srgbClr val="20257E"/>
                </a:solidFill>
                <a:latin typeface="Myriad Pro"/>
                <a:cs typeface="Myriad Pro"/>
              </a:rPr>
              <a:t>Focus of the study</a:t>
            </a:r>
          </a:p>
        </p:txBody>
      </p:sp>
      <p:pic>
        <p:nvPicPr>
          <p:cNvPr id="4" name="Imagen 3" descr="angle.png"/>
          <p:cNvPicPr>
            <a:picLocks noChangeAspect="1"/>
          </p:cNvPicPr>
          <p:nvPr/>
        </p:nvPicPr>
        <p:blipFill>
          <a:blip r:embed="rId3">
            <a:alphaModFix amt="70000"/>
            <a:extLst>
              <a:ext uri="{28A0092B-C50C-407E-A947-70E740481C1C}">
                <a14:useLocalDpi xmlns:a14="http://schemas.microsoft.com/office/drawing/2010/main" val="0"/>
              </a:ext>
            </a:extLst>
          </a:blip>
          <a:stretch>
            <a:fillRect/>
          </a:stretch>
        </p:blipFill>
        <p:spPr>
          <a:xfrm>
            <a:off x="-25922" y="5290572"/>
            <a:ext cx="1601408" cy="1593615"/>
          </a:xfrm>
          <a:prstGeom prst="rect">
            <a:avLst/>
          </a:prstGeom>
        </p:spPr>
      </p:pic>
      <p:sp>
        <p:nvSpPr>
          <p:cNvPr id="3" name="Content Placeholder 2"/>
          <p:cNvSpPr>
            <a:spLocks noGrp="1"/>
          </p:cNvSpPr>
          <p:nvPr>
            <p:ph idx="1"/>
          </p:nvPr>
        </p:nvSpPr>
        <p:spPr>
          <a:xfrm>
            <a:off x="0" y="1204784"/>
            <a:ext cx="9144000" cy="5653216"/>
          </a:xfrm>
        </p:spPr>
        <p:txBody>
          <a:bodyPr>
            <a:normAutofit/>
          </a:bodyPr>
          <a:lstStyle/>
          <a:p>
            <a:pPr marL="0" indent="0">
              <a:buNone/>
            </a:pPr>
            <a:r>
              <a:rPr lang="en-US" sz="2600" dirty="0">
                <a:solidFill>
                  <a:srgbClr val="20257E"/>
                </a:solidFill>
                <a:latin typeface="Myriad Pro"/>
                <a:ea typeface="+mj-ea"/>
                <a:cs typeface="Myriad Pro"/>
              </a:rPr>
              <a:t>How do the funded projects deal with complexities of the process of generating, implementing and diffusing new knowledge to create societal impact?</a:t>
            </a:r>
          </a:p>
          <a:p>
            <a:pPr marL="0" indent="0">
              <a:buNone/>
            </a:pPr>
            <a:endParaRPr lang="en-US" sz="2600" dirty="0">
              <a:solidFill>
                <a:srgbClr val="20257E"/>
              </a:solidFill>
              <a:latin typeface="Myriad Pro"/>
              <a:ea typeface="+mj-ea"/>
              <a:cs typeface="Myriad Pro"/>
            </a:endParaRPr>
          </a:p>
          <a:p>
            <a:pPr lvl="0" algn="just">
              <a:lnSpc>
                <a:spcPct val="107000"/>
              </a:lnSpc>
              <a:spcBef>
                <a:spcPts val="0"/>
              </a:spcBef>
              <a:buFont typeface="Wingdings" panose="05000000000000000000" pitchFamily="2" charset="2"/>
              <a:buChar char=""/>
            </a:pPr>
            <a:r>
              <a:rPr lang="en-US" sz="2600" dirty="0">
                <a:solidFill>
                  <a:srgbClr val="20257E"/>
                </a:solidFill>
                <a:latin typeface="Myriad Pro"/>
                <a:ea typeface="+mj-ea"/>
              </a:rPr>
              <a:t>How are the ethical, temporal, relational, evolutionary and cultural complexities of the research and innovation processes dealt with in emergency funded projects?</a:t>
            </a:r>
          </a:p>
          <a:p>
            <a:pPr marL="457200" marR="0" algn="just">
              <a:lnSpc>
                <a:spcPct val="107000"/>
              </a:lnSpc>
              <a:spcBef>
                <a:spcPts val="0"/>
              </a:spcBef>
              <a:spcAft>
                <a:spcPts val="0"/>
              </a:spcAft>
            </a:pPr>
            <a:endParaRPr lang="en-US" sz="2600" dirty="0">
              <a:solidFill>
                <a:srgbClr val="20257E"/>
              </a:solidFill>
              <a:latin typeface="Myriad Pro"/>
              <a:ea typeface="+mj-ea"/>
            </a:endParaRPr>
          </a:p>
          <a:p>
            <a:pPr lvl="0" algn="just">
              <a:lnSpc>
                <a:spcPct val="107000"/>
              </a:lnSpc>
              <a:spcBef>
                <a:spcPts val="0"/>
              </a:spcBef>
              <a:spcAft>
                <a:spcPts val="800"/>
              </a:spcAft>
              <a:buFont typeface="Wingdings" panose="05000000000000000000" pitchFamily="2" charset="2"/>
              <a:buChar char=""/>
            </a:pPr>
            <a:r>
              <a:rPr lang="en-US" sz="2600" dirty="0">
                <a:solidFill>
                  <a:srgbClr val="20257E"/>
                </a:solidFill>
                <a:latin typeface="Myriad Pro"/>
                <a:ea typeface="+mj-ea"/>
              </a:rPr>
              <a:t>What future changes could the complexities associated with research and innovation processes of emergency funded projects induce to medical science and innovation?</a:t>
            </a:r>
          </a:p>
          <a:p>
            <a:pPr marL="0" indent="0">
              <a:buNone/>
            </a:pPr>
            <a:endParaRPr lang="nb-NO" sz="2600" dirty="0">
              <a:solidFill>
                <a:srgbClr val="20257E"/>
              </a:solidFill>
              <a:latin typeface="Myriad Pro"/>
              <a:ea typeface="+mj-ea"/>
              <a:cs typeface="Myriad Pro"/>
            </a:endParaRPr>
          </a:p>
        </p:txBody>
      </p:sp>
    </p:spTree>
    <p:extLst>
      <p:ext uri="{BB962C8B-B14F-4D97-AF65-F5344CB8AC3E}">
        <p14:creationId xmlns:p14="http://schemas.microsoft.com/office/powerpoint/2010/main" val="2634322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solidFill>
                  <a:srgbClr val="20257E"/>
                </a:solidFill>
                <a:latin typeface="Myriad Pro"/>
              </a:rPr>
              <a:t>Theoretical framework</a:t>
            </a:r>
            <a:br>
              <a:rPr lang="en-US" dirty="0"/>
            </a:br>
            <a:endParaRPr lang="nb-NO" dirty="0">
              <a:solidFill>
                <a:srgbClr val="20257E"/>
              </a:solidFill>
              <a:latin typeface="Myriad Pro"/>
              <a:cs typeface="Myriad Pro"/>
            </a:endParaRPr>
          </a:p>
        </p:txBody>
      </p:sp>
      <p:sp>
        <p:nvSpPr>
          <p:cNvPr id="3" name="Content Placeholder 2"/>
          <p:cNvSpPr>
            <a:spLocks noGrp="1"/>
          </p:cNvSpPr>
          <p:nvPr>
            <p:ph idx="1"/>
          </p:nvPr>
        </p:nvSpPr>
        <p:spPr>
          <a:xfrm>
            <a:off x="0" y="855785"/>
            <a:ext cx="9026770" cy="6002215"/>
          </a:xfrm>
        </p:spPr>
        <p:txBody>
          <a:bodyPr>
            <a:normAutofit/>
          </a:bodyPr>
          <a:lstStyle/>
          <a:p>
            <a:pPr>
              <a:buFont typeface="Wingdings" panose="05000000000000000000" pitchFamily="2" charset="2"/>
              <a:buChar char="§"/>
            </a:pPr>
            <a:endParaRPr lang="en-US" sz="2600" dirty="0">
              <a:solidFill>
                <a:srgbClr val="20257E"/>
              </a:solidFill>
              <a:latin typeface="Myriad Pro"/>
              <a:ea typeface="+mj-ea"/>
            </a:endParaRPr>
          </a:p>
          <a:p>
            <a:pPr>
              <a:buFont typeface="Wingdings" panose="05000000000000000000" pitchFamily="2" charset="2"/>
              <a:buChar char="§"/>
            </a:pPr>
            <a:r>
              <a:rPr lang="en-US" sz="2600" dirty="0">
                <a:solidFill>
                  <a:srgbClr val="20257E"/>
                </a:solidFill>
                <a:latin typeface="Myriad Pro"/>
                <a:ea typeface="+mj-ea"/>
              </a:rPr>
              <a:t>Institutional logic perspective embracing the socially constructed, historical patterns of material practices, assumptions, values, beliefs and rules (Thornton &amp; Ocasio, 1999).</a:t>
            </a:r>
          </a:p>
          <a:p>
            <a:pPr>
              <a:buFont typeface="Wingdings" panose="05000000000000000000" pitchFamily="2" charset="2"/>
              <a:buChar char="§"/>
            </a:pPr>
            <a:r>
              <a:rPr lang="en-US" sz="2600" dirty="0">
                <a:solidFill>
                  <a:srgbClr val="20257E"/>
                </a:solidFill>
                <a:latin typeface="Myriad Pro"/>
                <a:ea typeface="+mj-ea"/>
              </a:rPr>
              <a:t>Five different kinds of complexities associated with innovation processes (Garud et al, 2013)</a:t>
            </a:r>
          </a:p>
          <a:p>
            <a:pPr>
              <a:buFont typeface="Wingdings" panose="05000000000000000000" pitchFamily="2" charset="2"/>
              <a:buChar char="q"/>
            </a:pPr>
            <a:r>
              <a:rPr lang="en-US" sz="2600" dirty="0">
                <a:solidFill>
                  <a:srgbClr val="20257E"/>
                </a:solidFill>
                <a:latin typeface="Myriad Pro"/>
                <a:ea typeface="+mj-ea"/>
              </a:rPr>
              <a:t>Relational</a:t>
            </a:r>
          </a:p>
          <a:p>
            <a:pPr>
              <a:buFont typeface="Wingdings" panose="05000000000000000000" pitchFamily="2" charset="2"/>
              <a:buChar char="q"/>
            </a:pPr>
            <a:r>
              <a:rPr lang="en-US" sz="2600" dirty="0">
                <a:solidFill>
                  <a:srgbClr val="20257E"/>
                </a:solidFill>
                <a:latin typeface="Myriad Pro"/>
                <a:ea typeface="+mj-ea"/>
              </a:rPr>
              <a:t>Temporal</a:t>
            </a:r>
          </a:p>
          <a:p>
            <a:pPr>
              <a:buFont typeface="Wingdings" panose="05000000000000000000" pitchFamily="2" charset="2"/>
              <a:buChar char="q"/>
            </a:pPr>
            <a:r>
              <a:rPr lang="en-US" sz="2600" dirty="0">
                <a:solidFill>
                  <a:srgbClr val="20257E"/>
                </a:solidFill>
                <a:latin typeface="Myriad Pro"/>
                <a:ea typeface="+mj-ea"/>
              </a:rPr>
              <a:t>Cultural</a:t>
            </a:r>
          </a:p>
          <a:p>
            <a:pPr>
              <a:buFont typeface="Wingdings" panose="05000000000000000000" pitchFamily="2" charset="2"/>
              <a:buChar char="q"/>
            </a:pPr>
            <a:r>
              <a:rPr lang="en-US" sz="2600" dirty="0">
                <a:solidFill>
                  <a:srgbClr val="20257E"/>
                </a:solidFill>
                <a:latin typeface="Myriad Pro"/>
                <a:ea typeface="+mj-ea"/>
              </a:rPr>
              <a:t>Ethical</a:t>
            </a:r>
          </a:p>
          <a:p>
            <a:pPr>
              <a:buFont typeface="Wingdings" panose="05000000000000000000" pitchFamily="2" charset="2"/>
              <a:buChar char="q"/>
            </a:pPr>
            <a:r>
              <a:rPr lang="en-US" sz="2600" dirty="0">
                <a:solidFill>
                  <a:srgbClr val="20257E"/>
                </a:solidFill>
                <a:latin typeface="Myriad Pro"/>
              </a:rPr>
              <a:t>Evolutionary</a:t>
            </a:r>
          </a:p>
          <a:p>
            <a:pPr marL="0" indent="0">
              <a:buNone/>
            </a:pPr>
            <a:endParaRPr lang="en-US" sz="2600" dirty="0">
              <a:solidFill>
                <a:srgbClr val="20257E"/>
              </a:solidFill>
              <a:latin typeface="Myriad Pro"/>
              <a:ea typeface="+mj-ea"/>
            </a:endParaRPr>
          </a:p>
          <a:p>
            <a:pPr>
              <a:buFont typeface="Wingdings" panose="05000000000000000000" pitchFamily="2" charset="2"/>
              <a:buChar char="§"/>
            </a:pPr>
            <a:endParaRPr lang="en-US" sz="2600" dirty="0">
              <a:solidFill>
                <a:srgbClr val="20257E"/>
              </a:solidFill>
              <a:latin typeface="Myriad Pro"/>
              <a:ea typeface="+mj-ea"/>
            </a:endParaRPr>
          </a:p>
          <a:p>
            <a:pPr marL="0" indent="0">
              <a:buNone/>
            </a:pPr>
            <a:endParaRPr lang="en-US" dirty="0"/>
          </a:p>
          <a:p>
            <a:pPr marL="0" indent="0">
              <a:buNone/>
            </a:pPr>
            <a:endParaRPr lang="nb-NO" sz="2600" dirty="0">
              <a:solidFill>
                <a:srgbClr val="20257E"/>
              </a:solidFill>
              <a:latin typeface="Myriad Pro"/>
              <a:ea typeface="+mj-ea"/>
            </a:endParaRPr>
          </a:p>
        </p:txBody>
      </p:sp>
    </p:spTree>
    <p:extLst>
      <p:ext uri="{BB962C8B-B14F-4D97-AF65-F5344CB8AC3E}">
        <p14:creationId xmlns:p14="http://schemas.microsoft.com/office/powerpoint/2010/main" val="3946898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r>
              <a:rPr lang="en-US" sz="4900" dirty="0">
                <a:solidFill>
                  <a:srgbClr val="20257E"/>
                </a:solidFill>
                <a:latin typeface="Myriad Pro"/>
              </a:rPr>
              <a:t>Methodology</a:t>
            </a:r>
            <a:endParaRPr lang="nb-NO" dirty="0">
              <a:solidFill>
                <a:srgbClr val="20257E"/>
              </a:solidFill>
              <a:latin typeface="Myriad Pro"/>
              <a:cs typeface="Myriad Pro"/>
            </a:endParaRPr>
          </a:p>
        </p:txBody>
      </p:sp>
      <p:sp>
        <p:nvSpPr>
          <p:cNvPr id="3" name="Content Placeholder 2"/>
          <p:cNvSpPr>
            <a:spLocks noGrp="1"/>
          </p:cNvSpPr>
          <p:nvPr>
            <p:ph idx="1"/>
          </p:nvPr>
        </p:nvSpPr>
        <p:spPr>
          <a:xfrm>
            <a:off x="0" y="1230923"/>
            <a:ext cx="9026770" cy="6307015"/>
          </a:xfrm>
        </p:spPr>
        <p:txBody>
          <a:bodyPr>
            <a:normAutofit/>
          </a:bodyPr>
          <a:lstStyle/>
          <a:p>
            <a:pPr>
              <a:buFont typeface="Wingdings" panose="05000000000000000000" pitchFamily="2" charset="2"/>
              <a:buChar char="§"/>
            </a:pPr>
            <a:endParaRPr lang="en-US" sz="2600" dirty="0">
              <a:solidFill>
                <a:srgbClr val="20257E"/>
              </a:solidFill>
              <a:latin typeface="Myriad Pro"/>
              <a:ea typeface="+mj-ea"/>
            </a:endParaRPr>
          </a:p>
          <a:p>
            <a:pPr>
              <a:buFont typeface="Wingdings" panose="05000000000000000000" pitchFamily="2" charset="2"/>
              <a:buChar char="§"/>
            </a:pPr>
            <a:r>
              <a:rPr lang="en-US" sz="2600" dirty="0">
                <a:solidFill>
                  <a:srgbClr val="20257E"/>
                </a:solidFill>
                <a:latin typeface="Myriad Pro"/>
                <a:ea typeface="+mj-ea"/>
              </a:rPr>
              <a:t>We have built up a database of the 24 projects funded by RCN </a:t>
            </a:r>
          </a:p>
          <a:p>
            <a:pPr>
              <a:buFont typeface="Wingdings" panose="05000000000000000000" pitchFamily="2" charset="2"/>
              <a:buChar char="§"/>
            </a:pPr>
            <a:r>
              <a:rPr lang="en-US" sz="2600" dirty="0">
                <a:solidFill>
                  <a:srgbClr val="20257E"/>
                </a:solidFill>
                <a:latin typeface="Myriad Pro"/>
                <a:ea typeface="+mj-ea"/>
              </a:rPr>
              <a:t>Data collection was carried out through semi-structured interviews</a:t>
            </a:r>
          </a:p>
          <a:p>
            <a:pPr>
              <a:buFont typeface="Wingdings" panose="05000000000000000000" pitchFamily="2" charset="2"/>
              <a:buChar char="§"/>
            </a:pPr>
            <a:r>
              <a:rPr lang="en-US" sz="2600" dirty="0">
                <a:solidFill>
                  <a:srgbClr val="20257E"/>
                </a:solidFill>
                <a:latin typeface="Myriad Pro"/>
                <a:ea typeface="+mj-ea"/>
              </a:rPr>
              <a:t>8 interviews completed, transcribed and analysed so far</a:t>
            </a:r>
          </a:p>
          <a:p>
            <a:pPr>
              <a:buFont typeface="Wingdings" panose="05000000000000000000" pitchFamily="2" charset="2"/>
              <a:buChar char="§"/>
            </a:pPr>
            <a:r>
              <a:rPr lang="en-US" sz="2600" dirty="0">
                <a:solidFill>
                  <a:srgbClr val="20257E"/>
                </a:solidFill>
                <a:latin typeface="Myriad Pro"/>
                <a:ea typeface="+mj-ea"/>
              </a:rPr>
              <a:t>Completed interviews form the basis of this study</a:t>
            </a:r>
          </a:p>
          <a:p>
            <a:pPr>
              <a:buFont typeface="Wingdings" panose="05000000000000000000" pitchFamily="2" charset="2"/>
              <a:buChar char="§"/>
            </a:pPr>
            <a:r>
              <a:rPr lang="en-US" sz="2600" dirty="0">
                <a:solidFill>
                  <a:srgbClr val="20257E"/>
                </a:solidFill>
                <a:latin typeface="Myriad Pro"/>
                <a:ea typeface="+mj-ea"/>
              </a:rPr>
              <a:t>Once the planned interviews are completed, we expect a broader multi-stage coding strategy using Nvivo or similar.</a:t>
            </a:r>
          </a:p>
          <a:p>
            <a:pPr>
              <a:buFont typeface="Wingdings" panose="05000000000000000000" pitchFamily="2" charset="2"/>
              <a:buChar char="§"/>
            </a:pPr>
            <a:endParaRPr lang="nb-NO" sz="2600" dirty="0">
              <a:solidFill>
                <a:srgbClr val="20257E"/>
              </a:solidFill>
              <a:latin typeface="Myriad Pro"/>
              <a:ea typeface="+mj-ea"/>
            </a:endParaRPr>
          </a:p>
        </p:txBody>
      </p:sp>
    </p:spTree>
    <p:extLst>
      <p:ext uri="{BB962C8B-B14F-4D97-AF65-F5344CB8AC3E}">
        <p14:creationId xmlns:p14="http://schemas.microsoft.com/office/powerpoint/2010/main" val="3798874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924" y="2789"/>
            <a:ext cx="8464378" cy="1022822"/>
          </a:xfrm>
        </p:spPr>
        <p:txBody>
          <a:bodyPr>
            <a:normAutofit/>
          </a:bodyPr>
          <a:lstStyle/>
          <a:p>
            <a:r>
              <a:rPr lang="en-US" dirty="0">
                <a:solidFill>
                  <a:srgbClr val="20257E"/>
                </a:solidFill>
                <a:latin typeface="Myriad Pro"/>
              </a:rPr>
              <a:t>Temporal complexities </a:t>
            </a:r>
            <a:endParaRPr lang="es-ES" dirty="0">
              <a:solidFill>
                <a:srgbClr val="20257E"/>
              </a:solidFill>
              <a:latin typeface="Myriad Pro"/>
              <a:cs typeface="Myriad Pro"/>
            </a:endParaRPr>
          </a:p>
        </p:txBody>
      </p:sp>
      <p:pic>
        <p:nvPicPr>
          <p:cNvPr id="4" name="Imagen 3" descr="angle.png"/>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25922" y="5288082"/>
            <a:ext cx="1603911" cy="1596106"/>
          </a:xfrm>
          <a:prstGeom prst="rect">
            <a:avLst/>
          </a:prstGeom>
        </p:spPr>
      </p:pic>
      <p:sp>
        <p:nvSpPr>
          <p:cNvPr id="3" name="Marcador de contenido 2"/>
          <p:cNvSpPr>
            <a:spLocks noGrp="1"/>
          </p:cNvSpPr>
          <p:nvPr>
            <p:ph idx="1"/>
          </p:nvPr>
        </p:nvSpPr>
        <p:spPr>
          <a:xfrm>
            <a:off x="-1" y="3626089"/>
            <a:ext cx="9143999" cy="1661993"/>
          </a:xfrm>
        </p:spPr>
        <p:style>
          <a:lnRef idx="1">
            <a:schemeClr val="accent5"/>
          </a:lnRef>
          <a:fillRef idx="2">
            <a:schemeClr val="accent5"/>
          </a:fillRef>
          <a:effectRef idx="1">
            <a:schemeClr val="accent5"/>
          </a:effectRef>
          <a:fontRef idx="minor">
            <a:schemeClr val="dk1"/>
          </a:fontRef>
        </p:style>
        <p:txBody>
          <a:bodyPr>
            <a:noAutofit/>
          </a:bodyPr>
          <a:lstStyle/>
          <a:p>
            <a:pPr marL="0" indent="0" algn="just">
              <a:buNone/>
            </a:pPr>
            <a:r>
              <a:rPr lang="en-US" sz="2200" dirty="0">
                <a:solidFill>
                  <a:srgbClr val="20257E"/>
                </a:solidFill>
                <a:latin typeface="Myriad Pro"/>
                <a:ea typeface="+mj-ea"/>
              </a:rPr>
              <a:t>“</a:t>
            </a:r>
            <a:r>
              <a:rPr lang="en-US" sz="1600" dirty="0">
                <a:solidFill>
                  <a:srgbClr val="20257E"/>
                </a:solidFill>
                <a:latin typeface="Myriad Pro"/>
                <a:ea typeface="+mj-ea"/>
              </a:rPr>
              <a:t>We got funding for two years, and 5 million Norwegian kroner. So that was the frame. And that means that we needed high speed also, in getting the candidates to do the research. So, half a year after, we had the candidate in place, and then we had one and a half year to finish the project. So that's a challenge, both in the timeframe and also in the financing, because we don't have the financing for a PhD candidate. For two years, we need some more resources. So that's one of the drawbacks of setting up these sorts of short projects”</a:t>
            </a:r>
          </a:p>
          <a:p>
            <a:pPr marL="0" indent="0" algn="just">
              <a:buNone/>
            </a:pPr>
            <a:endParaRPr lang="en-US" sz="1600" dirty="0">
              <a:solidFill>
                <a:srgbClr val="20257E"/>
              </a:solidFill>
              <a:latin typeface="Myriad Pro"/>
              <a:ea typeface="+mj-ea"/>
            </a:endParaRPr>
          </a:p>
          <a:p>
            <a:pPr marL="0" indent="0">
              <a:buNone/>
            </a:pPr>
            <a:endParaRPr lang="es-ES" sz="2400" dirty="0">
              <a:solidFill>
                <a:srgbClr val="20257E"/>
              </a:solidFill>
              <a:latin typeface="Myriad Pro"/>
              <a:ea typeface="+mj-ea"/>
              <a:cs typeface="Myriad Pro"/>
            </a:endParaRPr>
          </a:p>
        </p:txBody>
      </p:sp>
      <p:pic>
        <p:nvPicPr>
          <p:cNvPr id="7" name="Imagen 6" descr="angle.png"/>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rot="10800000">
            <a:off x="7640310" y="-12828"/>
            <a:ext cx="1516519" cy="1509139"/>
          </a:xfrm>
          <a:prstGeom prst="rect">
            <a:avLst/>
          </a:prstGeom>
        </p:spPr>
      </p:pic>
      <p:sp>
        <p:nvSpPr>
          <p:cNvPr id="8" name="Rectangle 7">
            <a:extLst>
              <a:ext uri="{FF2B5EF4-FFF2-40B4-BE49-F238E27FC236}">
                <a16:creationId xmlns:a16="http://schemas.microsoft.com/office/drawing/2014/main" id="{F6A80EF6-F214-4599-93A6-2EC18CDB402C}"/>
              </a:ext>
            </a:extLst>
          </p:cNvPr>
          <p:cNvSpPr/>
          <p:nvPr/>
        </p:nvSpPr>
        <p:spPr>
          <a:xfrm>
            <a:off x="-25922" y="5504949"/>
            <a:ext cx="9169922" cy="132343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1600" dirty="0">
                <a:solidFill>
                  <a:srgbClr val="20257E"/>
                </a:solidFill>
                <a:latin typeface="Myriad Pro"/>
                <a:ea typeface="+mj-ea"/>
              </a:rPr>
              <a:t>“So, I link registries, national registries in Norway, and the entire process of having, you know, the ethical committee, but then also going through all the registry boards, and then data delivery and all the lag time. Usually that process takes about a year. And with for example this project, the Regional Committees for Medical and Health Research approval was done in a week. So, everything was fast tracked”</a:t>
            </a:r>
            <a:endParaRPr lang="en-US" dirty="0"/>
          </a:p>
        </p:txBody>
      </p:sp>
      <p:sp>
        <p:nvSpPr>
          <p:cNvPr id="9" name="Rectangle 8">
            <a:extLst>
              <a:ext uri="{FF2B5EF4-FFF2-40B4-BE49-F238E27FC236}">
                <a16:creationId xmlns:a16="http://schemas.microsoft.com/office/drawing/2014/main" id="{FCE09899-D145-491C-91F8-B45DED60CDE4}"/>
              </a:ext>
            </a:extLst>
          </p:cNvPr>
          <p:cNvSpPr/>
          <p:nvPr/>
        </p:nvSpPr>
        <p:spPr>
          <a:xfrm>
            <a:off x="135923" y="1381323"/>
            <a:ext cx="9008075" cy="369332"/>
          </a:xfrm>
          <a:prstGeom prst="rect">
            <a:avLst/>
          </a:prstGeom>
        </p:spPr>
        <p:txBody>
          <a:bodyPr wrap="square">
            <a:spAutoFit/>
          </a:bodyPr>
          <a:lstStyle/>
          <a:p>
            <a:endParaRPr lang="en-US" dirty="0"/>
          </a:p>
        </p:txBody>
      </p:sp>
      <p:sp>
        <p:nvSpPr>
          <p:cNvPr id="11" name="Rectangle 10">
            <a:extLst>
              <a:ext uri="{FF2B5EF4-FFF2-40B4-BE49-F238E27FC236}">
                <a16:creationId xmlns:a16="http://schemas.microsoft.com/office/drawing/2014/main" id="{DCBD4043-DBAB-4664-822D-AA0FC6EC93D6}"/>
              </a:ext>
            </a:extLst>
          </p:cNvPr>
          <p:cNvSpPr/>
          <p:nvPr/>
        </p:nvSpPr>
        <p:spPr>
          <a:xfrm>
            <a:off x="135924" y="1381323"/>
            <a:ext cx="7718538" cy="369332"/>
          </a:xfrm>
          <a:prstGeom prst="rect">
            <a:avLst/>
          </a:prstGeom>
        </p:spPr>
        <p:txBody>
          <a:bodyPr wrap="square">
            <a:spAutoFit/>
          </a:bodyPr>
          <a:lstStyle/>
          <a:p>
            <a:endParaRPr lang="en-US" dirty="0"/>
          </a:p>
        </p:txBody>
      </p:sp>
      <p:sp>
        <p:nvSpPr>
          <p:cNvPr id="6" name="Rectangle 5">
            <a:extLst>
              <a:ext uri="{FF2B5EF4-FFF2-40B4-BE49-F238E27FC236}">
                <a16:creationId xmlns:a16="http://schemas.microsoft.com/office/drawing/2014/main" id="{712DBB3C-78A1-4AAC-9516-9BC18CF47723}"/>
              </a:ext>
            </a:extLst>
          </p:cNvPr>
          <p:cNvSpPr/>
          <p:nvPr/>
        </p:nvSpPr>
        <p:spPr>
          <a:xfrm>
            <a:off x="0" y="857716"/>
            <a:ext cx="9118076" cy="3231654"/>
          </a:xfrm>
          <a:prstGeom prst="rect">
            <a:avLst/>
          </a:prstGeom>
        </p:spPr>
        <p:txBody>
          <a:bodyPr wrap="square">
            <a:spAutoFit/>
          </a:bodyPr>
          <a:lstStyle/>
          <a:p>
            <a:pPr marL="457200" indent="-457200">
              <a:buFont typeface="Wingdings" panose="05000000000000000000" pitchFamily="2" charset="2"/>
              <a:buChar char="§"/>
            </a:pPr>
            <a:r>
              <a:rPr lang="en-US" sz="2400" dirty="0">
                <a:solidFill>
                  <a:srgbClr val="20257E"/>
                </a:solidFill>
                <a:latin typeface="Myriad Pro"/>
                <a:ea typeface="+mj-ea"/>
              </a:rPr>
              <a:t>Fixed time for the projects incompatible with  the recruitment of PhD students</a:t>
            </a:r>
          </a:p>
          <a:p>
            <a:pPr marL="457200" indent="-457200">
              <a:buFont typeface="Wingdings" panose="05000000000000000000" pitchFamily="2" charset="2"/>
              <a:buChar char="§"/>
            </a:pPr>
            <a:endParaRPr lang="en-US" sz="2400" dirty="0">
              <a:solidFill>
                <a:srgbClr val="20257E"/>
              </a:solidFill>
              <a:latin typeface="Myriad Pro"/>
              <a:ea typeface="+mj-ea"/>
            </a:endParaRPr>
          </a:p>
          <a:p>
            <a:pPr marL="457200" indent="-457200">
              <a:buFont typeface="Wingdings" panose="05000000000000000000" pitchFamily="2" charset="2"/>
              <a:buChar char="§"/>
            </a:pPr>
            <a:r>
              <a:rPr lang="en-US" sz="2400" dirty="0">
                <a:solidFill>
                  <a:srgbClr val="20257E"/>
                </a:solidFill>
                <a:latin typeface="Myriad Pro"/>
                <a:ea typeface="+mj-ea"/>
              </a:rPr>
              <a:t>More resources and time needed to support PhD students</a:t>
            </a:r>
          </a:p>
          <a:p>
            <a:pPr marL="457200" indent="-457200">
              <a:buFont typeface="Wingdings" panose="05000000000000000000" pitchFamily="2" charset="2"/>
              <a:buChar char="§"/>
            </a:pPr>
            <a:endParaRPr lang="en-US" sz="2400" dirty="0">
              <a:solidFill>
                <a:srgbClr val="20257E"/>
              </a:solidFill>
              <a:latin typeface="Myriad Pro"/>
              <a:ea typeface="+mj-ea"/>
            </a:endParaRPr>
          </a:p>
          <a:p>
            <a:pPr marL="457200" indent="-457200">
              <a:buFont typeface="Wingdings" panose="05000000000000000000" pitchFamily="2" charset="2"/>
              <a:buChar char="§"/>
            </a:pPr>
            <a:r>
              <a:rPr lang="en-US" sz="2400" dirty="0">
                <a:solidFill>
                  <a:srgbClr val="20257E"/>
                </a:solidFill>
                <a:latin typeface="Myriad Pro"/>
                <a:ea typeface="+mj-ea"/>
              </a:rPr>
              <a:t>Short space of time for ethics approval, proposal submission and review</a:t>
            </a:r>
          </a:p>
          <a:p>
            <a:endParaRPr lang="en-US" dirty="0"/>
          </a:p>
          <a:p>
            <a:endParaRPr lang="en-US" dirty="0"/>
          </a:p>
        </p:txBody>
      </p:sp>
    </p:spTree>
    <p:extLst>
      <p:ext uri="{BB962C8B-B14F-4D97-AF65-F5344CB8AC3E}">
        <p14:creationId xmlns:p14="http://schemas.microsoft.com/office/powerpoint/2010/main" val="806013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924" y="2789"/>
            <a:ext cx="8464378" cy="1022822"/>
          </a:xfrm>
        </p:spPr>
        <p:txBody>
          <a:bodyPr>
            <a:normAutofit/>
          </a:bodyPr>
          <a:lstStyle/>
          <a:p>
            <a:r>
              <a:rPr lang="en-US" dirty="0">
                <a:solidFill>
                  <a:srgbClr val="20257E"/>
                </a:solidFill>
                <a:latin typeface="Myriad Pro"/>
              </a:rPr>
              <a:t>Relational complexities</a:t>
            </a:r>
          </a:p>
        </p:txBody>
      </p:sp>
      <p:pic>
        <p:nvPicPr>
          <p:cNvPr id="4" name="Imagen 3" descr="angle.png"/>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25922" y="5288082"/>
            <a:ext cx="1603911" cy="1596106"/>
          </a:xfrm>
          <a:prstGeom prst="rect">
            <a:avLst/>
          </a:prstGeom>
        </p:spPr>
      </p:pic>
      <p:sp>
        <p:nvSpPr>
          <p:cNvPr id="3" name="Marcador de contenido 2"/>
          <p:cNvSpPr>
            <a:spLocks noGrp="1"/>
          </p:cNvSpPr>
          <p:nvPr>
            <p:ph idx="1"/>
          </p:nvPr>
        </p:nvSpPr>
        <p:spPr>
          <a:xfrm>
            <a:off x="1" y="5730140"/>
            <a:ext cx="9144000" cy="1125071"/>
          </a:xfrm>
        </p:spPr>
        <p:style>
          <a:lnRef idx="1">
            <a:schemeClr val="accent5"/>
          </a:lnRef>
          <a:fillRef idx="2">
            <a:schemeClr val="accent5"/>
          </a:fillRef>
          <a:effectRef idx="1">
            <a:schemeClr val="accent5"/>
          </a:effectRef>
          <a:fontRef idx="minor">
            <a:schemeClr val="dk1"/>
          </a:fontRef>
        </p:style>
        <p:txBody>
          <a:bodyPr>
            <a:noAutofit/>
          </a:bodyPr>
          <a:lstStyle/>
          <a:p>
            <a:pPr marL="0" indent="0" algn="just">
              <a:buNone/>
            </a:pPr>
            <a:r>
              <a:rPr lang="en-US" sz="1600" dirty="0">
                <a:solidFill>
                  <a:srgbClr val="20257E"/>
                </a:solidFill>
                <a:latin typeface="Myriad Pro"/>
                <a:ea typeface="+mj-ea"/>
              </a:rPr>
              <a:t>“Our project is actually one of the few that is totally new, it wasn't based on something that we had going on, that we could just add to. I think a lot of them had that and that made them produce papers and things like that a lot quicker, because they already had the infrastructure for the projects”</a:t>
            </a:r>
            <a:endParaRPr lang="en-US" sz="2400" dirty="0">
              <a:solidFill>
                <a:srgbClr val="20257E"/>
              </a:solidFill>
              <a:latin typeface="Myriad Pro"/>
              <a:ea typeface="+mj-ea"/>
              <a:cs typeface="Myriad Pro"/>
            </a:endParaRPr>
          </a:p>
        </p:txBody>
      </p:sp>
      <p:pic>
        <p:nvPicPr>
          <p:cNvPr id="7" name="Imagen 6" descr="angle.png"/>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rot="10800000">
            <a:off x="7640310" y="-12828"/>
            <a:ext cx="1516519" cy="1509139"/>
          </a:xfrm>
          <a:prstGeom prst="rect">
            <a:avLst/>
          </a:prstGeom>
        </p:spPr>
      </p:pic>
      <p:sp>
        <p:nvSpPr>
          <p:cNvPr id="5" name="Rectangle 4">
            <a:extLst>
              <a:ext uri="{FF2B5EF4-FFF2-40B4-BE49-F238E27FC236}">
                <a16:creationId xmlns:a16="http://schemas.microsoft.com/office/drawing/2014/main" id="{C1C90FD3-C4C6-421D-B171-90832B1BE9A2}"/>
              </a:ext>
            </a:extLst>
          </p:cNvPr>
          <p:cNvSpPr/>
          <p:nvPr/>
        </p:nvSpPr>
        <p:spPr>
          <a:xfrm>
            <a:off x="-25922" y="4279930"/>
            <a:ext cx="9144000" cy="132343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1600" dirty="0">
                <a:solidFill>
                  <a:srgbClr val="20257E"/>
                </a:solidFill>
                <a:latin typeface="Myriad Pro"/>
                <a:ea typeface="+mj-ea"/>
              </a:rPr>
              <a:t>“We would never have managed to start this project, if we had started from scratch, it would have taken us at least two years to get off the ground. So, we hit the ground running. Without that it would have been impossible. Absolutely. So, I think one take home message is that starting a concrete field project, as we are doing needs an existing infrastructure. And, in this case, an existing functional collaboration”</a:t>
            </a:r>
          </a:p>
        </p:txBody>
      </p:sp>
      <p:sp>
        <p:nvSpPr>
          <p:cNvPr id="6" name="Rectangle 5">
            <a:extLst>
              <a:ext uri="{FF2B5EF4-FFF2-40B4-BE49-F238E27FC236}">
                <a16:creationId xmlns:a16="http://schemas.microsoft.com/office/drawing/2014/main" id="{35EE4426-791F-4863-B463-32EAB9F3ECAF}"/>
              </a:ext>
            </a:extLst>
          </p:cNvPr>
          <p:cNvSpPr/>
          <p:nvPr/>
        </p:nvSpPr>
        <p:spPr>
          <a:xfrm>
            <a:off x="-25922" y="1152382"/>
            <a:ext cx="9144000" cy="3323987"/>
          </a:xfrm>
          <a:prstGeom prst="rect">
            <a:avLst/>
          </a:prstGeom>
        </p:spPr>
        <p:txBody>
          <a:bodyPr wrap="square">
            <a:spAutoFit/>
          </a:bodyPr>
          <a:lstStyle/>
          <a:p>
            <a:pPr marL="457200" indent="-457200">
              <a:buFont typeface="Wingdings" panose="05000000000000000000" pitchFamily="2" charset="2"/>
              <a:buChar char="§"/>
            </a:pPr>
            <a:r>
              <a:rPr lang="en-US" sz="2400" dirty="0">
                <a:solidFill>
                  <a:srgbClr val="20257E"/>
                </a:solidFill>
                <a:latin typeface="Myriad Pro"/>
                <a:ea typeface="+mj-ea"/>
              </a:rPr>
              <a:t>Existing projects capitalise on infrastructure </a:t>
            </a:r>
          </a:p>
          <a:p>
            <a:pPr marL="457200" indent="-457200">
              <a:buFont typeface="Wingdings" panose="05000000000000000000" pitchFamily="2" charset="2"/>
              <a:buChar char="§"/>
            </a:pPr>
            <a:endParaRPr lang="en-US" sz="2400" dirty="0">
              <a:solidFill>
                <a:srgbClr val="20257E"/>
              </a:solidFill>
              <a:latin typeface="Myriad Pro"/>
              <a:ea typeface="+mj-ea"/>
            </a:endParaRPr>
          </a:p>
          <a:p>
            <a:pPr marL="457200" indent="-457200">
              <a:buFont typeface="Wingdings" panose="05000000000000000000" pitchFamily="2" charset="2"/>
              <a:buChar char="§"/>
            </a:pPr>
            <a:r>
              <a:rPr lang="en-US" sz="2400" dirty="0">
                <a:solidFill>
                  <a:srgbClr val="20257E"/>
                </a:solidFill>
                <a:latin typeface="Myriad Pro"/>
                <a:ea typeface="+mj-ea"/>
              </a:rPr>
              <a:t>New project face challenges in setting up</a:t>
            </a:r>
          </a:p>
          <a:p>
            <a:r>
              <a:rPr lang="en-US" sz="2400" dirty="0">
                <a:solidFill>
                  <a:srgbClr val="20257E"/>
                </a:solidFill>
                <a:latin typeface="Myriad Pro"/>
                <a:ea typeface="+mj-ea"/>
              </a:rPr>
              <a:t> </a:t>
            </a:r>
          </a:p>
          <a:p>
            <a:pPr marL="457200" indent="-457200">
              <a:buFont typeface="Wingdings" panose="05000000000000000000" pitchFamily="2" charset="2"/>
              <a:buChar char="§"/>
            </a:pPr>
            <a:r>
              <a:rPr lang="en-US" sz="2400" dirty="0">
                <a:solidFill>
                  <a:srgbClr val="20257E"/>
                </a:solidFill>
                <a:latin typeface="Myriad Pro"/>
                <a:ea typeface="+mj-ea"/>
              </a:rPr>
              <a:t>Different disciplines coming together under the ambit of Covid-19</a:t>
            </a:r>
          </a:p>
          <a:p>
            <a:pPr marL="457200" indent="-457200">
              <a:buFont typeface="Wingdings" panose="05000000000000000000" pitchFamily="2" charset="2"/>
              <a:buChar char="§"/>
            </a:pPr>
            <a:endParaRPr lang="en-US" sz="2400" dirty="0">
              <a:solidFill>
                <a:srgbClr val="20257E"/>
              </a:solidFill>
              <a:latin typeface="Myriad Pro"/>
              <a:ea typeface="+mj-ea"/>
            </a:endParaRPr>
          </a:p>
          <a:p>
            <a:pPr marL="457200" indent="-457200">
              <a:buFont typeface="Wingdings" panose="05000000000000000000" pitchFamily="2" charset="2"/>
              <a:buChar char="§"/>
            </a:pPr>
            <a:r>
              <a:rPr lang="en-US" sz="2400" dirty="0">
                <a:solidFill>
                  <a:srgbClr val="20257E"/>
                </a:solidFill>
                <a:latin typeface="Myriad Pro"/>
                <a:ea typeface="+mj-ea"/>
              </a:rPr>
              <a:t>Covid-19 as a grand challenge is a key unifying factor. </a:t>
            </a:r>
          </a:p>
          <a:p>
            <a:endParaRPr lang="en-US" dirty="0"/>
          </a:p>
        </p:txBody>
      </p:sp>
    </p:spTree>
    <p:extLst>
      <p:ext uri="{BB962C8B-B14F-4D97-AF65-F5344CB8AC3E}">
        <p14:creationId xmlns:p14="http://schemas.microsoft.com/office/powerpoint/2010/main" val="1362925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924" y="2789"/>
            <a:ext cx="8464378" cy="806103"/>
          </a:xfrm>
        </p:spPr>
        <p:txBody>
          <a:bodyPr>
            <a:normAutofit/>
          </a:bodyPr>
          <a:lstStyle/>
          <a:p>
            <a:r>
              <a:rPr lang="es-ES" dirty="0">
                <a:solidFill>
                  <a:srgbClr val="20257E"/>
                </a:solidFill>
                <a:latin typeface="Myriad Pro"/>
                <a:cs typeface="Myriad Pro"/>
              </a:rPr>
              <a:t>Ethical complexities</a:t>
            </a:r>
          </a:p>
        </p:txBody>
      </p:sp>
      <p:pic>
        <p:nvPicPr>
          <p:cNvPr id="4" name="Imagen 3" descr="angle.png"/>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25922" y="5288082"/>
            <a:ext cx="1603911" cy="1596106"/>
          </a:xfrm>
          <a:prstGeom prst="rect">
            <a:avLst/>
          </a:prstGeom>
        </p:spPr>
      </p:pic>
      <p:sp>
        <p:nvSpPr>
          <p:cNvPr id="3" name="Marcador de contenido 2"/>
          <p:cNvSpPr>
            <a:spLocks noGrp="1"/>
          </p:cNvSpPr>
          <p:nvPr>
            <p:ph idx="1"/>
          </p:nvPr>
        </p:nvSpPr>
        <p:spPr>
          <a:xfrm>
            <a:off x="-25922" y="5288082"/>
            <a:ext cx="9169922" cy="1596106"/>
          </a:xfrm>
        </p:spPr>
        <p:style>
          <a:lnRef idx="1">
            <a:schemeClr val="accent5"/>
          </a:lnRef>
          <a:fillRef idx="2">
            <a:schemeClr val="accent5"/>
          </a:fillRef>
          <a:effectRef idx="1">
            <a:schemeClr val="accent5"/>
          </a:effectRef>
          <a:fontRef idx="minor">
            <a:schemeClr val="dk1"/>
          </a:fontRef>
        </p:style>
        <p:txBody>
          <a:bodyPr>
            <a:noAutofit/>
          </a:bodyPr>
          <a:lstStyle/>
          <a:p>
            <a:pPr marL="0" indent="0" algn="just">
              <a:buNone/>
            </a:pPr>
            <a:r>
              <a:rPr lang="en-US" sz="1600" dirty="0">
                <a:solidFill>
                  <a:srgbClr val="20257E"/>
                </a:solidFill>
                <a:latin typeface="Myriad Pro"/>
                <a:ea typeface="+mj-ea"/>
              </a:rPr>
              <a:t>“Well, we need to be really sure about the results we put out there. And you have, I am sure you have already seen how a lot of the results that have been fast tracked also regarding medication use and there has been false signals. There has been also signal or publications that have been retracted even from the best medical journals. To do high quality science, you cannot do that overnight. So, you have to do high quality research which takes time and we as researchers, we have never been under so much pressure to do research fast”</a:t>
            </a:r>
            <a:endParaRPr lang="es-ES" sz="2400" dirty="0">
              <a:solidFill>
                <a:srgbClr val="20257E"/>
              </a:solidFill>
              <a:latin typeface="Myriad Pro"/>
              <a:ea typeface="+mj-ea"/>
              <a:cs typeface="Myriad Pro"/>
            </a:endParaRPr>
          </a:p>
        </p:txBody>
      </p:sp>
      <p:pic>
        <p:nvPicPr>
          <p:cNvPr id="7" name="Imagen 6" descr="angle.png"/>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rot="10800000">
            <a:off x="7640310" y="-12828"/>
            <a:ext cx="1516519" cy="1509139"/>
          </a:xfrm>
          <a:prstGeom prst="rect">
            <a:avLst/>
          </a:prstGeom>
        </p:spPr>
      </p:pic>
      <p:sp>
        <p:nvSpPr>
          <p:cNvPr id="5" name="Rectangle 4">
            <a:extLst>
              <a:ext uri="{FF2B5EF4-FFF2-40B4-BE49-F238E27FC236}">
                <a16:creationId xmlns:a16="http://schemas.microsoft.com/office/drawing/2014/main" id="{D6E00261-FDB2-4885-A0BD-6CB6B7B72F6B}"/>
              </a:ext>
            </a:extLst>
          </p:cNvPr>
          <p:cNvSpPr/>
          <p:nvPr/>
        </p:nvSpPr>
        <p:spPr>
          <a:xfrm>
            <a:off x="-25922" y="734772"/>
            <a:ext cx="9013567" cy="4524315"/>
          </a:xfrm>
          <a:prstGeom prst="rect">
            <a:avLst/>
          </a:prstGeom>
        </p:spPr>
        <p:txBody>
          <a:bodyPr wrap="square">
            <a:spAutoFit/>
          </a:bodyPr>
          <a:lstStyle/>
          <a:p>
            <a:pPr marL="342900" indent="-342900">
              <a:buFont typeface="Wingdings" panose="05000000000000000000" pitchFamily="2" charset="2"/>
              <a:buChar char="§"/>
            </a:pPr>
            <a:r>
              <a:rPr lang="en-US" sz="2400" dirty="0">
                <a:solidFill>
                  <a:srgbClr val="20257E"/>
                </a:solidFill>
                <a:latin typeface="Myriad Pro"/>
                <a:ea typeface="+mj-ea"/>
              </a:rPr>
              <a:t>Tradeoffs between fast tracking the projects and research integrity</a:t>
            </a:r>
          </a:p>
          <a:p>
            <a:pPr marL="342900" indent="-342900">
              <a:buFont typeface="Wingdings" panose="05000000000000000000" pitchFamily="2" charset="2"/>
              <a:buChar char="§"/>
            </a:pPr>
            <a:endParaRPr lang="en-US" sz="2400" dirty="0">
              <a:solidFill>
                <a:srgbClr val="20257E"/>
              </a:solidFill>
              <a:latin typeface="Myriad Pro"/>
              <a:ea typeface="+mj-ea"/>
            </a:endParaRPr>
          </a:p>
          <a:p>
            <a:pPr marL="342900" indent="-342900">
              <a:buFont typeface="Wingdings" panose="05000000000000000000" pitchFamily="2" charset="2"/>
              <a:buChar char="§"/>
            </a:pPr>
            <a:r>
              <a:rPr lang="en-US" sz="2400" dirty="0">
                <a:solidFill>
                  <a:srgbClr val="20257E"/>
                </a:solidFill>
                <a:latin typeface="Myriad Pro"/>
                <a:ea typeface="+mj-ea"/>
              </a:rPr>
              <a:t>Digital platforms are increasingly being used for research</a:t>
            </a:r>
          </a:p>
          <a:p>
            <a:pPr marL="342900" indent="-342900">
              <a:buFont typeface="Wingdings" panose="05000000000000000000" pitchFamily="2" charset="2"/>
              <a:buChar char="§"/>
            </a:pPr>
            <a:endParaRPr lang="en-US" sz="2400" dirty="0">
              <a:solidFill>
                <a:srgbClr val="20257E"/>
              </a:solidFill>
              <a:latin typeface="Myriad Pro"/>
              <a:ea typeface="+mj-ea"/>
            </a:endParaRPr>
          </a:p>
          <a:p>
            <a:pPr marL="342900" indent="-342900">
              <a:buFont typeface="Wingdings" panose="05000000000000000000" pitchFamily="2" charset="2"/>
              <a:buChar char="§"/>
            </a:pPr>
            <a:r>
              <a:rPr lang="en-US" sz="2400" dirty="0">
                <a:solidFill>
                  <a:srgbClr val="20257E"/>
                </a:solidFill>
                <a:latin typeface="Myriad Pro"/>
                <a:ea typeface="+mj-ea"/>
              </a:rPr>
              <a:t>Accelerated publications may interfere with research quality</a:t>
            </a:r>
          </a:p>
          <a:p>
            <a:pPr marL="342900" indent="-342900">
              <a:buFont typeface="Wingdings" panose="05000000000000000000" pitchFamily="2" charset="2"/>
              <a:buChar char="§"/>
            </a:pPr>
            <a:endParaRPr lang="en-US" sz="2400" dirty="0">
              <a:solidFill>
                <a:srgbClr val="20257E"/>
              </a:solidFill>
              <a:latin typeface="Myriad Pro"/>
              <a:ea typeface="+mj-ea"/>
            </a:endParaRPr>
          </a:p>
          <a:p>
            <a:pPr marL="342900" indent="-342900">
              <a:buFont typeface="Wingdings" panose="05000000000000000000" pitchFamily="2" charset="2"/>
              <a:buChar char="§"/>
            </a:pPr>
            <a:r>
              <a:rPr lang="en-US" sz="2400" dirty="0">
                <a:solidFill>
                  <a:srgbClr val="20257E"/>
                </a:solidFill>
                <a:latin typeface="Myriad Pro"/>
                <a:ea typeface="+mj-ea"/>
              </a:rPr>
              <a:t>Rising incidents of retraction of  articles even in high impact journals</a:t>
            </a:r>
          </a:p>
          <a:p>
            <a:pPr marL="342900" indent="-342900">
              <a:buFont typeface="Wingdings" panose="05000000000000000000" pitchFamily="2" charset="2"/>
              <a:buChar char="§"/>
            </a:pPr>
            <a:endParaRPr lang="en-US" sz="2400" dirty="0">
              <a:solidFill>
                <a:srgbClr val="20257E"/>
              </a:solidFill>
              <a:latin typeface="Myriad Pro"/>
              <a:ea typeface="+mj-ea"/>
            </a:endParaRPr>
          </a:p>
          <a:p>
            <a:pPr marL="342900" indent="-342900">
              <a:buFont typeface="Wingdings" panose="05000000000000000000" pitchFamily="2" charset="2"/>
              <a:buChar char="§"/>
            </a:pPr>
            <a:r>
              <a:rPr lang="en-US" sz="2400" dirty="0">
                <a:solidFill>
                  <a:srgbClr val="20257E"/>
                </a:solidFill>
                <a:latin typeface="Myriad Pro"/>
                <a:ea typeface="+mj-ea"/>
              </a:rPr>
              <a:t>Ethical considerations such as safety of the participants and researchers remain crucial</a:t>
            </a:r>
          </a:p>
        </p:txBody>
      </p:sp>
    </p:spTree>
    <p:extLst>
      <p:ext uri="{BB962C8B-B14F-4D97-AF65-F5344CB8AC3E}">
        <p14:creationId xmlns:p14="http://schemas.microsoft.com/office/powerpoint/2010/main" val="4025725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924" y="2789"/>
            <a:ext cx="8464378" cy="1022822"/>
          </a:xfrm>
        </p:spPr>
        <p:txBody>
          <a:bodyPr>
            <a:normAutofit/>
          </a:bodyPr>
          <a:lstStyle/>
          <a:p>
            <a:r>
              <a:rPr lang="es-ES" dirty="0">
                <a:solidFill>
                  <a:srgbClr val="20257E"/>
                </a:solidFill>
                <a:latin typeface="Myriad Pro"/>
                <a:cs typeface="Myriad Pro"/>
              </a:rPr>
              <a:t>Cultural complexities</a:t>
            </a:r>
          </a:p>
        </p:txBody>
      </p:sp>
      <p:pic>
        <p:nvPicPr>
          <p:cNvPr id="4" name="Imagen 3" descr="angle.png"/>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25922" y="5288082"/>
            <a:ext cx="1603911" cy="1596106"/>
          </a:xfrm>
          <a:prstGeom prst="rect">
            <a:avLst/>
          </a:prstGeom>
        </p:spPr>
      </p:pic>
      <p:sp>
        <p:nvSpPr>
          <p:cNvPr id="3" name="Marcador de contenido 2"/>
          <p:cNvSpPr>
            <a:spLocks noGrp="1"/>
          </p:cNvSpPr>
          <p:nvPr>
            <p:ph idx="1"/>
          </p:nvPr>
        </p:nvSpPr>
        <p:spPr>
          <a:xfrm>
            <a:off x="11725" y="5288082"/>
            <a:ext cx="9132276" cy="1596106"/>
          </a:xfrm>
        </p:spPr>
        <p:style>
          <a:lnRef idx="1">
            <a:schemeClr val="accent5"/>
          </a:lnRef>
          <a:fillRef idx="2">
            <a:schemeClr val="accent5"/>
          </a:fillRef>
          <a:effectRef idx="1">
            <a:schemeClr val="accent5"/>
          </a:effectRef>
          <a:fontRef idx="minor">
            <a:schemeClr val="dk1"/>
          </a:fontRef>
        </p:style>
        <p:txBody>
          <a:bodyPr>
            <a:noAutofit/>
          </a:bodyPr>
          <a:lstStyle/>
          <a:p>
            <a:pPr marL="0" indent="0" algn="just">
              <a:buNone/>
            </a:pPr>
            <a:r>
              <a:rPr lang="en-US" sz="1600" dirty="0">
                <a:solidFill>
                  <a:srgbClr val="20257E"/>
                </a:solidFill>
                <a:latin typeface="Myriad Pro"/>
                <a:ea typeface="+mj-ea"/>
              </a:rPr>
              <a:t>“You know that we have the data. It is overwhelming, it is massive. It is the data for the entire Norwegian population, and all their medication, use and all their hospitalisations. So, we have been extremely busy with this COVID 19. I think something that has been extraordinarily different is like, we find the data, especially in the public domain, like the journals, they are opening their space, just like open publications”</a:t>
            </a:r>
            <a:endParaRPr lang="es-ES" sz="2400" dirty="0">
              <a:solidFill>
                <a:srgbClr val="20257E"/>
              </a:solidFill>
              <a:latin typeface="Myriad Pro"/>
              <a:ea typeface="+mj-ea"/>
              <a:cs typeface="Myriad Pro"/>
            </a:endParaRPr>
          </a:p>
        </p:txBody>
      </p:sp>
      <p:pic>
        <p:nvPicPr>
          <p:cNvPr id="7" name="Imagen 6" descr="angle.png"/>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rot="10800000">
            <a:off x="7640310" y="-12828"/>
            <a:ext cx="1516519" cy="1509139"/>
          </a:xfrm>
          <a:prstGeom prst="rect">
            <a:avLst/>
          </a:prstGeom>
        </p:spPr>
      </p:pic>
      <p:sp>
        <p:nvSpPr>
          <p:cNvPr id="5" name="Rectangle 4">
            <a:extLst>
              <a:ext uri="{FF2B5EF4-FFF2-40B4-BE49-F238E27FC236}">
                <a16:creationId xmlns:a16="http://schemas.microsoft.com/office/drawing/2014/main" id="{4BE51516-2A5B-45BE-84E4-F1B7574B44D7}"/>
              </a:ext>
            </a:extLst>
          </p:cNvPr>
          <p:cNvSpPr/>
          <p:nvPr/>
        </p:nvSpPr>
        <p:spPr>
          <a:xfrm>
            <a:off x="2286000" y="2967335"/>
            <a:ext cx="4572000" cy="369332"/>
          </a:xfrm>
          <a:prstGeom prst="rect">
            <a:avLst/>
          </a:prstGeom>
        </p:spPr>
        <p:txBody>
          <a:bodyPr>
            <a:spAutoFit/>
          </a:bodyPr>
          <a:lstStyle/>
          <a:p>
            <a:endParaRPr lang="en-US" dirty="0"/>
          </a:p>
        </p:txBody>
      </p:sp>
      <p:sp>
        <p:nvSpPr>
          <p:cNvPr id="6" name="Rectangle 5">
            <a:extLst>
              <a:ext uri="{FF2B5EF4-FFF2-40B4-BE49-F238E27FC236}">
                <a16:creationId xmlns:a16="http://schemas.microsoft.com/office/drawing/2014/main" id="{D14ECBCD-FDD7-4D4A-ACE3-0E14B70CC373}"/>
              </a:ext>
            </a:extLst>
          </p:cNvPr>
          <p:cNvSpPr/>
          <p:nvPr/>
        </p:nvSpPr>
        <p:spPr>
          <a:xfrm>
            <a:off x="11724" y="1252003"/>
            <a:ext cx="8897814" cy="3785652"/>
          </a:xfrm>
          <a:prstGeom prst="rect">
            <a:avLst/>
          </a:prstGeom>
        </p:spPr>
        <p:txBody>
          <a:bodyPr wrap="square">
            <a:spAutoFit/>
          </a:bodyPr>
          <a:lstStyle/>
          <a:p>
            <a:pPr marL="342900" indent="-342900">
              <a:buFont typeface="Wingdings" panose="05000000000000000000" pitchFamily="2" charset="2"/>
              <a:buChar char="§"/>
            </a:pPr>
            <a:r>
              <a:rPr lang="en-US" sz="2400" dirty="0">
                <a:solidFill>
                  <a:srgbClr val="20257E"/>
                </a:solidFill>
                <a:latin typeface="Myriad Pro"/>
                <a:ea typeface="+mj-ea"/>
              </a:rPr>
              <a:t>Open science is fastly becoming prominent in a quest to make the results  of publicly funded projects widely accessible</a:t>
            </a:r>
          </a:p>
          <a:p>
            <a:pPr marL="342900" indent="-342900">
              <a:buFont typeface="Wingdings" panose="05000000000000000000" pitchFamily="2" charset="2"/>
              <a:buChar char="§"/>
            </a:pPr>
            <a:endParaRPr lang="en-US" sz="2400" dirty="0">
              <a:solidFill>
                <a:srgbClr val="20257E"/>
              </a:solidFill>
              <a:latin typeface="Myriad Pro"/>
              <a:ea typeface="+mj-ea"/>
            </a:endParaRPr>
          </a:p>
          <a:p>
            <a:pPr marL="342900" indent="-342900">
              <a:buFont typeface="Wingdings" panose="05000000000000000000" pitchFamily="2" charset="2"/>
              <a:buChar char="§"/>
            </a:pPr>
            <a:r>
              <a:rPr lang="en-US" sz="2400" dirty="0">
                <a:solidFill>
                  <a:srgbClr val="20257E"/>
                </a:solidFill>
                <a:latin typeface="Myriad Pro"/>
                <a:ea typeface="+mj-ea"/>
              </a:rPr>
              <a:t>Open practices has far-reaching consequences on what is recognised as good science</a:t>
            </a:r>
          </a:p>
          <a:p>
            <a:pPr marL="342900" indent="-342900">
              <a:buFont typeface="Wingdings" panose="05000000000000000000" pitchFamily="2" charset="2"/>
              <a:buChar char="§"/>
            </a:pPr>
            <a:endParaRPr lang="en-US" sz="2400" dirty="0">
              <a:solidFill>
                <a:srgbClr val="20257E"/>
              </a:solidFill>
              <a:latin typeface="Myriad Pro"/>
              <a:ea typeface="+mj-ea"/>
            </a:endParaRPr>
          </a:p>
          <a:p>
            <a:pPr marL="342900" indent="-342900">
              <a:buFont typeface="Wingdings" panose="05000000000000000000" pitchFamily="2" charset="2"/>
              <a:buChar char="§"/>
            </a:pPr>
            <a:r>
              <a:rPr lang="en-US" sz="2400" dirty="0">
                <a:solidFill>
                  <a:srgbClr val="20257E"/>
                </a:solidFill>
                <a:latin typeface="Myriad Pro"/>
                <a:ea typeface="+mj-ea"/>
              </a:rPr>
              <a:t>Is “openness” emerging as the core organizing principle for medical research? </a:t>
            </a:r>
          </a:p>
          <a:p>
            <a:pPr marL="342900" indent="-342900">
              <a:buFont typeface="Wingdings" panose="05000000000000000000" pitchFamily="2" charset="2"/>
              <a:buChar char="§"/>
            </a:pPr>
            <a:endParaRPr lang="en-US" sz="2400" dirty="0">
              <a:solidFill>
                <a:srgbClr val="20257E"/>
              </a:solidFill>
              <a:latin typeface="Myriad Pro"/>
              <a:ea typeface="+mj-ea"/>
            </a:endParaRPr>
          </a:p>
          <a:p>
            <a:pPr marL="342900" indent="-342900">
              <a:buFont typeface="Wingdings" panose="05000000000000000000" pitchFamily="2" charset="2"/>
              <a:buChar char="§"/>
            </a:pPr>
            <a:r>
              <a:rPr lang="en-US" sz="2400" dirty="0">
                <a:solidFill>
                  <a:srgbClr val="20257E"/>
                </a:solidFill>
                <a:latin typeface="Myriad Pro"/>
                <a:ea typeface="+mj-ea"/>
              </a:rPr>
              <a:t>Who owns the data?</a:t>
            </a:r>
          </a:p>
        </p:txBody>
      </p:sp>
    </p:spTree>
    <p:extLst>
      <p:ext uri="{BB962C8B-B14F-4D97-AF65-F5344CB8AC3E}">
        <p14:creationId xmlns:p14="http://schemas.microsoft.com/office/powerpoint/2010/main" val="376929810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62B3DC50FA5BFF47BAD56F768F2C79E0" ma:contentTypeVersion="10" ma:contentTypeDescription="Opprett et nytt dokument." ma:contentTypeScope="" ma:versionID="03a8311b0cf2e64cc4aedad25c496f58">
  <xsd:schema xmlns:xsd="http://www.w3.org/2001/XMLSchema" xmlns:xs="http://www.w3.org/2001/XMLSchema" xmlns:p="http://schemas.microsoft.com/office/2006/metadata/properties" xmlns:ns2="33acd413-5139-476c-a860-53aa4882d4ba" targetNamespace="http://schemas.microsoft.com/office/2006/metadata/properties" ma:root="true" ma:fieldsID="da0109b8961041eeeedb1676616e7c88" ns2:_="">
    <xsd:import namespace="33acd413-5139-476c-a860-53aa4882d4b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acd413-5139-476c-a860-53aa4882d4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3B47E9A-325D-45F9-BA04-DD97EB0F331A}">
  <ds:schemaRefs>
    <ds:schemaRef ds:uri="http://schemas.microsoft.com/office/2006/documentManagement/types"/>
    <ds:schemaRef ds:uri="http://purl.org/dc/elements/1.1/"/>
    <ds:schemaRef ds:uri="http://purl.org/dc/dcmitype/"/>
    <ds:schemaRef ds:uri="33acd413-5139-476c-a860-53aa4882d4ba"/>
    <ds:schemaRef ds:uri="http://www.w3.org/XML/1998/namespace"/>
    <ds:schemaRef ds:uri="http://schemas.microsoft.com/office/2006/metadata/properties"/>
    <ds:schemaRef ds:uri="http://schemas.openxmlformats.org/package/2006/metadata/core-properties"/>
    <ds:schemaRef ds:uri="http://purl.org/dc/terms/"/>
    <ds:schemaRef ds:uri="http://schemas.microsoft.com/office/infopath/2007/PartnerControls"/>
  </ds:schemaRefs>
</ds:datastoreItem>
</file>

<file path=customXml/itemProps2.xml><?xml version="1.0" encoding="utf-8"?>
<ds:datastoreItem xmlns:ds="http://schemas.openxmlformats.org/officeDocument/2006/customXml" ds:itemID="{D434F694-8443-4369-B94A-D7E0D37AF1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acd413-5139-476c-a860-53aa4882d4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0C3A786-139D-4A6D-8061-341642059A6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16902</TotalTime>
  <Words>1184</Words>
  <Application>Microsoft Office PowerPoint</Application>
  <PresentationFormat>On-screen Show (4:3)</PresentationFormat>
  <Paragraphs>96</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Myriad Pro</vt:lpstr>
      <vt:lpstr>Times New Roman</vt:lpstr>
      <vt:lpstr>Wingdings</vt:lpstr>
      <vt:lpstr>Tema de Office</vt:lpstr>
      <vt:lpstr>PowerPoint Presentation</vt:lpstr>
      <vt:lpstr>PowerPoint Presentation</vt:lpstr>
      <vt:lpstr>Focus of the study</vt:lpstr>
      <vt:lpstr>Theoretical framework </vt:lpstr>
      <vt:lpstr>Methodology</vt:lpstr>
      <vt:lpstr>Temporal complexities </vt:lpstr>
      <vt:lpstr>Relational complexities</vt:lpstr>
      <vt:lpstr>Ethical complexities</vt:lpstr>
      <vt:lpstr>Cultural complexities</vt:lpstr>
      <vt:lpstr>Discussion</vt:lpstr>
      <vt:lpstr>Conclusion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jegoto</dc:creator>
  <cp:lastModifiedBy>Trust Saidi</cp:lastModifiedBy>
  <cp:revision>116</cp:revision>
  <dcterms:created xsi:type="dcterms:W3CDTF">2017-04-10T15:26:50Z</dcterms:created>
  <dcterms:modified xsi:type="dcterms:W3CDTF">2021-06-15T12:34:15Z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0x01010062B3DC50FA5BFF47BAD56F768F2C79E0</vt:lpwstr>
  </property>
</Properties>
</file>