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29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85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8776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170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177552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2540478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2903403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22" d="100"/>
          <a:sy n="22" d="100"/>
        </p:scale>
        <p:origin x="2539" y="24"/>
      </p:cViewPr>
      <p:guideLst>
        <p:guide orient="horz" pos="180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5D7F718-98BC-5045-A821-52C448D53BEB}" type="datetime1">
              <a:rPr lang="nb-NO"/>
              <a:pPr>
                <a:defRPr/>
              </a:pPr>
              <a:t>29.11.2018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B039BC9-F172-9346-BCD9-B103670D753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65127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61CEB0D-248D-A94B-8C34-DF0A71FD3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650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292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85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877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170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552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478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403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3155" y="1917128"/>
            <a:ext cx="7543800" cy="9525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3155" y="2857500"/>
            <a:ext cx="7543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E862B-79CF-F94D-B10C-D9E36ADC4C08}" type="datetime1">
              <a:rPr lang="nb-NO"/>
              <a:pPr>
                <a:defRPr/>
              </a:pPr>
              <a:t>29.11.2018</a:t>
            </a:fld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D7203-3013-D749-ADA2-C23176B401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5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9966B-9BF2-6642-BA3E-7F6C4B6B5B48}" type="datetime1">
              <a:rPr lang="nb-NO"/>
              <a:pPr>
                <a:defRPr/>
              </a:pPr>
              <a:t>29.11.2018</a:t>
            </a:fld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4BAE5-1A3D-6C4B-A19B-A21CA952B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76BBB-3F6B-FE47-9B20-0E604178B90B}" type="datetime1">
              <a:rPr lang="nb-NO"/>
              <a:pPr>
                <a:defRPr/>
              </a:pPr>
              <a:t>29.11.2018</a:t>
            </a:fld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E65EC-C774-EF4B-9967-F30DBC9C34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0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7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0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7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D70CB-25CB-BE44-8267-D24E2D49FE8A}" type="datetime1">
              <a:rPr lang="nb-NO"/>
              <a:pPr>
                <a:defRPr/>
              </a:pPr>
              <a:t>29.11.2018</a:t>
            </a:fld>
            <a:endParaRPr lang="nb-NO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FD7A5-C8F5-1448-9D00-39B245CDAD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3A17C-8D7E-DE49-B1B2-99C5899E63E4}" type="datetime1">
              <a:rPr lang="nb-NO"/>
              <a:pPr>
                <a:defRPr/>
              </a:pPr>
              <a:t>29.11.2018</a:t>
            </a:fld>
            <a:endParaRPr lang="nb-NO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2A21F-DA23-814C-9F57-78C93D6638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2FEF2-E4BD-6348-BAE6-B5F400DE8733}" type="datetime1">
              <a:rPr lang="nb-NO"/>
              <a:pPr>
                <a:defRPr/>
              </a:pPr>
              <a:t>29.11.2018</a:t>
            </a:fld>
            <a:endParaRPr lang="nb-NO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4A88-5B81-1D4F-823C-6256520B3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7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23178-3325-B448-BCA2-C606C2543C23}" type="datetime1">
              <a:rPr lang="nb-NO"/>
              <a:pPr>
                <a:defRPr/>
              </a:pPr>
              <a:t>29.11.2018</a:t>
            </a:fld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258ED-E363-D542-BB05-DA75DAA1FC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1"/>
            <a:ext cx="5486400" cy="47228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2"/>
            <a:ext cx="5486400" cy="6707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1D0FA-0760-EC4E-B2CF-78F622ECA4CF}" type="datetime1">
              <a:rPr lang="nb-NO"/>
              <a:pPr>
                <a:defRPr/>
              </a:pPr>
              <a:t>29.11.2018</a:t>
            </a:fld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EC82D-BBE7-BE49-AC35-8BE46C8CE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211" y="708544"/>
            <a:ext cx="7921944" cy="95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211" y="1651588"/>
            <a:ext cx="7924464" cy="342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210" y="5334252"/>
            <a:ext cx="1904895" cy="38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C7B76A9-D67D-FE47-B774-753115DD3D77}" type="datetime1">
              <a:rPr lang="nb-NO"/>
              <a:pPr>
                <a:defRPr/>
              </a:pPr>
              <a:t>29.11.2018</a:t>
            </a:fld>
            <a:endParaRPr lang="nb-NO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953" y="5334252"/>
            <a:ext cx="685359" cy="38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FF88920-A570-764F-B75C-B0232A0E4D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SV_TIK_A_ENG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04800" y="190500"/>
            <a:ext cx="4755147" cy="3242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2194" indent="-272194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9754" indent="-226828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7313" indent="-18146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239" indent="-18146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3164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9" y="1705371"/>
            <a:ext cx="7755728" cy="1368153"/>
          </a:xfrm>
        </p:spPr>
        <p:txBody>
          <a:bodyPr/>
          <a:lstStyle/>
          <a:p>
            <a:r>
              <a:rPr lang="en-US" sz="2400" dirty="0"/>
              <a:t>How does network position affect </a:t>
            </a:r>
            <a:r>
              <a:rPr lang="en-US" sz="2400" dirty="0" smtClean="0"/>
              <a:t>firms’ </a:t>
            </a:r>
            <a:r>
              <a:rPr lang="en-US" sz="2400" dirty="0"/>
              <a:t>innovation</a:t>
            </a:r>
            <a:r>
              <a:rPr lang="en-US" sz="2400" dirty="0" smtClean="0"/>
              <a:t>?</a:t>
            </a:r>
            <a:br>
              <a:rPr lang="en-US" sz="2400" dirty="0" smtClean="0"/>
            </a:br>
            <a:endParaRPr lang="nb-NO" sz="18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70" y="3001516"/>
            <a:ext cx="7743576" cy="1656185"/>
          </a:xfrm>
        </p:spPr>
        <p:txBody>
          <a:bodyPr/>
          <a:lstStyle/>
          <a:p>
            <a:r>
              <a:rPr lang="en-US" sz="1600" b="1" dirty="0"/>
              <a:t>Connecting RCN data to the Community Innovation Survey</a:t>
            </a:r>
            <a:endParaRPr lang="nb-NO" sz="1600" b="1" dirty="0">
              <a:solidFill>
                <a:schemeClr val="bg2"/>
              </a:solidFill>
            </a:endParaRPr>
          </a:p>
          <a:p>
            <a:endParaRPr lang="nb-NO" sz="1600" dirty="0" smtClean="0">
              <a:solidFill>
                <a:schemeClr val="bg2"/>
              </a:solidFill>
            </a:endParaRPr>
          </a:p>
          <a:p>
            <a:endParaRPr lang="nb-NO" sz="1600" dirty="0" smtClean="0">
              <a:solidFill>
                <a:schemeClr val="bg2"/>
              </a:solidFill>
            </a:endParaRPr>
          </a:p>
          <a:p>
            <a:r>
              <a:rPr lang="nb-NO" sz="1600" dirty="0" smtClean="0">
                <a:solidFill>
                  <a:schemeClr val="bg2"/>
                </a:solidFill>
              </a:rPr>
              <a:t>Joar Kvamsås</a:t>
            </a:r>
            <a:r>
              <a:rPr lang="en-US" sz="1600" dirty="0"/>
              <a:t/>
            </a:r>
            <a:br>
              <a:rPr lang="en-US" sz="1600" dirty="0"/>
            </a:br>
            <a:endParaRPr lang="nb-NO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Reach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 </a:t>
            </a:r>
            <a:r>
              <a:rPr lang="nb-NO" dirty="0" err="1" smtClean="0"/>
              <a:t>node’s</a:t>
            </a:r>
            <a:r>
              <a:rPr lang="nb-NO" dirty="0" smtClean="0"/>
              <a:t> </a:t>
            </a:r>
            <a:r>
              <a:rPr lang="nb-NO" dirty="0" err="1" smtClean="0"/>
              <a:t>indirect</a:t>
            </a:r>
            <a:r>
              <a:rPr lang="nb-NO" dirty="0" smtClean="0"/>
              <a:t> ties</a:t>
            </a:r>
          </a:p>
          <a:p>
            <a:r>
              <a:rPr lang="nb-NO" dirty="0" smtClean="0"/>
              <a:t>How </a:t>
            </a:r>
            <a:r>
              <a:rPr lang="nb-NO" dirty="0" err="1" smtClean="0"/>
              <a:t>many</a:t>
            </a:r>
            <a:r>
              <a:rPr lang="nb-NO" dirty="0" smtClean="0"/>
              <a:t> </a:t>
            </a:r>
            <a:r>
              <a:rPr lang="nb-NO" dirty="0" err="1" smtClean="0"/>
              <a:t>actors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a node </a:t>
            </a:r>
            <a:r>
              <a:rPr lang="nb-NO" dirty="0" err="1" smtClean="0"/>
              <a:t>reach</a:t>
            </a:r>
            <a:r>
              <a:rPr lang="nb-NO" dirty="0" smtClean="0"/>
              <a:t> in </a:t>
            </a:r>
            <a:r>
              <a:rPr lang="nb-NO" i="1" dirty="0" smtClean="0"/>
              <a:t>k </a:t>
            </a:r>
            <a:r>
              <a:rPr lang="nb-NO" dirty="0" err="1" smtClean="0"/>
              <a:t>steps</a:t>
            </a:r>
            <a:r>
              <a:rPr lang="nb-NO" dirty="0" smtClean="0"/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8059" y="1654969"/>
            <a:ext cx="3268382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0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Reach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 </a:t>
            </a:r>
            <a:r>
              <a:rPr lang="nb-NO" dirty="0" err="1" smtClean="0"/>
              <a:t>node’s</a:t>
            </a:r>
            <a:r>
              <a:rPr lang="nb-NO" dirty="0" smtClean="0"/>
              <a:t> </a:t>
            </a:r>
            <a:r>
              <a:rPr lang="nb-NO" dirty="0" err="1" smtClean="0"/>
              <a:t>indirect</a:t>
            </a:r>
            <a:r>
              <a:rPr lang="nb-NO" dirty="0" smtClean="0"/>
              <a:t> ties</a:t>
            </a:r>
          </a:p>
          <a:p>
            <a:r>
              <a:rPr lang="nb-NO" dirty="0" smtClean="0"/>
              <a:t>How </a:t>
            </a:r>
            <a:r>
              <a:rPr lang="nb-NO" dirty="0" err="1" smtClean="0"/>
              <a:t>many</a:t>
            </a:r>
            <a:r>
              <a:rPr lang="nb-NO" dirty="0" smtClean="0"/>
              <a:t> </a:t>
            </a:r>
            <a:r>
              <a:rPr lang="nb-NO" dirty="0" err="1" smtClean="0"/>
              <a:t>actors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a node </a:t>
            </a:r>
            <a:r>
              <a:rPr lang="nb-NO" dirty="0" err="1" smtClean="0"/>
              <a:t>reach</a:t>
            </a:r>
            <a:r>
              <a:rPr lang="nb-NO" dirty="0" smtClean="0"/>
              <a:t> in </a:t>
            </a:r>
            <a:r>
              <a:rPr lang="nb-NO" i="1" dirty="0" smtClean="0"/>
              <a:t>k </a:t>
            </a:r>
            <a:r>
              <a:rPr lang="nb-NO" dirty="0" err="1" smtClean="0"/>
              <a:t>steps</a:t>
            </a:r>
            <a:r>
              <a:rPr lang="nb-NO" dirty="0" smtClean="0"/>
              <a:t>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8059" y="1654969"/>
            <a:ext cx="3268382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8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Reach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 </a:t>
            </a:r>
            <a:r>
              <a:rPr lang="nb-NO" dirty="0" err="1" smtClean="0"/>
              <a:t>node’s</a:t>
            </a:r>
            <a:r>
              <a:rPr lang="nb-NO" dirty="0" smtClean="0"/>
              <a:t> </a:t>
            </a:r>
            <a:r>
              <a:rPr lang="nb-NO" dirty="0" err="1" smtClean="0"/>
              <a:t>indirect</a:t>
            </a:r>
            <a:r>
              <a:rPr lang="nb-NO" dirty="0" smtClean="0"/>
              <a:t> ties</a:t>
            </a:r>
          </a:p>
          <a:p>
            <a:r>
              <a:rPr lang="nb-NO" dirty="0" smtClean="0"/>
              <a:t>How </a:t>
            </a:r>
            <a:r>
              <a:rPr lang="nb-NO" dirty="0" err="1" smtClean="0"/>
              <a:t>many</a:t>
            </a:r>
            <a:r>
              <a:rPr lang="nb-NO" dirty="0" smtClean="0"/>
              <a:t> </a:t>
            </a:r>
            <a:r>
              <a:rPr lang="nb-NO" dirty="0" err="1" smtClean="0"/>
              <a:t>actors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a node </a:t>
            </a:r>
            <a:r>
              <a:rPr lang="nb-NO" dirty="0" err="1" smtClean="0"/>
              <a:t>reach</a:t>
            </a:r>
            <a:r>
              <a:rPr lang="nb-NO" dirty="0" smtClean="0"/>
              <a:t> in </a:t>
            </a:r>
            <a:r>
              <a:rPr lang="nb-NO" i="1" dirty="0" smtClean="0"/>
              <a:t>k </a:t>
            </a:r>
            <a:r>
              <a:rPr lang="nb-NO" dirty="0" err="1" smtClean="0"/>
              <a:t>steps</a:t>
            </a:r>
            <a:r>
              <a:rPr lang="nb-NO" dirty="0" smtClean="0"/>
              <a:t>?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8059" y="1654969"/>
            <a:ext cx="3268382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0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Reach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 </a:t>
            </a:r>
            <a:r>
              <a:rPr lang="nb-NO" dirty="0" err="1" smtClean="0"/>
              <a:t>node’s</a:t>
            </a:r>
            <a:r>
              <a:rPr lang="nb-NO" dirty="0" smtClean="0"/>
              <a:t> </a:t>
            </a:r>
            <a:r>
              <a:rPr lang="nb-NO" dirty="0" err="1" smtClean="0"/>
              <a:t>indirect</a:t>
            </a:r>
            <a:r>
              <a:rPr lang="nb-NO" dirty="0" smtClean="0"/>
              <a:t> ties</a:t>
            </a:r>
          </a:p>
          <a:p>
            <a:r>
              <a:rPr lang="nb-NO" dirty="0" smtClean="0"/>
              <a:t>How </a:t>
            </a:r>
            <a:r>
              <a:rPr lang="nb-NO" dirty="0" err="1" smtClean="0"/>
              <a:t>many</a:t>
            </a:r>
            <a:r>
              <a:rPr lang="nb-NO" dirty="0" smtClean="0"/>
              <a:t> </a:t>
            </a:r>
            <a:r>
              <a:rPr lang="nb-NO" dirty="0" err="1" smtClean="0"/>
              <a:t>actors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a node </a:t>
            </a:r>
            <a:r>
              <a:rPr lang="nb-NO" dirty="0" err="1" smtClean="0"/>
              <a:t>reach</a:t>
            </a:r>
            <a:r>
              <a:rPr lang="nb-NO" dirty="0" smtClean="0"/>
              <a:t> in </a:t>
            </a:r>
            <a:r>
              <a:rPr lang="nb-NO" i="1" dirty="0" smtClean="0"/>
              <a:t>k </a:t>
            </a:r>
            <a:r>
              <a:rPr lang="nb-NO" dirty="0" err="1" smtClean="0"/>
              <a:t>steps</a:t>
            </a:r>
            <a:r>
              <a:rPr lang="nb-NO" dirty="0" smtClean="0"/>
              <a:t>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8059" y="1654969"/>
            <a:ext cx="3268382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Reach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 </a:t>
            </a:r>
            <a:r>
              <a:rPr lang="nb-NO" dirty="0" err="1" smtClean="0"/>
              <a:t>node’s</a:t>
            </a:r>
            <a:r>
              <a:rPr lang="nb-NO" dirty="0" smtClean="0"/>
              <a:t> </a:t>
            </a:r>
            <a:r>
              <a:rPr lang="nb-NO" dirty="0" err="1" smtClean="0"/>
              <a:t>indirect</a:t>
            </a:r>
            <a:r>
              <a:rPr lang="nb-NO" dirty="0" smtClean="0"/>
              <a:t> ties</a:t>
            </a:r>
          </a:p>
          <a:p>
            <a:r>
              <a:rPr lang="nb-NO" dirty="0" smtClean="0"/>
              <a:t>How </a:t>
            </a:r>
            <a:r>
              <a:rPr lang="nb-NO" dirty="0" err="1" smtClean="0"/>
              <a:t>many</a:t>
            </a:r>
            <a:r>
              <a:rPr lang="nb-NO" dirty="0" smtClean="0"/>
              <a:t> </a:t>
            </a:r>
            <a:r>
              <a:rPr lang="nb-NO" dirty="0" err="1" smtClean="0"/>
              <a:t>actors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a node </a:t>
            </a:r>
            <a:r>
              <a:rPr lang="nb-NO" dirty="0" err="1" smtClean="0"/>
              <a:t>reach</a:t>
            </a:r>
            <a:r>
              <a:rPr lang="nb-NO" dirty="0" smtClean="0"/>
              <a:t> in </a:t>
            </a:r>
            <a:r>
              <a:rPr lang="nb-NO" i="1" dirty="0" smtClean="0"/>
              <a:t>k </a:t>
            </a:r>
            <a:r>
              <a:rPr lang="nb-NO" dirty="0" err="1" smtClean="0"/>
              <a:t>steps</a:t>
            </a:r>
            <a:r>
              <a:rPr lang="nb-NO" dirty="0" smtClean="0"/>
              <a:t>?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8059" y="1654969"/>
            <a:ext cx="3268382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Reach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err="1" smtClean="0"/>
              <a:t>Indirect</a:t>
            </a:r>
            <a:r>
              <a:rPr lang="nb-NO" dirty="0" smtClean="0"/>
              <a:t> ties have a «Radar </a:t>
            </a:r>
            <a:r>
              <a:rPr lang="nb-NO" dirty="0" err="1" smtClean="0"/>
              <a:t>function</a:t>
            </a:r>
            <a:r>
              <a:rPr lang="nb-NO" dirty="0" smtClean="0"/>
              <a:t>»</a:t>
            </a:r>
          </a:p>
          <a:p>
            <a:r>
              <a:rPr lang="nb-NO" dirty="0" smtClean="0"/>
              <a:t>Knowledge is less </a:t>
            </a:r>
            <a:r>
              <a:rPr lang="nb-NO" dirty="0" err="1" smtClean="0"/>
              <a:t>complex</a:t>
            </a:r>
            <a:r>
              <a:rPr lang="nb-NO" dirty="0"/>
              <a:t> </a:t>
            </a:r>
            <a:r>
              <a:rPr lang="nb-NO" dirty="0" smtClean="0"/>
              <a:t>and </a:t>
            </a:r>
            <a:r>
              <a:rPr lang="nb-NO" dirty="0" err="1" smtClean="0"/>
              <a:t>specialised</a:t>
            </a:r>
            <a:r>
              <a:rPr lang="nb-NO" dirty="0" smtClean="0"/>
              <a:t>, and more mobile</a:t>
            </a:r>
            <a:endParaRPr lang="nb-NO" dirty="0"/>
          </a:p>
          <a:p>
            <a:endParaRPr lang="en-GB" i="1" dirty="0" smtClean="0"/>
          </a:p>
          <a:p>
            <a:r>
              <a:rPr lang="en-GB" i="1" dirty="0" smtClean="0"/>
              <a:t>H2</a:t>
            </a:r>
            <a:r>
              <a:rPr lang="nb-NO" i="1" dirty="0" smtClean="0"/>
              <a:t>: High </a:t>
            </a:r>
            <a:r>
              <a:rPr lang="nb-NO" i="1" dirty="0" err="1" smtClean="0"/>
              <a:t>reach</a:t>
            </a:r>
            <a:r>
              <a:rPr lang="nb-NO" i="1" dirty="0" smtClean="0"/>
              <a:t> </a:t>
            </a:r>
            <a:r>
              <a:rPr lang="en-GB" i="1" dirty="0" smtClean="0"/>
              <a:t>-&gt; More likely to innovate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8059" y="1654969"/>
            <a:ext cx="3268382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Ego </a:t>
            </a:r>
            <a:r>
              <a:rPr lang="nb-NO" dirty="0" err="1" smtClean="0"/>
              <a:t>network</a:t>
            </a:r>
            <a:r>
              <a:rPr lang="nb-NO" dirty="0" smtClean="0"/>
              <a:t> </a:t>
            </a:r>
            <a:r>
              <a:rPr lang="nb-NO" dirty="0" err="1" smtClean="0"/>
              <a:t>efficiency</a:t>
            </a:r>
            <a:r>
              <a:rPr lang="nb-NO" dirty="0" smtClean="0"/>
              <a:t>/</a:t>
            </a:r>
            <a:r>
              <a:rPr lang="nb-NO" dirty="0" err="1" smtClean="0"/>
              <a:t>redundancy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The ratio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potential</a:t>
            </a:r>
            <a:r>
              <a:rPr lang="nb-NO" dirty="0" smtClean="0"/>
              <a:t> ties to </a:t>
            </a:r>
            <a:r>
              <a:rPr lang="nb-NO" dirty="0" err="1" smtClean="0"/>
              <a:t>actual</a:t>
            </a:r>
            <a:r>
              <a:rPr lang="nb-NO" dirty="0" smtClean="0"/>
              <a:t> ties in a </a:t>
            </a:r>
            <a:r>
              <a:rPr lang="nb-NO" dirty="0" err="1" smtClean="0"/>
              <a:t>node’s</a:t>
            </a:r>
            <a:r>
              <a:rPr lang="nb-NO" dirty="0" smtClean="0"/>
              <a:t> ego </a:t>
            </a:r>
            <a:r>
              <a:rPr lang="nb-NO" dirty="0" err="1" smtClean="0"/>
              <a:t>network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err="1" smtClean="0"/>
              <a:t>Denser</a:t>
            </a:r>
            <a:r>
              <a:rPr lang="nb-NO" dirty="0" smtClean="0"/>
              <a:t> ego </a:t>
            </a:r>
            <a:r>
              <a:rPr lang="nb-NO" dirty="0" err="1" smtClean="0"/>
              <a:t>networks</a:t>
            </a:r>
            <a:r>
              <a:rPr lang="nb-NO" dirty="0" smtClean="0"/>
              <a:t> have more </a:t>
            </a:r>
            <a:r>
              <a:rPr lang="nb-NO" i="1" dirty="0" smtClean="0"/>
              <a:t>redundant</a:t>
            </a:r>
            <a:r>
              <a:rPr lang="nb-NO" dirty="0" smtClean="0"/>
              <a:t> ties</a:t>
            </a:r>
          </a:p>
          <a:p>
            <a:r>
              <a:rPr lang="nb-NO" dirty="0" smtClean="0"/>
              <a:t>Less </a:t>
            </a:r>
            <a:r>
              <a:rPr lang="nb-NO" dirty="0" err="1" smtClean="0"/>
              <a:t>dense</a:t>
            </a:r>
            <a:r>
              <a:rPr lang="nb-NO" dirty="0" smtClean="0"/>
              <a:t> ego </a:t>
            </a:r>
            <a:r>
              <a:rPr lang="nb-NO" dirty="0" err="1" smtClean="0"/>
              <a:t>networks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more </a:t>
            </a:r>
            <a:r>
              <a:rPr lang="nb-NO" i="1" dirty="0" err="1" smtClean="0"/>
              <a:t>efficient</a:t>
            </a:r>
            <a:endParaRPr lang="nb-NO" i="1" dirty="0" smtClean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8059" y="1654969"/>
            <a:ext cx="3268382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Ego </a:t>
            </a:r>
            <a:r>
              <a:rPr lang="nb-NO" dirty="0" err="1" smtClean="0"/>
              <a:t>network</a:t>
            </a:r>
            <a:r>
              <a:rPr lang="nb-NO" dirty="0" smtClean="0"/>
              <a:t> </a:t>
            </a:r>
            <a:r>
              <a:rPr lang="nb-NO" dirty="0" err="1" smtClean="0"/>
              <a:t>efficiency</a:t>
            </a:r>
            <a:r>
              <a:rPr lang="nb-NO" dirty="0" smtClean="0"/>
              <a:t>/</a:t>
            </a:r>
            <a:r>
              <a:rPr lang="nb-NO" dirty="0" err="1" smtClean="0"/>
              <a:t>redundancy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The ratio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potential</a:t>
            </a:r>
            <a:r>
              <a:rPr lang="nb-NO" dirty="0" smtClean="0"/>
              <a:t> ties to </a:t>
            </a:r>
            <a:r>
              <a:rPr lang="nb-NO" dirty="0" err="1" smtClean="0"/>
              <a:t>actual</a:t>
            </a:r>
            <a:r>
              <a:rPr lang="nb-NO" dirty="0" smtClean="0"/>
              <a:t> ties in a </a:t>
            </a:r>
            <a:r>
              <a:rPr lang="nb-NO" dirty="0" err="1" smtClean="0"/>
              <a:t>node’s</a:t>
            </a:r>
            <a:r>
              <a:rPr lang="nb-NO" dirty="0" smtClean="0"/>
              <a:t> ego </a:t>
            </a:r>
            <a:r>
              <a:rPr lang="nb-NO" dirty="0" err="1" smtClean="0"/>
              <a:t>network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err="1" smtClean="0"/>
              <a:t>Denser</a:t>
            </a:r>
            <a:r>
              <a:rPr lang="nb-NO" dirty="0" smtClean="0"/>
              <a:t> ego </a:t>
            </a:r>
            <a:r>
              <a:rPr lang="nb-NO" dirty="0" err="1" smtClean="0"/>
              <a:t>networks</a:t>
            </a:r>
            <a:r>
              <a:rPr lang="nb-NO" dirty="0" smtClean="0"/>
              <a:t> have more </a:t>
            </a:r>
            <a:r>
              <a:rPr lang="nb-NO" i="1" dirty="0" smtClean="0"/>
              <a:t>redundant</a:t>
            </a:r>
            <a:r>
              <a:rPr lang="nb-NO" dirty="0" smtClean="0"/>
              <a:t> ties</a:t>
            </a:r>
          </a:p>
          <a:p>
            <a:r>
              <a:rPr lang="nb-NO" dirty="0" smtClean="0"/>
              <a:t>Less </a:t>
            </a:r>
            <a:r>
              <a:rPr lang="nb-NO" dirty="0" err="1" smtClean="0"/>
              <a:t>dense</a:t>
            </a:r>
            <a:r>
              <a:rPr lang="nb-NO" dirty="0" smtClean="0"/>
              <a:t> ego </a:t>
            </a:r>
            <a:r>
              <a:rPr lang="nb-NO" dirty="0" err="1" smtClean="0"/>
              <a:t>networks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more </a:t>
            </a:r>
            <a:r>
              <a:rPr lang="nb-NO" i="1" dirty="0" err="1" smtClean="0"/>
              <a:t>efficient</a:t>
            </a:r>
            <a:endParaRPr lang="nb-NO" i="1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8059" y="1654969"/>
            <a:ext cx="3268382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Ego </a:t>
            </a:r>
            <a:r>
              <a:rPr lang="nb-NO" dirty="0" err="1" smtClean="0"/>
              <a:t>network</a:t>
            </a:r>
            <a:r>
              <a:rPr lang="nb-NO" dirty="0" smtClean="0"/>
              <a:t> </a:t>
            </a:r>
            <a:r>
              <a:rPr lang="nb-NO" dirty="0" err="1" smtClean="0"/>
              <a:t>efficiency</a:t>
            </a:r>
            <a:r>
              <a:rPr lang="nb-NO" dirty="0" smtClean="0"/>
              <a:t>/</a:t>
            </a:r>
            <a:r>
              <a:rPr lang="nb-NO" dirty="0" err="1" smtClean="0"/>
              <a:t>redundancy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The ratio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potential</a:t>
            </a:r>
            <a:r>
              <a:rPr lang="nb-NO" dirty="0" smtClean="0"/>
              <a:t> ties to </a:t>
            </a:r>
            <a:r>
              <a:rPr lang="nb-NO" dirty="0" err="1" smtClean="0"/>
              <a:t>actual</a:t>
            </a:r>
            <a:r>
              <a:rPr lang="nb-NO" dirty="0" smtClean="0"/>
              <a:t> ties in a </a:t>
            </a:r>
            <a:r>
              <a:rPr lang="nb-NO" dirty="0" err="1" smtClean="0"/>
              <a:t>node’s</a:t>
            </a:r>
            <a:r>
              <a:rPr lang="nb-NO" dirty="0" smtClean="0"/>
              <a:t> ego </a:t>
            </a:r>
            <a:r>
              <a:rPr lang="nb-NO" dirty="0" err="1" smtClean="0"/>
              <a:t>network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err="1" smtClean="0"/>
              <a:t>Denser</a:t>
            </a:r>
            <a:r>
              <a:rPr lang="nb-NO" dirty="0" smtClean="0"/>
              <a:t> ego </a:t>
            </a:r>
            <a:r>
              <a:rPr lang="nb-NO" dirty="0" err="1" smtClean="0"/>
              <a:t>networks</a:t>
            </a:r>
            <a:r>
              <a:rPr lang="nb-NO" dirty="0" smtClean="0"/>
              <a:t> have more </a:t>
            </a:r>
            <a:r>
              <a:rPr lang="nb-NO" i="1" dirty="0" smtClean="0"/>
              <a:t>redundant</a:t>
            </a:r>
            <a:r>
              <a:rPr lang="nb-NO" dirty="0" smtClean="0"/>
              <a:t> ties</a:t>
            </a:r>
          </a:p>
          <a:p>
            <a:r>
              <a:rPr lang="nb-NO" dirty="0" smtClean="0"/>
              <a:t>Less </a:t>
            </a:r>
            <a:r>
              <a:rPr lang="nb-NO" dirty="0" err="1" smtClean="0"/>
              <a:t>dense</a:t>
            </a:r>
            <a:r>
              <a:rPr lang="nb-NO" dirty="0" smtClean="0"/>
              <a:t> ego </a:t>
            </a:r>
            <a:r>
              <a:rPr lang="nb-NO" dirty="0" err="1" smtClean="0"/>
              <a:t>networks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more </a:t>
            </a:r>
            <a:r>
              <a:rPr lang="nb-NO" i="1" dirty="0" err="1" smtClean="0"/>
              <a:t>efficient</a:t>
            </a:r>
            <a:endParaRPr lang="nb-NO" i="1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8059" y="1654969"/>
            <a:ext cx="3268382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1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Ego </a:t>
            </a:r>
            <a:r>
              <a:rPr lang="nb-NO" dirty="0" err="1" smtClean="0"/>
              <a:t>network</a:t>
            </a:r>
            <a:r>
              <a:rPr lang="nb-NO" dirty="0" smtClean="0"/>
              <a:t> </a:t>
            </a:r>
            <a:r>
              <a:rPr lang="nb-NO" dirty="0" err="1" smtClean="0"/>
              <a:t>efficiency</a:t>
            </a:r>
            <a:r>
              <a:rPr lang="nb-NO" dirty="0" smtClean="0"/>
              <a:t>/</a:t>
            </a:r>
            <a:r>
              <a:rPr lang="nb-NO" dirty="0" err="1" smtClean="0"/>
              <a:t>redundancy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Ego </a:t>
            </a:r>
            <a:r>
              <a:rPr lang="nb-NO" dirty="0" err="1" smtClean="0"/>
              <a:t>network</a:t>
            </a:r>
            <a:r>
              <a:rPr lang="nb-NO" dirty="0" smtClean="0"/>
              <a:t> </a:t>
            </a:r>
            <a:r>
              <a:rPr lang="nb-NO" dirty="0" err="1" smtClean="0"/>
              <a:t>efficiency</a:t>
            </a:r>
            <a:r>
              <a:rPr lang="nb-NO" dirty="0" smtClean="0"/>
              <a:t> </a:t>
            </a:r>
            <a:r>
              <a:rPr lang="nb-NO" dirty="0" err="1" smtClean="0"/>
              <a:t>gives</a:t>
            </a:r>
            <a:r>
              <a:rPr lang="nb-NO" dirty="0" smtClean="0"/>
              <a:t> </a:t>
            </a:r>
            <a:r>
              <a:rPr lang="nb-NO" dirty="0" err="1" smtClean="0"/>
              <a:t>access</a:t>
            </a:r>
            <a:r>
              <a:rPr lang="nb-NO" dirty="0" smtClean="0"/>
              <a:t> to more </a:t>
            </a:r>
            <a:r>
              <a:rPr lang="nb-NO" dirty="0" err="1" smtClean="0"/>
              <a:t>heterogeneous</a:t>
            </a:r>
            <a:r>
              <a:rPr lang="nb-NO" dirty="0" smtClean="0"/>
              <a:t> </a:t>
            </a:r>
            <a:r>
              <a:rPr lang="nb-NO" dirty="0" err="1" smtClean="0"/>
              <a:t>knowledge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Ego </a:t>
            </a:r>
            <a:r>
              <a:rPr lang="nb-NO" dirty="0" err="1" smtClean="0"/>
              <a:t>network</a:t>
            </a:r>
            <a:r>
              <a:rPr lang="nb-NO" dirty="0" smtClean="0"/>
              <a:t> </a:t>
            </a:r>
            <a:r>
              <a:rPr lang="nb-NO" dirty="0" err="1" smtClean="0"/>
              <a:t>redundancy</a:t>
            </a:r>
            <a:r>
              <a:rPr lang="nb-NO" dirty="0" smtClean="0"/>
              <a:t> </a:t>
            </a:r>
            <a:r>
              <a:rPr lang="nb-NO" dirty="0" err="1" smtClean="0"/>
              <a:t>gives</a:t>
            </a:r>
            <a:r>
              <a:rPr lang="nb-NO" dirty="0" smtClean="0"/>
              <a:t> </a:t>
            </a:r>
            <a:r>
              <a:rPr lang="nb-NO" dirty="0" err="1" smtClean="0"/>
              <a:t>access</a:t>
            </a:r>
            <a:r>
              <a:rPr lang="nb-NO" dirty="0" smtClean="0"/>
              <a:t> to more </a:t>
            </a:r>
            <a:r>
              <a:rPr lang="nb-NO" dirty="0" err="1" smtClean="0"/>
              <a:t>complex</a:t>
            </a:r>
            <a:r>
              <a:rPr lang="nb-NO" dirty="0" smtClean="0"/>
              <a:t> </a:t>
            </a:r>
            <a:r>
              <a:rPr lang="nb-NO" dirty="0" err="1" smtClean="0"/>
              <a:t>knowledge</a:t>
            </a:r>
            <a:r>
              <a:rPr lang="nb-NO" dirty="0" smtClean="0"/>
              <a:t> due to a </a:t>
            </a:r>
            <a:r>
              <a:rPr lang="nb-NO" dirty="0" err="1" smtClean="0"/>
              <a:t>close</a:t>
            </a:r>
            <a:r>
              <a:rPr lang="nb-NO" dirty="0" smtClean="0"/>
              <a:t> </a:t>
            </a:r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structure</a:t>
            </a:r>
            <a:r>
              <a:rPr lang="nb-NO" dirty="0" smtClean="0"/>
              <a:t> and third-party </a:t>
            </a:r>
            <a:r>
              <a:rPr lang="nb-NO" dirty="0" err="1" smtClean="0"/>
              <a:t>triangulation</a:t>
            </a:r>
            <a:endParaRPr lang="nb-NO" dirty="0" smtClean="0"/>
          </a:p>
          <a:p>
            <a:endParaRPr lang="en-GB" i="1" dirty="0"/>
          </a:p>
          <a:p>
            <a:r>
              <a:rPr lang="en-GB" i="1" dirty="0" smtClean="0"/>
              <a:t>H3a: Redundancy -&gt; More likely to innovate</a:t>
            </a:r>
          </a:p>
          <a:p>
            <a:r>
              <a:rPr lang="en-GB" i="1" dirty="0" smtClean="0"/>
              <a:t>H3b: Redundancy -&gt; Less likely to innovate</a:t>
            </a:r>
            <a:endParaRPr lang="nb-NO" i="1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8059" y="1654969"/>
            <a:ext cx="3268382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3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Research </a:t>
            </a:r>
            <a:r>
              <a:rPr lang="nb-NO" dirty="0" err="1" smtClean="0"/>
              <a:t>collaboration</a:t>
            </a:r>
            <a:r>
              <a:rPr lang="nb-NO" dirty="0" smtClean="0"/>
              <a:t> </a:t>
            </a:r>
            <a:r>
              <a:rPr lang="nb-NO" dirty="0" err="1" smtClean="0"/>
              <a:t>networks</a:t>
            </a:r>
            <a:r>
              <a:rPr lang="nb-NO" dirty="0" smtClean="0"/>
              <a:t> and </a:t>
            </a:r>
            <a:r>
              <a:rPr lang="nb-NO" dirty="0" err="1" smtClean="0"/>
              <a:t>innovation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Innovation</a:t>
            </a:r>
            <a:r>
              <a:rPr lang="nb-NO" dirty="0" smtClean="0"/>
              <a:t> </a:t>
            </a:r>
            <a:r>
              <a:rPr lang="nb-NO" dirty="0" err="1" smtClean="0"/>
              <a:t>comes</a:t>
            </a:r>
            <a:r>
              <a:rPr lang="nb-NO" dirty="0" smtClean="0"/>
              <a:t> from a ‘</a:t>
            </a:r>
            <a:r>
              <a:rPr lang="nb-NO" dirty="0" err="1" smtClean="0"/>
              <a:t>variety</a:t>
            </a:r>
            <a:r>
              <a:rPr lang="nb-NO" dirty="0" smtClean="0"/>
              <a:t> in </a:t>
            </a:r>
            <a:r>
              <a:rPr lang="nb-NO" dirty="0" err="1" smtClean="0"/>
              <a:t>cognition</a:t>
            </a:r>
            <a:r>
              <a:rPr lang="nb-NO" dirty="0" smtClean="0"/>
              <a:t>’ (</a:t>
            </a:r>
            <a:r>
              <a:rPr lang="nb-NO" dirty="0" err="1" smtClean="0"/>
              <a:t>Schumpeter</a:t>
            </a:r>
            <a:r>
              <a:rPr lang="nb-NO" dirty="0" smtClean="0"/>
              <a:t> 1939)</a:t>
            </a:r>
          </a:p>
          <a:p>
            <a:endParaRPr lang="nb-NO" dirty="0" smtClean="0"/>
          </a:p>
          <a:p>
            <a:r>
              <a:rPr lang="nb-NO" dirty="0" err="1" smtClean="0"/>
              <a:t>Innovation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arise</a:t>
            </a:r>
            <a:r>
              <a:rPr lang="nb-NO" dirty="0" smtClean="0"/>
              <a:t> from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recombination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internal</a:t>
            </a:r>
            <a:r>
              <a:rPr lang="nb-NO" dirty="0" smtClean="0"/>
              <a:t> and </a:t>
            </a:r>
            <a:r>
              <a:rPr lang="nb-NO" dirty="0" err="1" smtClean="0"/>
              <a:t>external</a:t>
            </a:r>
            <a:r>
              <a:rPr lang="nb-NO" dirty="0" smtClean="0"/>
              <a:t> </a:t>
            </a:r>
            <a:r>
              <a:rPr lang="nb-NO" dirty="0" err="1" smtClean="0"/>
              <a:t>knowledge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The </a:t>
            </a:r>
            <a:r>
              <a:rPr lang="nb-NO" dirty="0" err="1" smtClean="0"/>
              <a:t>effect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/>
              <a:t> </a:t>
            </a:r>
            <a:r>
              <a:rPr lang="nb-NO" dirty="0" err="1" smtClean="0"/>
              <a:t>network</a:t>
            </a:r>
            <a:r>
              <a:rPr lang="nb-NO" dirty="0" smtClean="0"/>
              <a:t> </a:t>
            </a:r>
            <a:r>
              <a:rPr lang="nb-NO" dirty="0" err="1" smtClean="0"/>
              <a:t>position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firm-level</a:t>
            </a:r>
            <a:r>
              <a:rPr lang="nb-NO" dirty="0" smtClean="0"/>
              <a:t> </a:t>
            </a:r>
            <a:r>
              <a:rPr lang="nb-NO" dirty="0" err="1" smtClean="0"/>
              <a:t>innovation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measured</a:t>
            </a:r>
            <a:r>
              <a:rPr lang="nb-NO" dirty="0" smtClean="0"/>
              <a:t> by </a:t>
            </a:r>
            <a:r>
              <a:rPr lang="nb-NO" dirty="0" err="1" smtClean="0"/>
              <a:t>combining</a:t>
            </a:r>
            <a:r>
              <a:rPr lang="nb-NO" dirty="0" smtClean="0"/>
              <a:t> RCN data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data </a:t>
            </a:r>
            <a:r>
              <a:rPr lang="nb-NO" dirty="0" err="1" smtClean="0"/>
              <a:t>sources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8751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Statistical </a:t>
            </a:r>
            <a:r>
              <a:rPr lang="nb-NO" dirty="0" err="1" smtClean="0"/>
              <a:t>analysis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err="1" smtClean="0"/>
              <a:t>Stepwise</a:t>
            </a:r>
            <a:r>
              <a:rPr lang="nb-NO" dirty="0" smtClean="0"/>
              <a:t> </a:t>
            </a:r>
            <a:r>
              <a:rPr lang="nb-NO" dirty="0" err="1"/>
              <a:t>l</a:t>
            </a:r>
            <a:r>
              <a:rPr lang="nb-NO" dirty="0" err="1" smtClean="0"/>
              <a:t>ogistic</a:t>
            </a:r>
            <a:r>
              <a:rPr lang="nb-NO" dirty="0" smtClean="0"/>
              <a:t> </a:t>
            </a:r>
            <a:r>
              <a:rPr lang="nb-NO" dirty="0" err="1" smtClean="0"/>
              <a:t>regression</a:t>
            </a:r>
            <a:endParaRPr lang="nb-NO" dirty="0" smtClean="0"/>
          </a:p>
          <a:p>
            <a:r>
              <a:rPr lang="nb-NO" dirty="0" smtClean="0"/>
              <a:t>Testing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effects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degree</a:t>
            </a:r>
            <a:r>
              <a:rPr lang="nb-NO" dirty="0" smtClean="0"/>
              <a:t> </a:t>
            </a:r>
            <a:r>
              <a:rPr lang="nb-NO" dirty="0" err="1" smtClean="0"/>
              <a:t>centrality</a:t>
            </a:r>
            <a:r>
              <a:rPr lang="nb-NO" dirty="0" smtClean="0"/>
              <a:t>, </a:t>
            </a:r>
            <a:r>
              <a:rPr lang="nb-NO" dirty="0" err="1" smtClean="0"/>
              <a:t>reach</a:t>
            </a:r>
            <a:r>
              <a:rPr lang="nb-NO" dirty="0" smtClean="0"/>
              <a:t> and ego </a:t>
            </a:r>
            <a:r>
              <a:rPr lang="nb-NO" dirty="0" err="1" smtClean="0"/>
              <a:t>network</a:t>
            </a:r>
            <a:r>
              <a:rPr lang="nb-NO" dirty="0" smtClean="0"/>
              <a:t> </a:t>
            </a:r>
            <a:r>
              <a:rPr lang="nb-NO" dirty="0" err="1" smtClean="0"/>
              <a:t>redundancy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likelihood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a </a:t>
            </a:r>
            <a:r>
              <a:rPr lang="nb-NO" dirty="0" err="1" smtClean="0"/>
              <a:t>firm</a:t>
            </a:r>
            <a:r>
              <a:rPr lang="nb-NO" dirty="0" smtClean="0"/>
              <a:t> </a:t>
            </a:r>
            <a:r>
              <a:rPr lang="nb-NO" dirty="0" err="1" smtClean="0"/>
              <a:t>engages</a:t>
            </a:r>
            <a:r>
              <a:rPr lang="nb-NO" dirty="0" smtClean="0"/>
              <a:t> in </a:t>
            </a:r>
            <a:r>
              <a:rPr lang="nb-NO" dirty="0" err="1" smtClean="0"/>
              <a:t>innovation</a:t>
            </a:r>
            <a:endParaRPr lang="nb-NO" dirty="0" smtClean="0"/>
          </a:p>
          <a:p>
            <a:r>
              <a:rPr lang="nb-NO" dirty="0" smtClean="0"/>
              <a:t>Controls for </a:t>
            </a:r>
            <a:r>
              <a:rPr lang="nb-NO" dirty="0" err="1" smtClean="0"/>
              <a:t>size</a:t>
            </a:r>
            <a:r>
              <a:rPr lang="nb-NO" dirty="0" smtClean="0"/>
              <a:t>, R</a:t>
            </a:r>
            <a:r>
              <a:rPr lang="en-GB" dirty="0" smtClean="0"/>
              <a:t>&amp;D intensity, sectors</a:t>
            </a:r>
          </a:p>
          <a:p>
            <a:r>
              <a:rPr lang="en-GB" dirty="0" smtClean="0"/>
              <a:t>Interaction terms between network position and R&amp;D intensity (absorptive capacity)</a:t>
            </a:r>
            <a:endParaRPr lang="nb-NO" dirty="0" smtClean="0"/>
          </a:p>
          <a:p>
            <a:r>
              <a:rPr lang="nb-NO" dirty="0" err="1" smtClean="0"/>
              <a:t>Two</a:t>
            </a:r>
            <a:r>
              <a:rPr lang="nb-NO" dirty="0" smtClean="0"/>
              <a:t> dependent variables: </a:t>
            </a:r>
            <a:br>
              <a:rPr lang="nb-NO" dirty="0" smtClean="0"/>
            </a:br>
            <a:r>
              <a:rPr lang="nb-NO" dirty="0" smtClean="0"/>
              <a:t>Product and </a:t>
            </a:r>
            <a:r>
              <a:rPr lang="nb-NO" dirty="0" err="1" smtClean="0"/>
              <a:t>process</a:t>
            </a:r>
            <a:r>
              <a:rPr lang="nb-NO" dirty="0" smtClean="0"/>
              <a:t> </a:t>
            </a:r>
            <a:r>
              <a:rPr lang="nb-NO" dirty="0" err="1" smtClean="0"/>
              <a:t>innovation</a:t>
            </a:r>
            <a:endParaRPr lang="nb-NO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62359" y="825745"/>
            <a:ext cx="3283233" cy="442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Statistical </a:t>
            </a:r>
            <a:r>
              <a:rPr lang="nb-NO" dirty="0" err="1" smtClean="0"/>
              <a:t>analysis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err="1" smtClean="0"/>
              <a:t>Stepwise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 </a:t>
            </a:r>
            <a:r>
              <a:rPr lang="nb-NO" dirty="0" err="1" smtClean="0"/>
              <a:t>regression</a:t>
            </a:r>
            <a:endParaRPr lang="nb-NO" dirty="0" smtClean="0"/>
          </a:p>
          <a:p>
            <a:r>
              <a:rPr lang="nb-NO" dirty="0" smtClean="0"/>
              <a:t>Testing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effects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degree</a:t>
            </a:r>
            <a:r>
              <a:rPr lang="nb-NO" dirty="0" smtClean="0"/>
              <a:t> </a:t>
            </a:r>
            <a:r>
              <a:rPr lang="nb-NO" dirty="0" err="1" smtClean="0"/>
              <a:t>centrality</a:t>
            </a:r>
            <a:r>
              <a:rPr lang="nb-NO" dirty="0" smtClean="0"/>
              <a:t>, </a:t>
            </a:r>
            <a:r>
              <a:rPr lang="nb-NO" dirty="0" err="1" smtClean="0"/>
              <a:t>reach</a:t>
            </a:r>
            <a:r>
              <a:rPr lang="nb-NO" dirty="0" smtClean="0"/>
              <a:t> and ego </a:t>
            </a:r>
            <a:r>
              <a:rPr lang="nb-NO" dirty="0" err="1" smtClean="0"/>
              <a:t>network</a:t>
            </a:r>
            <a:r>
              <a:rPr lang="nb-NO" dirty="0" smtClean="0"/>
              <a:t> </a:t>
            </a:r>
            <a:r>
              <a:rPr lang="nb-NO" dirty="0" err="1" smtClean="0"/>
              <a:t>redundancy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likelihood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a </a:t>
            </a:r>
            <a:r>
              <a:rPr lang="nb-NO" dirty="0" err="1" smtClean="0"/>
              <a:t>firm</a:t>
            </a:r>
            <a:r>
              <a:rPr lang="nb-NO" dirty="0" smtClean="0"/>
              <a:t> </a:t>
            </a:r>
            <a:r>
              <a:rPr lang="nb-NO" dirty="0" err="1" smtClean="0"/>
              <a:t>engages</a:t>
            </a:r>
            <a:r>
              <a:rPr lang="nb-NO" dirty="0" smtClean="0"/>
              <a:t> in </a:t>
            </a:r>
            <a:r>
              <a:rPr lang="nb-NO" dirty="0" err="1" smtClean="0"/>
              <a:t>innovation</a:t>
            </a:r>
            <a:endParaRPr lang="nb-NO" dirty="0" smtClean="0"/>
          </a:p>
          <a:p>
            <a:r>
              <a:rPr lang="nb-NO" dirty="0" smtClean="0"/>
              <a:t>Controls for </a:t>
            </a:r>
            <a:r>
              <a:rPr lang="nb-NO" dirty="0" err="1" smtClean="0"/>
              <a:t>size</a:t>
            </a:r>
            <a:r>
              <a:rPr lang="nb-NO" dirty="0" smtClean="0"/>
              <a:t>, R</a:t>
            </a:r>
            <a:r>
              <a:rPr lang="en-GB" dirty="0" smtClean="0"/>
              <a:t>&amp;D intensity, sectors</a:t>
            </a:r>
          </a:p>
          <a:p>
            <a:r>
              <a:rPr lang="en-GB" dirty="0" smtClean="0"/>
              <a:t>Interaction terms between network position and R&amp;D intensity (absorptive capacity)</a:t>
            </a:r>
            <a:endParaRPr lang="nb-NO" dirty="0" smtClean="0"/>
          </a:p>
          <a:p>
            <a:r>
              <a:rPr lang="nb-NO" dirty="0" err="1" smtClean="0"/>
              <a:t>Two</a:t>
            </a:r>
            <a:r>
              <a:rPr lang="nb-NO" dirty="0" smtClean="0"/>
              <a:t> dependent variables: </a:t>
            </a:r>
            <a:br>
              <a:rPr lang="nb-NO" dirty="0" smtClean="0"/>
            </a:br>
            <a:r>
              <a:rPr lang="nb-NO" dirty="0" smtClean="0"/>
              <a:t>Product and </a:t>
            </a:r>
            <a:r>
              <a:rPr lang="nb-NO" dirty="0" err="1" smtClean="0"/>
              <a:t>process</a:t>
            </a:r>
            <a:r>
              <a:rPr lang="nb-NO" dirty="0" smtClean="0"/>
              <a:t> </a:t>
            </a:r>
            <a:r>
              <a:rPr lang="nb-NO" dirty="0" err="1" smtClean="0"/>
              <a:t>innovation</a:t>
            </a:r>
            <a:endParaRPr lang="nb-NO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62364" y="825750"/>
            <a:ext cx="3283233" cy="442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Degree centrality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Degree centrality positively affects firms’ innovation</a:t>
            </a:r>
          </a:p>
          <a:p>
            <a:r>
              <a:rPr lang="en-GB" dirty="0" smtClean="0"/>
              <a:t>The positive effect of degree centrality is highly dependent upon the firm’s own R&amp;D intensity</a:t>
            </a:r>
            <a:endParaRPr lang="nb-NO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8059" y="1654969"/>
            <a:ext cx="3268382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7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Reach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Reach positively affects firms’ innovation, but not as much as </a:t>
            </a:r>
            <a:r>
              <a:rPr lang="en-GB" dirty="0"/>
              <a:t>d</a:t>
            </a:r>
            <a:r>
              <a:rPr lang="en-GB" dirty="0" smtClean="0"/>
              <a:t>egree centrality</a:t>
            </a:r>
          </a:p>
          <a:p>
            <a:r>
              <a:rPr lang="en-GB" dirty="0" smtClean="0"/>
              <a:t>The effect of reach is largely independent from a firm’s own R&amp;D intensity</a:t>
            </a:r>
            <a:endParaRPr lang="nb-NO" dirty="0"/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8059" y="1654969"/>
            <a:ext cx="3268382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Ego network efficiency/redundancy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Higher redundancy (blue) has a more positive effect on innovation</a:t>
            </a:r>
          </a:p>
          <a:p>
            <a:r>
              <a:rPr lang="en-GB" dirty="0" smtClean="0"/>
              <a:t>Does not depend on R&amp;D intensity</a:t>
            </a:r>
          </a:p>
          <a:p>
            <a:r>
              <a:rPr lang="en-GB" dirty="0" smtClean="0"/>
              <a:t>This is not true when it comes to creating products that are new-to-market</a:t>
            </a:r>
          </a:p>
          <a:p>
            <a:r>
              <a:rPr lang="en-GB" dirty="0" smtClean="0"/>
              <a:t>The only effect that is true for process innovation as well as product innovation</a:t>
            </a:r>
            <a:endParaRPr lang="nb-NO" dirty="0"/>
          </a:p>
        </p:txBody>
      </p:sp>
      <p:pic>
        <p:nvPicPr>
          <p:cNvPr id="7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8059" y="1654969"/>
            <a:ext cx="3268382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potential of connecting RCN data to other data sources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How does network position affect the survival rate of upstart businesses? (</a:t>
            </a:r>
            <a:r>
              <a:rPr lang="en-GB" dirty="0" err="1" smtClean="0"/>
              <a:t>Brønnøysund</a:t>
            </a:r>
            <a:r>
              <a:rPr lang="en-GB" dirty="0"/>
              <a:t>)</a:t>
            </a:r>
            <a:endParaRPr lang="en-GB" dirty="0" smtClean="0"/>
          </a:p>
          <a:p>
            <a:r>
              <a:rPr lang="nb-NO" dirty="0" smtClean="0"/>
              <a:t>How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network</a:t>
            </a:r>
            <a:r>
              <a:rPr lang="nb-NO" dirty="0" smtClean="0"/>
              <a:t> </a:t>
            </a:r>
            <a:r>
              <a:rPr lang="nb-NO" dirty="0" err="1" smtClean="0"/>
              <a:t>effects</a:t>
            </a:r>
            <a:r>
              <a:rPr lang="nb-NO" dirty="0" smtClean="0"/>
              <a:t> </a:t>
            </a:r>
            <a:r>
              <a:rPr lang="nb-NO" dirty="0" err="1" smtClean="0"/>
              <a:t>moderated</a:t>
            </a:r>
            <a:r>
              <a:rPr lang="nb-NO" dirty="0" smtClean="0"/>
              <a:t> by </a:t>
            </a:r>
            <a:r>
              <a:rPr lang="nb-NO" dirty="0" err="1" smtClean="0"/>
              <a:t>geographic</a:t>
            </a:r>
            <a:r>
              <a:rPr lang="nb-NO" dirty="0" smtClean="0"/>
              <a:t> </a:t>
            </a:r>
            <a:r>
              <a:rPr lang="nb-NO" dirty="0" err="1" smtClean="0"/>
              <a:t>distance</a:t>
            </a:r>
            <a:r>
              <a:rPr lang="nb-NO" dirty="0" smtClean="0"/>
              <a:t>/location? </a:t>
            </a:r>
            <a:br>
              <a:rPr lang="nb-NO" dirty="0" smtClean="0"/>
            </a:br>
            <a:r>
              <a:rPr lang="nb-NO" dirty="0" smtClean="0"/>
              <a:t>(GIS)</a:t>
            </a:r>
          </a:p>
          <a:p>
            <a:r>
              <a:rPr lang="nb-NO" dirty="0" smtClean="0"/>
              <a:t>How do </a:t>
            </a:r>
            <a:r>
              <a:rPr lang="nb-NO" dirty="0" err="1" smtClean="0"/>
              <a:t>networks</a:t>
            </a:r>
            <a:r>
              <a:rPr lang="nb-NO" dirty="0" smtClean="0"/>
              <a:t> </a:t>
            </a:r>
            <a:r>
              <a:rPr lang="nb-NO" dirty="0" err="1" smtClean="0"/>
              <a:t>promote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transfer </a:t>
            </a:r>
            <a:r>
              <a:rPr lang="nb-NO" dirty="0" err="1" smtClean="0"/>
              <a:t>of</a:t>
            </a:r>
            <a:r>
              <a:rPr lang="nb-NO" dirty="0" smtClean="0"/>
              <a:t> different types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knowledge</a:t>
            </a:r>
            <a:r>
              <a:rPr lang="nb-NO" dirty="0" smtClean="0"/>
              <a:t>? e.g. </a:t>
            </a:r>
            <a:r>
              <a:rPr lang="nb-NO" dirty="0" err="1" smtClean="0"/>
              <a:t>core</a:t>
            </a:r>
            <a:r>
              <a:rPr lang="nb-NO" dirty="0" smtClean="0"/>
              <a:t> vs. Non-</a:t>
            </a:r>
            <a:r>
              <a:rPr lang="nb-NO" dirty="0" err="1" smtClean="0"/>
              <a:t>core</a:t>
            </a:r>
            <a:r>
              <a:rPr lang="nb-NO" dirty="0" smtClean="0"/>
              <a:t> </a:t>
            </a:r>
            <a:r>
              <a:rPr lang="nb-NO" dirty="0" err="1" smtClean="0"/>
              <a:t>competencies</a:t>
            </a:r>
            <a:r>
              <a:rPr lang="nb-NO" dirty="0" smtClean="0"/>
              <a:t>? </a:t>
            </a:r>
            <a:br>
              <a:rPr lang="nb-NO" dirty="0" smtClean="0"/>
            </a:br>
            <a:r>
              <a:rPr lang="nb-NO" dirty="0" smtClean="0"/>
              <a:t>(Patent data, online </a:t>
            </a:r>
            <a:r>
              <a:rPr lang="nb-NO" dirty="0" err="1" smtClean="0"/>
              <a:t>product</a:t>
            </a:r>
            <a:r>
              <a:rPr lang="nb-NO" dirty="0" smtClean="0"/>
              <a:t> databases etc.)</a:t>
            </a:r>
          </a:p>
          <a:p>
            <a:r>
              <a:rPr lang="nb-NO" dirty="0" smtClean="0"/>
              <a:t>How do </a:t>
            </a:r>
            <a:r>
              <a:rPr lang="nb-NO" dirty="0" err="1" smtClean="0"/>
              <a:t>network</a:t>
            </a:r>
            <a:r>
              <a:rPr lang="nb-NO" dirty="0" smtClean="0"/>
              <a:t> </a:t>
            </a:r>
            <a:r>
              <a:rPr lang="nb-NO" dirty="0" err="1" smtClean="0"/>
              <a:t>effects</a:t>
            </a:r>
            <a:r>
              <a:rPr lang="nb-NO" dirty="0" smtClean="0"/>
              <a:t> in Norway </a:t>
            </a:r>
            <a:r>
              <a:rPr lang="nb-NO" dirty="0" err="1" smtClean="0"/>
              <a:t>compare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those</a:t>
            </a:r>
            <a:r>
              <a:rPr lang="nb-NO" dirty="0" smtClean="0"/>
              <a:t> in </a:t>
            </a:r>
            <a:r>
              <a:rPr lang="nb-NO" dirty="0" err="1" smtClean="0"/>
              <a:t>other</a:t>
            </a:r>
            <a:r>
              <a:rPr lang="nb-NO" dirty="0" smtClean="0"/>
              <a:t> European </a:t>
            </a:r>
            <a:r>
              <a:rPr lang="nb-NO" dirty="0" err="1" smtClean="0"/>
              <a:t>economies</a:t>
            </a:r>
            <a:r>
              <a:rPr lang="nb-NO" dirty="0" smtClean="0"/>
              <a:t>?</a:t>
            </a:r>
            <a:br>
              <a:rPr lang="nb-NO" dirty="0" smtClean="0"/>
            </a:br>
            <a:r>
              <a:rPr lang="nb-NO" dirty="0" smtClean="0"/>
              <a:t>(CIS, </a:t>
            </a:r>
            <a:r>
              <a:rPr lang="nb-NO" dirty="0" err="1" smtClean="0"/>
              <a:t>similar</a:t>
            </a:r>
            <a:r>
              <a:rPr lang="nb-NO" dirty="0" smtClean="0"/>
              <a:t> databases in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countries</a:t>
            </a:r>
            <a:r>
              <a:rPr lang="nb-NO" dirty="0"/>
              <a:t>)</a:t>
            </a:r>
            <a:endParaRPr lang="nb-NO" dirty="0" smtClean="0"/>
          </a:p>
          <a:p>
            <a:endParaRPr lang="en-GB" dirty="0" smtClean="0"/>
          </a:p>
          <a:p>
            <a:endParaRPr lang="nb-NO" dirty="0"/>
          </a:p>
        </p:txBody>
      </p:sp>
      <p:pic>
        <p:nvPicPr>
          <p:cNvPr id="5" name="Content Placeholder 8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5284" y="1654969"/>
            <a:ext cx="3553932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849388"/>
            <a:ext cx="2873685" cy="953130"/>
          </a:xfrm>
        </p:spPr>
        <p:txBody>
          <a:bodyPr/>
          <a:lstStyle/>
          <a:p>
            <a:r>
              <a:rPr lang="en-GB" dirty="0" smtClean="0"/>
              <a:t>Thank you!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7370" y="2425452"/>
            <a:ext cx="3771900" cy="23665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joarkv@sv.uio.no</a:t>
            </a:r>
          </a:p>
          <a:p>
            <a:endParaRPr lang="en-GB" dirty="0" smtClean="0"/>
          </a:p>
          <a:p>
            <a:endParaRPr lang="nb-NO" dirty="0"/>
          </a:p>
        </p:txBody>
      </p:sp>
      <p:pic>
        <p:nvPicPr>
          <p:cNvPr id="5" name="Content Placeholder 8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5284" y="1654969"/>
            <a:ext cx="3553932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0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Measuring</a:t>
            </a:r>
            <a:r>
              <a:rPr lang="nb-NO" dirty="0" smtClean="0"/>
              <a:t> </a:t>
            </a:r>
            <a:r>
              <a:rPr lang="nb-NO" dirty="0" err="1" smtClean="0"/>
              <a:t>innovation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err="1" smtClean="0"/>
              <a:t>Community</a:t>
            </a:r>
            <a:r>
              <a:rPr lang="nb-NO" dirty="0" smtClean="0"/>
              <a:t> </a:t>
            </a:r>
            <a:r>
              <a:rPr lang="nb-NO" dirty="0" err="1" smtClean="0"/>
              <a:t>Innovation</a:t>
            </a:r>
            <a:r>
              <a:rPr lang="nb-NO" dirty="0" smtClean="0"/>
              <a:t> Survey</a:t>
            </a:r>
          </a:p>
          <a:p>
            <a:r>
              <a:rPr lang="nb-NO" dirty="0" err="1" smtClean="0"/>
              <a:t>Firm-level</a:t>
            </a:r>
            <a:r>
              <a:rPr lang="nb-NO" dirty="0" smtClean="0"/>
              <a:t> microdata </a:t>
            </a:r>
            <a:r>
              <a:rPr lang="nb-NO" dirty="0" err="1" smtClean="0"/>
              <a:t>available</a:t>
            </a:r>
            <a:r>
              <a:rPr lang="nb-NO" dirty="0" smtClean="0"/>
              <a:t> from SSB, </a:t>
            </a:r>
            <a:r>
              <a:rPr lang="nb-NO" dirty="0" err="1" smtClean="0"/>
              <a:t>covering</a:t>
            </a:r>
            <a:r>
              <a:rPr lang="nb-NO" dirty="0" smtClean="0"/>
              <a:t> Norwegian </a:t>
            </a:r>
            <a:r>
              <a:rPr lang="nb-NO" dirty="0" err="1" smtClean="0"/>
              <a:t>firms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more </a:t>
            </a:r>
            <a:r>
              <a:rPr lang="nb-NO" dirty="0" err="1" smtClean="0"/>
              <a:t>than</a:t>
            </a:r>
            <a:r>
              <a:rPr lang="nb-NO" dirty="0" smtClean="0"/>
              <a:t> 10 </a:t>
            </a:r>
            <a:r>
              <a:rPr lang="nb-NO" dirty="0" err="1" smtClean="0"/>
              <a:t>employees</a:t>
            </a:r>
            <a:endParaRPr lang="nb-NO" dirty="0" smtClean="0"/>
          </a:p>
          <a:p>
            <a:r>
              <a:rPr lang="nb-NO" dirty="0" err="1" smtClean="0"/>
              <a:t>Includes</a:t>
            </a:r>
            <a:r>
              <a:rPr lang="nb-NO" dirty="0" smtClean="0"/>
              <a:t> questions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whether</a:t>
            </a:r>
            <a:r>
              <a:rPr lang="nb-NO" dirty="0" smtClean="0"/>
              <a:t> </a:t>
            </a:r>
            <a:r>
              <a:rPr lang="nb-NO" dirty="0" err="1" smtClean="0"/>
              <a:t>firms</a:t>
            </a:r>
            <a:r>
              <a:rPr lang="nb-NO" dirty="0" smtClean="0"/>
              <a:t> have </a:t>
            </a:r>
            <a:r>
              <a:rPr lang="nb-NO" dirty="0" err="1" smtClean="0"/>
              <a:t>introduced</a:t>
            </a:r>
            <a:r>
              <a:rPr lang="nb-NO" dirty="0" smtClean="0"/>
              <a:t> 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 smtClean="0"/>
              <a:t>products</a:t>
            </a:r>
            <a:r>
              <a:rPr lang="nb-NO" dirty="0" smtClean="0"/>
              <a:t> or </a:t>
            </a:r>
            <a:r>
              <a:rPr lang="nb-NO" dirty="0" err="1" smtClean="0"/>
              <a:t>processes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survey </a:t>
            </a:r>
            <a:r>
              <a:rPr lang="nb-NO" dirty="0" err="1" smtClean="0"/>
              <a:t>period</a:t>
            </a:r>
            <a:endParaRPr lang="nb-NO" dirty="0" smtClean="0"/>
          </a:p>
          <a:p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contains</a:t>
            </a:r>
            <a:r>
              <a:rPr lang="nb-NO" dirty="0" smtClean="0"/>
              <a:t> data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firm</a:t>
            </a:r>
            <a:r>
              <a:rPr lang="nb-NO" dirty="0" smtClean="0"/>
              <a:t> </a:t>
            </a:r>
            <a:r>
              <a:rPr lang="nb-NO" dirty="0" err="1" smtClean="0"/>
              <a:t>size</a:t>
            </a:r>
            <a:r>
              <a:rPr lang="nb-NO" dirty="0" smtClean="0"/>
              <a:t>, R&amp;D </a:t>
            </a:r>
            <a:r>
              <a:rPr lang="nb-NO" dirty="0" err="1" smtClean="0"/>
              <a:t>expenditure</a:t>
            </a:r>
            <a:r>
              <a:rPr lang="nb-NO" dirty="0" smtClean="0"/>
              <a:t>, </a:t>
            </a:r>
            <a:r>
              <a:rPr lang="nb-NO" dirty="0" err="1" smtClean="0"/>
              <a:t>funding</a:t>
            </a:r>
            <a:r>
              <a:rPr lang="nb-NO" dirty="0" smtClean="0"/>
              <a:t> etc.</a:t>
            </a:r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7831" y="4117808"/>
            <a:ext cx="2743201" cy="821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098" y="1553766"/>
            <a:ext cx="2279837" cy="2422327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0185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Measuring</a:t>
            </a:r>
            <a:r>
              <a:rPr lang="nb-NO" dirty="0" smtClean="0"/>
              <a:t> </a:t>
            </a:r>
            <a:r>
              <a:rPr lang="nb-NO" dirty="0" err="1" smtClean="0"/>
              <a:t>network</a:t>
            </a:r>
            <a:r>
              <a:rPr lang="nb-NO" dirty="0" smtClean="0"/>
              <a:t> </a:t>
            </a:r>
            <a:r>
              <a:rPr lang="nb-NO" dirty="0" err="1" smtClean="0"/>
              <a:t>position</a:t>
            </a:r>
            <a:endParaRPr lang="nb-NO" dirty="0"/>
          </a:p>
        </p:txBody>
      </p:sp>
      <p:pic>
        <p:nvPicPr>
          <p:cNvPr id="7" name="Content Placeholder 4"/>
          <p:cNvPicPr>
            <a:picLocks noGrp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00855" y="2006095"/>
            <a:ext cx="1850231" cy="1821656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752538" y="2046532"/>
            <a:ext cx="1831181" cy="168235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2431831" y="1920693"/>
            <a:ext cx="2142712" cy="1992459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6761714" y="2006094"/>
            <a:ext cx="1842801" cy="18011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8650" y="3913153"/>
            <a:ext cx="1435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Oil and gas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16644" y="3913153"/>
            <a:ext cx="1435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Marine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8050" y="3913153"/>
            <a:ext cx="1435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Maritime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79457" y="3913153"/>
            <a:ext cx="1435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Biotechnology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573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Measuring</a:t>
            </a:r>
            <a:r>
              <a:rPr lang="nb-NO" dirty="0" smtClean="0"/>
              <a:t> </a:t>
            </a:r>
            <a:r>
              <a:rPr lang="nb-NO" dirty="0" err="1" smtClean="0"/>
              <a:t>network</a:t>
            </a:r>
            <a:r>
              <a:rPr lang="nb-NO" dirty="0" smtClean="0"/>
              <a:t> </a:t>
            </a:r>
            <a:r>
              <a:rPr lang="nb-NO" dirty="0" err="1" smtClean="0"/>
              <a:t>position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Degree</a:t>
            </a:r>
            <a:r>
              <a:rPr lang="nb-NO" dirty="0" smtClean="0"/>
              <a:t> </a:t>
            </a:r>
            <a:r>
              <a:rPr lang="nb-NO" dirty="0" err="1" smtClean="0"/>
              <a:t>centrality</a:t>
            </a:r>
            <a:endParaRPr lang="nb-NO" dirty="0" smtClean="0"/>
          </a:p>
          <a:p>
            <a:r>
              <a:rPr lang="nb-NO" dirty="0" smtClean="0"/>
              <a:t>Reach</a:t>
            </a:r>
          </a:p>
          <a:p>
            <a:r>
              <a:rPr lang="nb-NO" dirty="0" smtClean="0"/>
              <a:t>Ego </a:t>
            </a:r>
            <a:r>
              <a:rPr lang="nb-NO" dirty="0" err="1" smtClean="0"/>
              <a:t>network</a:t>
            </a:r>
            <a:r>
              <a:rPr lang="nb-NO" dirty="0" smtClean="0"/>
              <a:t> </a:t>
            </a:r>
            <a:r>
              <a:rPr lang="nb-NO" dirty="0" err="1" smtClean="0"/>
              <a:t>efficiency</a:t>
            </a:r>
            <a:r>
              <a:rPr lang="nb-NO" dirty="0" smtClean="0"/>
              <a:t> vs. </a:t>
            </a:r>
            <a:r>
              <a:rPr lang="nb-NO" dirty="0" err="1" smtClean="0"/>
              <a:t>Redundancy</a:t>
            </a:r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endParaRPr lang="nb-NO" sz="1350" dirty="0"/>
          </a:p>
          <a:p>
            <a:pPr marL="0" indent="0">
              <a:buNone/>
            </a:pPr>
            <a:r>
              <a:rPr lang="nb-NO" sz="1350" dirty="0"/>
              <a:t>Sample </a:t>
            </a:r>
            <a:r>
              <a:rPr lang="nb-NO" sz="1350" dirty="0" err="1"/>
              <a:t>network</a:t>
            </a:r>
            <a:r>
              <a:rPr lang="nb-NO" sz="1350" dirty="0"/>
              <a:t>: </a:t>
            </a:r>
            <a:br>
              <a:rPr lang="nb-NO" sz="1350" dirty="0"/>
            </a:br>
            <a:r>
              <a:rPr lang="nb-NO" sz="1350" dirty="0"/>
              <a:t>PROSBIO - Prosess- og biomedisinsk industri</a:t>
            </a:r>
          </a:p>
          <a:p>
            <a:endParaRPr lang="nb-NO" dirty="0"/>
          </a:p>
        </p:txBody>
      </p:sp>
      <p:pic>
        <p:nvPicPr>
          <p:cNvPr id="5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8059" y="1654969"/>
            <a:ext cx="3268382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Degree</a:t>
            </a:r>
            <a:r>
              <a:rPr lang="nb-NO" dirty="0" smtClean="0"/>
              <a:t> </a:t>
            </a:r>
            <a:r>
              <a:rPr lang="nb-NO" dirty="0" err="1" smtClean="0"/>
              <a:t>centrality</a:t>
            </a:r>
            <a:endParaRPr lang="nb-NO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8059" y="1654969"/>
            <a:ext cx="3268382" cy="3263504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 </a:t>
            </a:r>
            <a:r>
              <a:rPr lang="nb-NO" dirty="0" err="1" smtClean="0"/>
              <a:t>node’s</a:t>
            </a:r>
            <a:r>
              <a:rPr lang="nb-NO" dirty="0" smtClean="0"/>
              <a:t> </a:t>
            </a:r>
            <a:r>
              <a:rPr lang="nb-NO" dirty="0" err="1" smtClean="0"/>
              <a:t>direct</a:t>
            </a:r>
            <a:r>
              <a:rPr lang="nb-NO" dirty="0" smtClean="0"/>
              <a:t> ties</a:t>
            </a:r>
          </a:p>
          <a:p>
            <a:r>
              <a:rPr lang="nb-NO" dirty="0" smtClean="0"/>
              <a:t>i.e., </a:t>
            </a:r>
            <a:r>
              <a:rPr lang="nb-NO" dirty="0" err="1" smtClean="0"/>
              <a:t>how</a:t>
            </a:r>
            <a:r>
              <a:rPr lang="nb-NO" dirty="0" smtClean="0"/>
              <a:t> </a:t>
            </a:r>
            <a:r>
              <a:rPr lang="nb-NO" dirty="0" err="1" smtClean="0"/>
              <a:t>many</a:t>
            </a:r>
            <a:r>
              <a:rPr lang="nb-NO" dirty="0" smtClean="0"/>
              <a:t> </a:t>
            </a:r>
            <a:r>
              <a:rPr lang="nb-NO" dirty="0" err="1" smtClean="0"/>
              <a:t>collaborators</a:t>
            </a:r>
            <a:r>
              <a:rPr lang="nb-NO" dirty="0" smtClean="0"/>
              <a:t> </a:t>
            </a:r>
            <a:r>
              <a:rPr lang="nb-NO" dirty="0" err="1" smtClean="0"/>
              <a:t>does</a:t>
            </a:r>
            <a:r>
              <a:rPr lang="nb-NO" dirty="0" smtClean="0"/>
              <a:t> a </a:t>
            </a:r>
            <a:r>
              <a:rPr lang="nb-NO" dirty="0" err="1" smtClean="0"/>
              <a:t>firm</a:t>
            </a:r>
            <a:r>
              <a:rPr lang="nb-NO" dirty="0" smtClean="0"/>
              <a:t> have?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focal</a:t>
            </a:r>
            <a:r>
              <a:rPr lang="nb-NO" dirty="0" smtClean="0"/>
              <a:t> node and </a:t>
            </a:r>
            <a:r>
              <a:rPr lang="nb-NO" dirty="0" err="1" smtClean="0"/>
              <a:t>its</a:t>
            </a:r>
            <a:r>
              <a:rPr lang="nb-NO" dirty="0" smtClean="0"/>
              <a:t> </a:t>
            </a:r>
            <a:r>
              <a:rPr lang="nb-NO" dirty="0" err="1" smtClean="0"/>
              <a:t>direct</a:t>
            </a:r>
            <a:r>
              <a:rPr lang="nb-NO" dirty="0" smtClean="0"/>
              <a:t> </a:t>
            </a:r>
            <a:r>
              <a:rPr lang="nb-NO" dirty="0" err="1" smtClean="0"/>
              <a:t>connection</a:t>
            </a:r>
            <a:r>
              <a:rPr lang="nb-NO" dirty="0" smtClean="0"/>
              <a:t> make </a:t>
            </a:r>
            <a:r>
              <a:rPr lang="nb-NO" dirty="0" err="1" smtClean="0"/>
              <a:t>out</a:t>
            </a:r>
            <a:r>
              <a:rPr lang="nb-NO" dirty="0" smtClean="0"/>
              <a:t> a </a:t>
            </a:r>
            <a:r>
              <a:rPr lang="nb-NO" dirty="0" err="1" smtClean="0"/>
              <a:t>firm’s</a:t>
            </a:r>
            <a:r>
              <a:rPr lang="nb-NO" dirty="0" smtClean="0"/>
              <a:t> </a:t>
            </a:r>
            <a:r>
              <a:rPr lang="nb-NO" i="1" dirty="0" smtClean="0"/>
              <a:t>ego </a:t>
            </a:r>
            <a:r>
              <a:rPr lang="nb-NO" i="1" dirty="0" err="1" smtClean="0"/>
              <a:t>network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302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Degree</a:t>
            </a:r>
            <a:r>
              <a:rPr lang="nb-NO" dirty="0" smtClean="0"/>
              <a:t> </a:t>
            </a:r>
            <a:r>
              <a:rPr lang="nb-NO" dirty="0" err="1" smtClean="0"/>
              <a:t>centrality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 </a:t>
            </a:r>
            <a:r>
              <a:rPr lang="nb-NO" dirty="0" err="1" smtClean="0"/>
              <a:t>node’s</a:t>
            </a:r>
            <a:r>
              <a:rPr lang="nb-NO" dirty="0" smtClean="0"/>
              <a:t> </a:t>
            </a:r>
            <a:r>
              <a:rPr lang="nb-NO" dirty="0" err="1" smtClean="0"/>
              <a:t>direct</a:t>
            </a:r>
            <a:r>
              <a:rPr lang="nb-NO" dirty="0" smtClean="0"/>
              <a:t> ties</a:t>
            </a:r>
          </a:p>
          <a:p>
            <a:r>
              <a:rPr lang="nb-NO" dirty="0" smtClean="0"/>
              <a:t>i.e., </a:t>
            </a:r>
            <a:r>
              <a:rPr lang="nb-NO" dirty="0" err="1" smtClean="0"/>
              <a:t>how</a:t>
            </a:r>
            <a:r>
              <a:rPr lang="nb-NO" dirty="0" smtClean="0"/>
              <a:t> </a:t>
            </a:r>
            <a:r>
              <a:rPr lang="nb-NO" dirty="0" err="1" smtClean="0"/>
              <a:t>many</a:t>
            </a:r>
            <a:r>
              <a:rPr lang="nb-NO" dirty="0" smtClean="0"/>
              <a:t> </a:t>
            </a:r>
            <a:r>
              <a:rPr lang="nb-NO" dirty="0" err="1" smtClean="0"/>
              <a:t>collaborators</a:t>
            </a:r>
            <a:r>
              <a:rPr lang="nb-NO" dirty="0" smtClean="0"/>
              <a:t> </a:t>
            </a:r>
            <a:r>
              <a:rPr lang="nb-NO" dirty="0" err="1" smtClean="0"/>
              <a:t>does</a:t>
            </a:r>
            <a:r>
              <a:rPr lang="nb-NO" dirty="0" smtClean="0"/>
              <a:t> a </a:t>
            </a:r>
            <a:r>
              <a:rPr lang="nb-NO" dirty="0" err="1" smtClean="0"/>
              <a:t>firm</a:t>
            </a:r>
            <a:r>
              <a:rPr lang="nb-NO" dirty="0" smtClean="0"/>
              <a:t> have?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focal</a:t>
            </a:r>
            <a:r>
              <a:rPr lang="nb-NO" dirty="0" smtClean="0"/>
              <a:t> node and </a:t>
            </a:r>
            <a:r>
              <a:rPr lang="nb-NO" dirty="0" err="1" smtClean="0"/>
              <a:t>its</a:t>
            </a:r>
            <a:r>
              <a:rPr lang="nb-NO" dirty="0" smtClean="0"/>
              <a:t> </a:t>
            </a:r>
            <a:r>
              <a:rPr lang="nb-NO" dirty="0" err="1" smtClean="0"/>
              <a:t>direct</a:t>
            </a:r>
            <a:r>
              <a:rPr lang="nb-NO" dirty="0" smtClean="0"/>
              <a:t> </a:t>
            </a:r>
            <a:r>
              <a:rPr lang="nb-NO" dirty="0" err="1" smtClean="0"/>
              <a:t>connection</a:t>
            </a:r>
            <a:r>
              <a:rPr lang="nb-NO" dirty="0" smtClean="0"/>
              <a:t> make </a:t>
            </a:r>
            <a:r>
              <a:rPr lang="nb-NO" dirty="0" err="1" smtClean="0"/>
              <a:t>out</a:t>
            </a:r>
            <a:r>
              <a:rPr lang="nb-NO" dirty="0" smtClean="0"/>
              <a:t> a </a:t>
            </a:r>
            <a:r>
              <a:rPr lang="nb-NO" dirty="0" err="1" smtClean="0"/>
              <a:t>firm’s</a:t>
            </a:r>
            <a:r>
              <a:rPr lang="nb-NO" dirty="0" smtClean="0"/>
              <a:t> </a:t>
            </a:r>
            <a:r>
              <a:rPr lang="nb-NO" i="1" dirty="0" smtClean="0"/>
              <a:t>ego </a:t>
            </a:r>
            <a:r>
              <a:rPr lang="nb-NO" i="1" dirty="0" err="1" smtClean="0"/>
              <a:t>network</a:t>
            </a:r>
            <a:endParaRPr lang="nb-NO" dirty="0" smtClean="0"/>
          </a:p>
          <a:p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8059" y="1654969"/>
            <a:ext cx="3268382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Degree</a:t>
            </a:r>
            <a:r>
              <a:rPr lang="nb-NO" dirty="0" smtClean="0"/>
              <a:t> </a:t>
            </a:r>
            <a:r>
              <a:rPr lang="nb-NO" dirty="0" err="1" smtClean="0"/>
              <a:t>centrality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 </a:t>
            </a:r>
            <a:r>
              <a:rPr lang="nb-NO" dirty="0" err="1" smtClean="0"/>
              <a:t>node’s</a:t>
            </a:r>
            <a:r>
              <a:rPr lang="nb-NO" dirty="0" smtClean="0"/>
              <a:t> </a:t>
            </a:r>
            <a:r>
              <a:rPr lang="nb-NO" dirty="0" err="1" smtClean="0"/>
              <a:t>direct</a:t>
            </a:r>
            <a:r>
              <a:rPr lang="nb-NO" dirty="0" smtClean="0"/>
              <a:t> ties</a:t>
            </a:r>
          </a:p>
          <a:p>
            <a:r>
              <a:rPr lang="nb-NO" dirty="0" smtClean="0"/>
              <a:t>i.e., </a:t>
            </a:r>
            <a:r>
              <a:rPr lang="nb-NO" dirty="0" err="1" smtClean="0"/>
              <a:t>how</a:t>
            </a:r>
            <a:r>
              <a:rPr lang="nb-NO" dirty="0" smtClean="0"/>
              <a:t> </a:t>
            </a:r>
            <a:r>
              <a:rPr lang="nb-NO" dirty="0" err="1" smtClean="0"/>
              <a:t>many</a:t>
            </a:r>
            <a:r>
              <a:rPr lang="nb-NO" dirty="0" smtClean="0"/>
              <a:t> </a:t>
            </a:r>
            <a:r>
              <a:rPr lang="nb-NO" dirty="0" err="1" smtClean="0"/>
              <a:t>collaborators</a:t>
            </a:r>
            <a:r>
              <a:rPr lang="nb-NO" dirty="0" smtClean="0"/>
              <a:t> </a:t>
            </a:r>
            <a:r>
              <a:rPr lang="nb-NO" dirty="0" err="1" smtClean="0"/>
              <a:t>does</a:t>
            </a:r>
            <a:r>
              <a:rPr lang="nb-NO" dirty="0" smtClean="0"/>
              <a:t> a </a:t>
            </a:r>
            <a:r>
              <a:rPr lang="nb-NO" dirty="0" err="1" smtClean="0"/>
              <a:t>firm</a:t>
            </a:r>
            <a:r>
              <a:rPr lang="nb-NO" dirty="0" smtClean="0"/>
              <a:t> have?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focal</a:t>
            </a:r>
            <a:r>
              <a:rPr lang="nb-NO" dirty="0" smtClean="0"/>
              <a:t> node and </a:t>
            </a:r>
            <a:r>
              <a:rPr lang="nb-NO" dirty="0" err="1" smtClean="0"/>
              <a:t>its</a:t>
            </a:r>
            <a:r>
              <a:rPr lang="nb-NO" dirty="0" smtClean="0"/>
              <a:t> </a:t>
            </a:r>
            <a:r>
              <a:rPr lang="nb-NO" dirty="0" err="1" smtClean="0"/>
              <a:t>direct</a:t>
            </a:r>
            <a:r>
              <a:rPr lang="nb-NO" dirty="0" smtClean="0"/>
              <a:t> </a:t>
            </a:r>
            <a:r>
              <a:rPr lang="nb-NO" dirty="0" err="1" smtClean="0"/>
              <a:t>connection</a:t>
            </a:r>
            <a:r>
              <a:rPr lang="nb-NO" dirty="0" smtClean="0"/>
              <a:t> make </a:t>
            </a:r>
            <a:r>
              <a:rPr lang="nb-NO" dirty="0" err="1" smtClean="0"/>
              <a:t>out</a:t>
            </a:r>
            <a:r>
              <a:rPr lang="nb-NO" dirty="0" smtClean="0"/>
              <a:t> a </a:t>
            </a:r>
            <a:r>
              <a:rPr lang="nb-NO" dirty="0" err="1" smtClean="0"/>
              <a:t>firm’s</a:t>
            </a:r>
            <a:r>
              <a:rPr lang="nb-NO" dirty="0" smtClean="0"/>
              <a:t> </a:t>
            </a:r>
            <a:r>
              <a:rPr lang="nb-NO" i="1" dirty="0" smtClean="0"/>
              <a:t>ego </a:t>
            </a:r>
            <a:r>
              <a:rPr lang="nb-NO" i="1" dirty="0" err="1" smtClean="0"/>
              <a:t>network</a:t>
            </a:r>
            <a:endParaRPr lang="nb-NO" dirty="0" smtClean="0"/>
          </a:p>
          <a:p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8059" y="1654969"/>
            <a:ext cx="3268382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Degree</a:t>
            </a:r>
            <a:r>
              <a:rPr lang="nb-NO" dirty="0" smtClean="0"/>
              <a:t> </a:t>
            </a:r>
            <a:r>
              <a:rPr lang="nb-NO" dirty="0" err="1" smtClean="0"/>
              <a:t>centrality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Direct ties </a:t>
            </a:r>
            <a:r>
              <a:rPr lang="nb-NO" dirty="0" err="1" smtClean="0"/>
              <a:t>gives</a:t>
            </a:r>
            <a:r>
              <a:rPr lang="nb-NO" dirty="0" smtClean="0"/>
              <a:t> </a:t>
            </a:r>
            <a:r>
              <a:rPr lang="nb-NO" dirty="0" err="1" smtClean="0"/>
              <a:t>access</a:t>
            </a:r>
            <a:r>
              <a:rPr lang="nb-NO" dirty="0" smtClean="0"/>
              <a:t> to </a:t>
            </a:r>
            <a:r>
              <a:rPr lang="nb-NO" dirty="0" err="1" smtClean="0"/>
              <a:t>external</a:t>
            </a:r>
            <a:r>
              <a:rPr lang="nb-NO" dirty="0" smtClean="0"/>
              <a:t> </a:t>
            </a:r>
            <a:r>
              <a:rPr lang="nb-NO" dirty="0" err="1" smtClean="0"/>
              <a:t>knowledge</a:t>
            </a:r>
            <a:r>
              <a:rPr lang="nb-NO" dirty="0" smtClean="0"/>
              <a:t> </a:t>
            </a:r>
            <a:r>
              <a:rPr lang="nb-NO" dirty="0" err="1" smtClean="0"/>
              <a:t>stocks</a:t>
            </a:r>
            <a:r>
              <a:rPr lang="nb-NO" dirty="0" smtClean="0"/>
              <a:t> </a:t>
            </a:r>
          </a:p>
          <a:p>
            <a:r>
              <a:rPr lang="nb-NO" dirty="0" err="1" smtClean="0"/>
              <a:t>Enables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transfer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highly</a:t>
            </a:r>
            <a:r>
              <a:rPr lang="nb-NO" dirty="0" smtClean="0"/>
              <a:t> </a:t>
            </a:r>
            <a:r>
              <a:rPr lang="nb-NO" dirty="0" err="1" smtClean="0"/>
              <a:t>complex</a:t>
            </a:r>
            <a:r>
              <a:rPr lang="nb-NO" dirty="0" smtClean="0"/>
              <a:t>, </a:t>
            </a:r>
            <a:r>
              <a:rPr lang="nb-NO" dirty="0" err="1" smtClean="0"/>
              <a:t>specialised</a:t>
            </a:r>
            <a:r>
              <a:rPr lang="nb-NO" dirty="0" smtClean="0"/>
              <a:t> and </a:t>
            </a:r>
            <a:r>
              <a:rPr lang="nb-NO" dirty="0" err="1" smtClean="0"/>
              <a:t>situated</a:t>
            </a:r>
            <a:r>
              <a:rPr lang="nb-NO" dirty="0" smtClean="0"/>
              <a:t> </a:t>
            </a:r>
            <a:r>
              <a:rPr lang="nb-NO" dirty="0" err="1" smtClean="0"/>
              <a:t>knowledge</a:t>
            </a:r>
            <a:endParaRPr lang="nb-NO" dirty="0" smtClean="0"/>
          </a:p>
          <a:p>
            <a:r>
              <a:rPr lang="en-GB" i="1" dirty="0" smtClean="0"/>
              <a:t>H1: High degree centrality -&gt; more likely to innovate</a:t>
            </a:r>
            <a:endParaRPr lang="nb-NO" i="1" dirty="0" smtClean="0"/>
          </a:p>
          <a:p>
            <a:endParaRPr lang="nb-NO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8059" y="1654969"/>
            <a:ext cx="3268382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iO-Norsk16_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sv-tik-16-10-english</Template>
  <TotalTime>2472</TotalTime>
  <Words>770</Words>
  <Application>Microsoft Office PowerPoint</Application>
  <PresentationFormat>On-screen Show (16:10)</PresentationFormat>
  <Paragraphs>118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ヒラギノ角ゴ Pro W3</vt:lpstr>
      <vt:lpstr>UiO-Norsk16_10</vt:lpstr>
      <vt:lpstr>How does network position affect firms’ innovation? </vt:lpstr>
      <vt:lpstr>Research collaboration networks and innovation</vt:lpstr>
      <vt:lpstr>Measuring innovation</vt:lpstr>
      <vt:lpstr>Measuring network position</vt:lpstr>
      <vt:lpstr>Measuring network position</vt:lpstr>
      <vt:lpstr>Degree centrality</vt:lpstr>
      <vt:lpstr>Degree centrality</vt:lpstr>
      <vt:lpstr>Degree centrality</vt:lpstr>
      <vt:lpstr>Degree centrality</vt:lpstr>
      <vt:lpstr>Reach</vt:lpstr>
      <vt:lpstr>Reach</vt:lpstr>
      <vt:lpstr>Reach</vt:lpstr>
      <vt:lpstr>Reach</vt:lpstr>
      <vt:lpstr>Reach</vt:lpstr>
      <vt:lpstr>Reach</vt:lpstr>
      <vt:lpstr>Ego network efficiency/redundancy</vt:lpstr>
      <vt:lpstr>Ego network efficiency/redundancy</vt:lpstr>
      <vt:lpstr>Ego network efficiency/redundancy</vt:lpstr>
      <vt:lpstr>Ego network efficiency/redundancy</vt:lpstr>
      <vt:lpstr>Statistical analysis</vt:lpstr>
      <vt:lpstr>Statistical analysis</vt:lpstr>
      <vt:lpstr>Results: Degree centrality</vt:lpstr>
      <vt:lpstr>Results: Reach</vt:lpstr>
      <vt:lpstr>Results: Ego network efficiency/redundancy</vt:lpstr>
      <vt:lpstr>The potential of connecting RCN data to other data sources</vt:lpstr>
      <vt:lpstr>Thank you!</vt:lpstr>
    </vt:vector>
  </TitlesOfParts>
  <Company>Universitetet i Oslo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RenewGrowth: PV Knowledge Networks</dc:title>
  <dc:creator>Maria Tsouri</dc:creator>
  <cp:lastModifiedBy>Taran Mari Thune</cp:lastModifiedBy>
  <cp:revision>79</cp:revision>
  <dcterms:created xsi:type="dcterms:W3CDTF">2018-03-08T14:26:56Z</dcterms:created>
  <dcterms:modified xsi:type="dcterms:W3CDTF">2018-11-29T11:37:57Z</dcterms:modified>
</cp:coreProperties>
</file>