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61" r:id="rId3"/>
    <p:sldId id="258" r:id="rId4"/>
    <p:sldId id="257" r:id="rId5"/>
    <p:sldId id="259" r:id="rId6"/>
    <p:sldId id="260" r:id="rId7"/>
    <p:sldId id="263" r:id="rId8"/>
    <p:sldId id="264" r:id="rId9"/>
    <p:sldId id="265" r:id="rId10"/>
    <p:sldId id="266" r:id="rId11"/>
    <p:sldId id="262" r:id="rId12"/>
    <p:sldId id="267" r:id="rId13"/>
    <p:sldId id="268" r:id="rId14"/>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1" d="100"/>
          <a:sy n="71" d="100"/>
        </p:scale>
        <p:origin x="449"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5645CB-4BB2-46F3-B75A-33D5C15A095E}" type="datetimeFigureOut">
              <a:rPr lang="nb-NO" smtClean="0"/>
              <a:t>29.11.2018</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208131-3866-41A9-A90F-0FDC7D2D6B44}" type="slidenum">
              <a:rPr lang="nb-NO" smtClean="0"/>
              <a:t>‹#›</a:t>
            </a:fld>
            <a:endParaRPr lang="nb-NO"/>
          </a:p>
        </p:txBody>
      </p:sp>
    </p:spTree>
    <p:extLst>
      <p:ext uri="{BB962C8B-B14F-4D97-AF65-F5344CB8AC3E}">
        <p14:creationId xmlns:p14="http://schemas.microsoft.com/office/powerpoint/2010/main" val="3047479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smtClean="0"/>
              <a:t>Based</a:t>
            </a:r>
            <a:r>
              <a:rPr lang="nb-NO" dirty="0" smtClean="0"/>
              <a:t> </a:t>
            </a:r>
            <a:r>
              <a:rPr lang="nb-NO" dirty="0" err="1" smtClean="0"/>
              <a:t>on</a:t>
            </a:r>
            <a:r>
              <a:rPr lang="nb-NO" baseline="0" dirty="0" smtClean="0"/>
              <a:t> surveys, </a:t>
            </a:r>
            <a:r>
              <a:rPr lang="nb-NO" baseline="0" dirty="0" err="1" smtClean="0"/>
              <a:t>interviews</a:t>
            </a:r>
            <a:r>
              <a:rPr lang="nb-NO" baseline="0" dirty="0" smtClean="0"/>
              <a:t>, cases</a:t>
            </a:r>
            <a:endParaRPr lang="nb-NO" dirty="0"/>
          </a:p>
        </p:txBody>
      </p:sp>
      <p:sp>
        <p:nvSpPr>
          <p:cNvPr id="4" name="Plassholder for lysbildenummer 3"/>
          <p:cNvSpPr>
            <a:spLocks noGrp="1"/>
          </p:cNvSpPr>
          <p:nvPr>
            <p:ph type="sldNum" sz="quarter" idx="10"/>
          </p:nvPr>
        </p:nvSpPr>
        <p:spPr/>
        <p:txBody>
          <a:bodyPr/>
          <a:lstStyle/>
          <a:p>
            <a:fld id="{5127D3EA-512D-4570-B934-4822BD1D47CB}" type="slidenum">
              <a:rPr lang="en-GB" smtClean="0"/>
              <a:t>2</a:t>
            </a:fld>
            <a:endParaRPr lang="en-GB"/>
          </a:p>
        </p:txBody>
      </p:sp>
    </p:spTree>
    <p:extLst>
      <p:ext uri="{BB962C8B-B14F-4D97-AF65-F5344CB8AC3E}">
        <p14:creationId xmlns:p14="http://schemas.microsoft.com/office/powerpoint/2010/main" val="2780124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smtClean="0"/>
              <a:t>Klikk for å redigere tittelstil</a:t>
            </a:r>
            <a:endParaRPr lang="nb-NO"/>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smtClean="0"/>
              <a:t>Klikk for å redigere undertittelstil i malen</a:t>
            </a:r>
            <a:endParaRPr lang="nb-NO"/>
          </a:p>
        </p:txBody>
      </p:sp>
      <p:sp>
        <p:nvSpPr>
          <p:cNvPr id="4" name="Plassholder for dato 3"/>
          <p:cNvSpPr>
            <a:spLocks noGrp="1"/>
          </p:cNvSpPr>
          <p:nvPr>
            <p:ph type="dt" sz="half" idx="10"/>
          </p:nvPr>
        </p:nvSpPr>
        <p:spPr/>
        <p:txBody>
          <a:bodyPr/>
          <a:lstStyle/>
          <a:p>
            <a:fld id="{383ACCEB-7EB2-4DC9-BBCA-B5513BE5F8FA}" type="datetimeFigureOut">
              <a:rPr lang="nb-NO" smtClean="0"/>
              <a:t>29.11.2018</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E6CB1AC-37B8-43E6-AF73-5FF79F0487F3}" type="slidenum">
              <a:rPr lang="nb-NO" smtClean="0"/>
              <a:t>‹#›</a:t>
            </a:fld>
            <a:endParaRPr lang="nb-NO"/>
          </a:p>
        </p:txBody>
      </p:sp>
    </p:spTree>
    <p:extLst>
      <p:ext uri="{BB962C8B-B14F-4D97-AF65-F5344CB8AC3E}">
        <p14:creationId xmlns:p14="http://schemas.microsoft.com/office/powerpoint/2010/main" val="3252560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383ACCEB-7EB2-4DC9-BBCA-B5513BE5F8FA}" type="datetimeFigureOut">
              <a:rPr lang="nb-NO" smtClean="0"/>
              <a:t>29.11.2018</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E6CB1AC-37B8-43E6-AF73-5FF79F0487F3}" type="slidenum">
              <a:rPr lang="nb-NO" smtClean="0"/>
              <a:t>‹#›</a:t>
            </a:fld>
            <a:endParaRPr lang="nb-NO"/>
          </a:p>
        </p:txBody>
      </p:sp>
    </p:spTree>
    <p:extLst>
      <p:ext uri="{BB962C8B-B14F-4D97-AF65-F5344CB8AC3E}">
        <p14:creationId xmlns:p14="http://schemas.microsoft.com/office/powerpoint/2010/main" val="1054349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383ACCEB-7EB2-4DC9-BBCA-B5513BE5F8FA}" type="datetimeFigureOut">
              <a:rPr lang="nb-NO" smtClean="0"/>
              <a:t>29.11.2018</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E6CB1AC-37B8-43E6-AF73-5FF79F0487F3}" type="slidenum">
              <a:rPr lang="nb-NO" smtClean="0"/>
              <a:t>‹#›</a:t>
            </a:fld>
            <a:endParaRPr lang="nb-NO"/>
          </a:p>
        </p:txBody>
      </p:sp>
    </p:spTree>
    <p:extLst>
      <p:ext uri="{BB962C8B-B14F-4D97-AF65-F5344CB8AC3E}">
        <p14:creationId xmlns:p14="http://schemas.microsoft.com/office/powerpoint/2010/main" val="1492719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lvl1pPr>
              <a:defRPr sz="6600" b="1">
                <a:solidFill>
                  <a:schemeClr val="accent1">
                    <a:lumMod val="50000"/>
                  </a:schemeClr>
                </a:solidFill>
              </a:defRPr>
            </a:lvl1pPr>
          </a:lstStyle>
          <a:p>
            <a:r>
              <a:rPr lang="nb-NO" dirty="0" smtClean="0"/>
              <a:t>Klikk for å redigere tittelstil</a:t>
            </a:r>
            <a:endParaRPr lang="nb-NO" dirty="0"/>
          </a:p>
        </p:txBody>
      </p:sp>
      <p:sp>
        <p:nvSpPr>
          <p:cNvPr id="3" name="Plassholder for innhold 2"/>
          <p:cNvSpPr>
            <a:spLocks noGrp="1"/>
          </p:cNvSpPr>
          <p:nvPr>
            <p:ph idx="1"/>
          </p:nvPr>
        </p:nvSpPr>
        <p:spPr/>
        <p:txBody>
          <a:body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383ACCEB-7EB2-4DC9-BBCA-B5513BE5F8FA}" type="datetimeFigureOut">
              <a:rPr lang="nb-NO" smtClean="0"/>
              <a:t>29.11.2018</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E6CB1AC-37B8-43E6-AF73-5FF79F0487F3}" type="slidenum">
              <a:rPr lang="nb-NO" smtClean="0"/>
              <a:t>‹#›</a:t>
            </a:fld>
            <a:endParaRPr lang="nb-NO"/>
          </a:p>
        </p:txBody>
      </p:sp>
    </p:spTree>
    <p:extLst>
      <p:ext uri="{BB962C8B-B14F-4D97-AF65-F5344CB8AC3E}">
        <p14:creationId xmlns:p14="http://schemas.microsoft.com/office/powerpoint/2010/main" val="3312055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smtClean="0"/>
              <a:t>Klikk for å redigere tittelstil</a:t>
            </a:r>
            <a:endParaRPr lang="nb-NO"/>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smtClean="0"/>
              <a:t>Rediger tekststiler i malen</a:t>
            </a:r>
          </a:p>
        </p:txBody>
      </p:sp>
      <p:sp>
        <p:nvSpPr>
          <p:cNvPr id="4" name="Plassholder for dato 3"/>
          <p:cNvSpPr>
            <a:spLocks noGrp="1"/>
          </p:cNvSpPr>
          <p:nvPr>
            <p:ph type="dt" sz="half" idx="10"/>
          </p:nvPr>
        </p:nvSpPr>
        <p:spPr/>
        <p:txBody>
          <a:bodyPr/>
          <a:lstStyle/>
          <a:p>
            <a:fld id="{383ACCEB-7EB2-4DC9-BBCA-B5513BE5F8FA}" type="datetimeFigureOut">
              <a:rPr lang="nb-NO" smtClean="0"/>
              <a:t>29.11.2018</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E6CB1AC-37B8-43E6-AF73-5FF79F0487F3}" type="slidenum">
              <a:rPr lang="nb-NO" smtClean="0"/>
              <a:t>‹#›</a:t>
            </a:fld>
            <a:endParaRPr lang="nb-NO"/>
          </a:p>
        </p:txBody>
      </p:sp>
    </p:spTree>
    <p:extLst>
      <p:ext uri="{BB962C8B-B14F-4D97-AF65-F5344CB8AC3E}">
        <p14:creationId xmlns:p14="http://schemas.microsoft.com/office/powerpoint/2010/main" val="239917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838200" y="1825625"/>
            <a:ext cx="5181600" cy="4351338"/>
          </a:xfrm>
        </p:spPr>
        <p:txBody>
          <a:body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6172200" y="1825625"/>
            <a:ext cx="5181600" cy="4351338"/>
          </a:xfrm>
        </p:spPr>
        <p:txBody>
          <a:body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4"/>
          <p:cNvSpPr>
            <a:spLocks noGrp="1"/>
          </p:cNvSpPr>
          <p:nvPr>
            <p:ph type="dt" sz="half" idx="10"/>
          </p:nvPr>
        </p:nvSpPr>
        <p:spPr/>
        <p:txBody>
          <a:bodyPr/>
          <a:lstStyle/>
          <a:p>
            <a:fld id="{383ACCEB-7EB2-4DC9-BBCA-B5513BE5F8FA}" type="datetimeFigureOut">
              <a:rPr lang="nb-NO" smtClean="0"/>
              <a:t>29.11.2018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1E6CB1AC-37B8-43E6-AF73-5FF79F0487F3}" type="slidenum">
              <a:rPr lang="nb-NO" smtClean="0"/>
              <a:t>‹#›</a:t>
            </a:fld>
            <a:endParaRPr lang="nb-NO"/>
          </a:p>
        </p:txBody>
      </p:sp>
    </p:spTree>
    <p:extLst>
      <p:ext uri="{BB962C8B-B14F-4D97-AF65-F5344CB8AC3E}">
        <p14:creationId xmlns:p14="http://schemas.microsoft.com/office/powerpoint/2010/main" val="3742764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smtClean="0"/>
              <a:t>Klikk for å redigere tittelstil</a:t>
            </a:r>
            <a:endParaRPr lang="nb-NO"/>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Rediger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Rediger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6"/>
          <p:cNvSpPr>
            <a:spLocks noGrp="1"/>
          </p:cNvSpPr>
          <p:nvPr>
            <p:ph type="dt" sz="half" idx="10"/>
          </p:nvPr>
        </p:nvSpPr>
        <p:spPr/>
        <p:txBody>
          <a:bodyPr/>
          <a:lstStyle/>
          <a:p>
            <a:fld id="{383ACCEB-7EB2-4DC9-BBCA-B5513BE5F8FA}" type="datetimeFigureOut">
              <a:rPr lang="nb-NO" smtClean="0"/>
              <a:t>29.11.2018</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1E6CB1AC-37B8-43E6-AF73-5FF79F0487F3}" type="slidenum">
              <a:rPr lang="nb-NO" smtClean="0"/>
              <a:t>‹#›</a:t>
            </a:fld>
            <a:endParaRPr lang="nb-NO"/>
          </a:p>
        </p:txBody>
      </p:sp>
    </p:spTree>
    <p:extLst>
      <p:ext uri="{BB962C8B-B14F-4D97-AF65-F5344CB8AC3E}">
        <p14:creationId xmlns:p14="http://schemas.microsoft.com/office/powerpoint/2010/main" val="808347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dato 2"/>
          <p:cNvSpPr>
            <a:spLocks noGrp="1"/>
          </p:cNvSpPr>
          <p:nvPr>
            <p:ph type="dt" sz="half" idx="10"/>
          </p:nvPr>
        </p:nvSpPr>
        <p:spPr/>
        <p:txBody>
          <a:bodyPr/>
          <a:lstStyle/>
          <a:p>
            <a:fld id="{383ACCEB-7EB2-4DC9-BBCA-B5513BE5F8FA}" type="datetimeFigureOut">
              <a:rPr lang="nb-NO" smtClean="0"/>
              <a:t>29.11.2018</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1E6CB1AC-37B8-43E6-AF73-5FF79F0487F3}" type="slidenum">
              <a:rPr lang="nb-NO" smtClean="0"/>
              <a:t>‹#›</a:t>
            </a:fld>
            <a:endParaRPr lang="nb-NO"/>
          </a:p>
        </p:txBody>
      </p:sp>
    </p:spTree>
    <p:extLst>
      <p:ext uri="{BB962C8B-B14F-4D97-AF65-F5344CB8AC3E}">
        <p14:creationId xmlns:p14="http://schemas.microsoft.com/office/powerpoint/2010/main" val="16188664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383ACCEB-7EB2-4DC9-BBCA-B5513BE5F8FA}" type="datetimeFigureOut">
              <a:rPr lang="nb-NO" smtClean="0"/>
              <a:t>29.11.2018</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1E6CB1AC-37B8-43E6-AF73-5FF79F0487F3}" type="slidenum">
              <a:rPr lang="nb-NO" smtClean="0"/>
              <a:t>‹#›</a:t>
            </a:fld>
            <a:endParaRPr lang="nb-NO"/>
          </a:p>
        </p:txBody>
      </p:sp>
    </p:spTree>
    <p:extLst>
      <p:ext uri="{BB962C8B-B14F-4D97-AF65-F5344CB8AC3E}">
        <p14:creationId xmlns:p14="http://schemas.microsoft.com/office/powerpoint/2010/main" val="2178057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smtClean="0"/>
              <a:t>Klikk for å redigere tittelstil</a:t>
            </a:r>
            <a:endParaRPr lang="nb-NO"/>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smtClean="0"/>
              <a:t>Rediger tekststiler i malen</a:t>
            </a:r>
          </a:p>
        </p:txBody>
      </p:sp>
      <p:sp>
        <p:nvSpPr>
          <p:cNvPr id="5" name="Plassholder for dato 4"/>
          <p:cNvSpPr>
            <a:spLocks noGrp="1"/>
          </p:cNvSpPr>
          <p:nvPr>
            <p:ph type="dt" sz="half" idx="10"/>
          </p:nvPr>
        </p:nvSpPr>
        <p:spPr/>
        <p:txBody>
          <a:bodyPr/>
          <a:lstStyle/>
          <a:p>
            <a:fld id="{383ACCEB-7EB2-4DC9-BBCA-B5513BE5F8FA}" type="datetimeFigureOut">
              <a:rPr lang="nb-NO" smtClean="0"/>
              <a:t>29.11.2018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1E6CB1AC-37B8-43E6-AF73-5FF79F0487F3}" type="slidenum">
              <a:rPr lang="nb-NO" smtClean="0"/>
              <a:t>‹#›</a:t>
            </a:fld>
            <a:endParaRPr lang="nb-NO"/>
          </a:p>
        </p:txBody>
      </p:sp>
    </p:spTree>
    <p:extLst>
      <p:ext uri="{BB962C8B-B14F-4D97-AF65-F5344CB8AC3E}">
        <p14:creationId xmlns:p14="http://schemas.microsoft.com/office/powerpoint/2010/main" val="924122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smtClean="0"/>
              <a:t>Klikk for å redigere tittelstil</a:t>
            </a:r>
            <a:endParaRPr lang="nb-NO"/>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smtClean="0"/>
              <a:t>Rediger tekststiler i malen</a:t>
            </a:r>
          </a:p>
        </p:txBody>
      </p:sp>
      <p:sp>
        <p:nvSpPr>
          <p:cNvPr id="5" name="Plassholder for dato 4"/>
          <p:cNvSpPr>
            <a:spLocks noGrp="1"/>
          </p:cNvSpPr>
          <p:nvPr>
            <p:ph type="dt" sz="half" idx="10"/>
          </p:nvPr>
        </p:nvSpPr>
        <p:spPr/>
        <p:txBody>
          <a:bodyPr/>
          <a:lstStyle/>
          <a:p>
            <a:fld id="{383ACCEB-7EB2-4DC9-BBCA-B5513BE5F8FA}" type="datetimeFigureOut">
              <a:rPr lang="nb-NO" smtClean="0"/>
              <a:t>29.11.2018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1E6CB1AC-37B8-43E6-AF73-5FF79F0487F3}" type="slidenum">
              <a:rPr lang="nb-NO" smtClean="0"/>
              <a:t>‹#›</a:t>
            </a:fld>
            <a:endParaRPr lang="nb-NO"/>
          </a:p>
        </p:txBody>
      </p:sp>
    </p:spTree>
    <p:extLst>
      <p:ext uri="{BB962C8B-B14F-4D97-AF65-F5344CB8AC3E}">
        <p14:creationId xmlns:p14="http://schemas.microsoft.com/office/powerpoint/2010/main" val="1017403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smtClean="0"/>
              <a:t>Klikk for å redigere tittelstil</a:t>
            </a:r>
            <a:endParaRPr lang="nb-NO"/>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3ACCEB-7EB2-4DC9-BBCA-B5513BE5F8FA}" type="datetimeFigureOut">
              <a:rPr lang="nb-NO" smtClean="0"/>
              <a:t>29.11.2018</a:t>
            </a:fld>
            <a:endParaRPr lang="nb-NO"/>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6CB1AC-37B8-43E6-AF73-5FF79F0487F3}" type="slidenum">
              <a:rPr lang="nb-NO" smtClean="0"/>
              <a:t>‹#›</a:t>
            </a:fld>
            <a:endParaRPr lang="nb-NO"/>
          </a:p>
        </p:txBody>
      </p:sp>
    </p:spTree>
    <p:extLst>
      <p:ext uri="{BB962C8B-B14F-4D97-AF65-F5344CB8AC3E}">
        <p14:creationId xmlns:p14="http://schemas.microsoft.com/office/powerpoint/2010/main" val="4666556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Magnus.gulbrandsen@tik.uio.no"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sv.uio.no/tik/english/research/projects/osiris/" TargetMode="External"/><Relationship Id="rId2" Type="http://schemas.openxmlformats.org/officeDocument/2006/relationships/hyperlink" Target="mailto:magnus.gulbrandsen@tik.uio.no" TargetMode="External"/><Relationship Id="rId1" Type="http://schemas.openxmlformats.org/officeDocument/2006/relationships/slideLayout" Target="../slideLayouts/slideLayout2.xml"/><Relationship Id="rId4" Type="http://schemas.openxmlformats.org/officeDocument/2006/relationships/hyperlink" Target="http://@OSIRIS_TIK"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6.jpeg"/><Relationship Id="rId4" Type="http://schemas.openxmlformats.org/officeDocument/2006/relationships/image" Target="../media/image5.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470452" y="1122363"/>
            <a:ext cx="11251096" cy="2387600"/>
          </a:xfrm>
        </p:spPr>
        <p:txBody>
          <a:bodyPr>
            <a:noAutofit/>
          </a:bodyPr>
          <a:lstStyle/>
          <a:p>
            <a:r>
              <a:rPr lang="nb-NO" sz="8800" b="1" dirty="0" err="1"/>
              <a:t>Use</a:t>
            </a:r>
            <a:r>
              <a:rPr lang="nb-NO" sz="8800" b="1" dirty="0"/>
              <a:t> of </a:t>
            </a:r>
            <a:r>
              <a:rPr lang="nb-NO" sz="8800" b="1" dirty="0" err="1" smtClean="0"/>
              <a:t>network</a:t>
            </a:r>
            <a:r>
              <a:rPr lang="nb-NO" sz="8800" b="1" dirty="0" smtClean="0"/>
              <a:t> data </a:t>
            </a:r>
            <a:r>
              <a:rPr lang="nb-NO" sz="8800" b="1" dirty="0"/>
              <a:t>to </a:t>
            </a:r>
            <a:r>
              <a:rPr lang="nb-NO" sz="8800" b="1" dirty="0" err="1"/>
              <a:t>study</a:t>
            </a:r>
            <a:r>
              <a:rPr lang="nb-NO" sz="8800" b="1" dirty="0"/>
              <a:t> research impact</a:t>
            </a:r>
          </a:p>
        </p:txBody>
      </p:sp>
      <p:sp>
        <p:nvSpPr>
          <p:cNvPr id="3" name="Undertittel 2"/>
          <p:cNvSpPr>
            <a:spLocks noGrp="1"/>
          </p:cNvSpPr>
          <p:nvPr>
            <p:ph type="subTitle" idx="1"/>
          </p:nvPr>
        </p:nvSpPr>
        <p:spPr>
          <a:xfrm>
            <a:off x="1524000" y="4142630"/>
            <a:ext cx="9144000" cy="2244257"/>
          </a:xfrm>
        </p:spPr>
        <p:txBody>
          <a:bodyPr>
            <a:normAutofit lnSpcReduction="10000"/>
          </a:bodyPr>
          <a:lstStyle/>
          <a:p>
            <a:r>
              <a:rPr lang="nb-NO" sz="3200" b="1" dirty="0" smtClean="0">
                <a:solidFill>
                  <a:schemeClr val="accent1">
                    <a:lumMod val="50000"/>
                  </a:schemeClr>
                </a:solidFill>
              </a:rPr>
              <a:t>Magnus Gulbrandsen, TIK and OSIRIS</a:t>
            </a:r>
          </a:p>
          <a:p>
            <a:endParaRPr lang="nb-NO" b="1" dirty="0" smtClean="0"/>
          </a:p>
          <a:p>
            <a:r>
              <a:rPr lang="nb-NO" dirty="0" smtClean="0"/>
              <a:t>Seminar </a:t>
            </a:r>
            <a:r>
              <a:rPr lang="nb-NO" dirty="0" err="1" smtClean="0"/>
              <a:t>on</a:t>
            </a:r>
            <a:r>
              <a:rPr lang="nb-NO" dirty="0" smtClean="0"/>
              <a:t> R&amp;D </a:t>
            </a:r>
            <a:r>
              <a:rPr lang="nb-NO" dirty="0" err="1" smtClean="0"/>
              <a:t>networks</a:t>
            </a:r>
            <a:r>
              <a:rPr lang="nb-NO" dirty="0" smtClean="0"/>
              <a:t> at TIK, 29 November 2018</a:t>
            </a:r>
          </a:p>
          <a:p>
            <a:endParaRPr lang="nb-NO" dirty="0" smtClean="0"/>
          </a:p>
          <a:p>
            <a:r>
              <a:rPr lang="nb-NO" dirty="0" smtClean="0">
                <a:hlinkClick r:id="rId2"/>
              </a:rPr>
              <a:t>magnus.gulbrandsen@tik.uio.no</a:t>
            </a:r>
            <a:r>
              <a:rPr lang="nb-NO" dirty="0" smtClean="0"/>
              <a:t> </a:t>
            </a:r>
            <a:endParaRPr lang="nb-NO" dirty="0"/>
          </a:p>
        </p:txBody>
      </p:sp>
    </p:spTree>
    <p:extLst>
      <p:ext uri="{BB962C8B-B14F-4D97-AF65-F5344CB8AC3E}">
        <p14:creationId xmlns:p14="http://schemas.microsoft.com/office/powerpoint/2010/main" val="37062980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582707" y="1027906"/>
            <a:ext cx="2599764" cy="5149057"/>
          </a:xfrm>
        </p:spPr>
        <p:txBody>
          <a:bodyPr>
            <a:normAutofit lnSpcReduction="10000"/>
          </a:bodyPr>
          <a:lstStyle/>
          <a:p>
            <a:r>
              <a:rPr lang="en-GB" dirty="0" smtClean="0"/>
              <a:t>Advanced case-based approaches could also benefit from using network data more systematically</a:t>
            </a:r>
          </a:p>
          <a:p>
            <a:r>
              <a:rPr lang="en-GB" dirty="0" smtClean="0"/>
              <a:t>Here: the French ASIRPA framework (Joly et al. 2015)</a:t>
            </a:r>
            <a:endParaRPr lang="en-GB" dirty="0"/>
          </a:p>
        </p:txBody>
      </p:sp>
      <p:pic>
        <p:nvPicPr>
          <p:cNvPr id="5" name="Image 6"/>
          <p:cNvPicPr/>
          <p:nvPr/>
        </p:nvPicPr>
        <p:blipFill>
          <a:blip r:embed="rId2">
            <a:extLst>
              <a:ext uri="{28A0092B-C50C-407E-A947-70E740481C1C}">
                <a14:useLocalDpi xmlns:a14="http://schemas.microsoft.com/office/drawing/2010/main" val="0"/>
              </a:ext>
            </a:extLst>
          </a:blip>
          <a:srcRect/>
          <a:stretch>
            <a:fillRect/>
          </a:stretch>
        </p:blipFill>
        <p:spPr bwMode="auto">
          <a:xfrm>
            <a:off x="3094470" y="1027906"/>
            <a:ext cx="8884067" cy="5200529"/>
          </a:xfrm>
          <a:prstGeom prst="rect">
            <a:avLst/>
          </a:prstGeom>
          <a:noFill/>
        </p:spPr>
      </p:pic>
    </p:spTree>
    <p:extLst>
      <p:ext uri="{BB962C8B-B14F-4D97-AF65-F5344CB8AC3E}">
        <p14:creationId xmlns:p14="http://schemas.microsoft.com/office/powerpoint/2010/main" val="28262392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Data </a:t>
            </a:r>
            <a:r>
              <a:rPr lang="nb-NO" dirty="0" err="1" smtClean="0"/>
              <a:t>requirements</a:t>
            </a:r>
            <a:endParaRPr lang="nb-NO" dirty="0"/>
          </a:p>
        </p:txBody>
      </p:sp>
      <p:sp>
        <p:nvSpPr>
          <p:cNvPr id="3" name="Plassholder for innhold 2"/>
          <p:cNvSpPr>
            <a:spLocks noGrp="1"/>
          </p:cNvSpPr>
          <p:nvPr>
            <p:ph idx="1"/>
          </p:nvPr>
        </p:nvSpPr>
        <p:spPr/>
        <p:txBody>
          <a:bodyPr/>
          <a:lstStyle/>
          <a:p>
            <a:r>
              <a:rPr lang="en-GB" dirty="0" smtClean="0"/>
              <a:t>High reliability (over time and inter-coder) about funding, actors, activities, outputs</a:t>
            </a:r>
          </a:p>
          <a:p>
            <a:r>
              <a:rPr lang="en-GB" dirty="0" smtClean="0"/>
              <a:t>Fairly easy incorporation of additional data about the actors involved</a:t>
            </a:r>
          </a:p>
          <a:p>
            <a:r>
              <a:rPr lang="en-GB" dirty="0" smtClean="0"/>
              <a:t>Opportunities for incorporating other data such as scientific publications (links to </a:t>
            </a:r>
            <a:r>
              <a:rPr lang="en-GB" dirty="0" err="1" smtClean="0"/>
              <a:t>CRISTiN</a:t>
            </a:r>
            <a:r>
              <a:rPr lang="en-GB" dirty="0" smtClean="0"/>
              <a:t> could offer some unique opportunities?) and various indications of other outputs/outcomes</a:t>
            </a:r>
          </a:p>
          <a:p>
            <a:r>
              <a:rPr lang="en-GB" dirty="0" smtClean="0"/>
              <a:t>Coverage of long time periods (European studies show that impact is often the result of repeated interaction within different organisational frameworks, cf. Gulbrandsen &amp; Sivertsen 2018)</a:t>
            </a:r>
          </a:p>
        </p:txBody>
      </p:sp>
    </p:spTree>
    <p:extLst>
      <p:ext uri="{BB962C8B-B14F-4D97-AF65-F5344CB8AC3E}">
        <p14:creationId xmlns:p14="http://schemas.microsoft.com/office/powerpoint/2010/main" val="20323055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smtClean="0"/>
              <a:t>Conclusions</a:t>
            </a:r>
            <a:endParaRPr lang="nb-NO" dirty="0"/>
          </a:p>
        </p:txBody>
      </p:sp>
      <p:sp>
        <p:nvSpPr>
          <p:cNvPr id="3" name="Plassholder for innhold 2"/>
          <p:cNvSpPr>
            <a:spLocks noGrp="1"/>
          </p:cNvSpPr>
          <p:nvPr>
            <p:ph idx="1"/>
          </p:nvPr>
        </p:nvSpPr>
        <p:spPr>
          <a:xfrm>
            <a:off x="838200" y="1825624"/>
            <a:ext cx="10515600" cy="4799293"/>
          </a:xfrm>
        </p:spPr>
        <p:txBody>
          <a:bodyPr>
            <a:normAutofit lnSpcReduction="10000"/>
          </a:bodyPr>
          <a:lstStyle/>
          <a:p>
            <a:r>
              <a:rPr lang="en-GB" dirty="0" smtClean="0"/>
              <a:t>The use of R&amp;D network data shows a lot of promise when it comes to better understanding of impact</a:t>
            </a:r>
          </a:p>
          <a:p>
            <a:r>
              <a:rPr lang="en-GB" dirty="0" smtClean="0"/>
              <a:t>A lot of methodological development is going on right </a:t>
            </a:r>
            <a:r>
              <a:rPr lang="en-GB" dirty="0" smtClean="0"/>
              <a:t>now, and we are also looking into it in OSIRIS</a:t>
            </a:r>
            <a:endParaRPr lang="en-GB" dirty="0" smtClean="0"/>
          </a:p>
          <a:p>
            <a:r>
              <a:rPr lang="en-GB" dirty="0" smtClean="0"/>
              <a:t>Data collection/cleaning/coupling is resource intensive and may require several people working together on each case/analysis</a:t>
            </a:r>
          </a:p>
          <a:p>
            <a:r>
              <a:rPr lang="en-GB" dirty="0" smtClean="0"/>
              <a:t>The costs involved are probably worth it for the academic insights that result from such analyses (high-profile journal articles from the newest impact methods)</a:t>
            </a:r>
          </a:p>
          <a:p>
            <a:r>
              <a:rPr lang="en-GB" dirty="0" smtClean="0"/>
              <a:t>At the moment easier to use R&amp;D network data in exploratory scientific investigations rather than for academic purposes</a:t>
            </a:r>
          </a:p>
          <a:p>
            <a:endParaRPr lang="en-GB" dirty="0" smtClean="0"/>
          </a:p>
          <a:p>
            <a:endParaRPr lang="en-GB" dirty="0"/>
          </a:p>
        </p:txBody>
      </p:sp>
    </p:spTree>
    <p:extLst>
      <p:ext uri="{BB962C8B-B14F-4D97-AF65-F5344CB8AC3E}">
        <p14:creationId xmlns:p14="http://schemas.microsoft.com/office/powerpoint/2010/main" val="26702630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Thank you for your attention</a:t>
            </a:r>
            <a:endParaRPr lang="en-GB" dirty="0"/>
          </a:p>
        </p:txBody>
      </p:sp>
      <p:sp>
        <p:nvSpPr>
          <p:cNvPr id="3" name="Content Placeholder 2"/>
          <p:cNvSpPr>
            <a:spLocks noGrp="1"/>
          </p:cNvSpPr>
          <p:nvPr>
            <p:ph idx="1"/>
          </p:nvPr>
        </p:nvSpPr>
        <p:spPr/>
        <p:txBody>
          <a:bodyPr/>
          <a:lstStyle/>
          <a:p>
            <a:pPr marL="0" indent="0">
              <a:buNone/>
            </a:pPr>
            <a:endParaRPr lang="en-GB" dirty="0" smtClean="0"/>
          </a:p>
          <a:p>
            <a:pPr marL="0" indent="0">
              <a:buNone/>
            </a:pPr>
            <a:r>
              <a:rPr lang="en-GB" dirty="0" smtClean="0"/>
              <a:t>Comments to: </a:t>
            </a:r>
            <a:r>
              <a:rPr lang="en-GB" dirty="0" smtClean="0">
                <a:hlinkClick r:id="rId2"/>
              </a:rPr>
              <a:t>magnus.gulbrandsen@tik.uio.no</a:t>
            </a:r>
            <a:r>
              <a:rPr lang="en-GB" dirty="0" smtClean="0"/>
              <a:t> </a:t>
            </a:r>
          </a:p>
          <a:p>
            <a:pPr marL="0" indent="0">
              <a:buNone/>
            </a:pPr>
            <a:endParaRPr lang="en-GB" dirty="0"/>
          </a:p>
          <a:p>
            <a:pPr marL="0" indent="0">
              <a:buNone/>
            </a:pPr>
            <a:r>
              <a:rPr lang="en-GB" dirty="0" smtClean="0"/>
              <a:t>Web page</a:t>
            </a:r>
            <a:r>
              <a:rPr lang="en-GB" dirty="0"/>
              <a:t>: </a:t>
            </a:r>
            <a:r>
              <a:rPr lang="en-GB" dirty="0">
                <a:hlinkClick r:id="rId3"/>
              </a:rPr>
              <a:t>http://www.sv.uio.no/tik/english/research/projects/osiris</a:t>
            </a:r>
            <a:r>
              <a:rPr lang="en-GB" dirty="0" smtClean="0">
                <a:hlinkClick r:id="rId3"/>
              </a:rPr>
              <a:t>/</a:t>
            </a:r>
            <a:r>
              <a:rPr lang="en-GB" dirty="0" smtClean="0"/>
              <a:t> </a:t>
            </a:r>
          </a:p>
          <a:p>
            <a:pPr marL="0" indent="0">
              <a:buNone/>
            </a:pPr>
            <a:endParaRPr lang="en-GB" dirty="0"/>
          </a:p>
          <a:p>
            <a:pPr marL="0" indent="0">
              <a:buNone/>
            </a:pPr>
            <a:r>
              <a:rPr lang="en-GB" dirty="0" smtClean="0"/>
              <a:t>Twitter: </a:t>
            </a:r>
            <a:r>
              <a:rPr lang="en-GB" dirty="0" smtClean="0">
                <a:hlinkClick r:id="rId4"/>
              </a:rPr>
              <a:t>@OSIRIS_TIK</a:t>
            </a:r>
            <a:r>
              <a:rPr lang="en-GB" dirty="0" smtClean="0"/>
              <a:t>  </a:t>
            </a:r>
            <a:endParaRPr lang="en-GB" dirty="0"/>
          </a:p>
        </p:txBody>
      </p:sp>
    </p:spTree>
    <p:extLst>
      <p:ext uri="{BB962C8B-B14F-4D97-AF65-F5344CB8AC3E}">
        <p14:creationId xmlns:p14="http://schemas.microsoft.com/office/powerpoint/2010/main" val="12073293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a:blip r:embed="rId3"/>
          <a:stretch>
            <a:fillRect/>
          </a:stretch>
        </p:blipFill>
        <p:spPr>
          <a:xfrm>
            <a:off x="8825248" y="4613723"/>
            <a:ext cx="3366752" cy="2244277"/>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04" y="5367528"/>
            <a:ext cx="5047488" cy="1490472"/>
          </a:xfrm>
          <a:prstGeom prst="rect">
            <a:avLst/>
          </a:prstGeom>
        </p:spPr>
      </p:pic>
      <p:sp>
        <p:nvSpPr>
          <p:cNvPr id="3" name="Content Placeholder 2"/>
          <p:cNvSpPr>
            <a:spLocks noGrp="1"/>
          </p:cNvSpPr>
          <p:nvPr>
            <p:ph idx="1"/>
          </p:nvPr>
        </p:nvSpPr>
        <p:spPr>
          <a:xfrm>
            <a:off x="519954" y="206735"/>
            <a:ext cx="11178988" cy="4445947"/>
          </a:xfrm>
        </p:spPr>
        <p:txBody>
          <a:bodyPr>
            <a:noAutofit/>
          </a:bodyPr>
          <a:lstStyle/>
          <a:p>
            <a:r>
              <a:rPr lang="en-GB" sz="3200" dirty="0" smtClean="0"/>
              <a:t>OSIRIS is an 8-year research centre set up to understand how and under what circumstances research leads to effects in society – we call this </a:t>
            </a:r>
            <a:r>
              <a:rPr lang="en-GB" sz="3200" b="1" i="1" dirty="0" smtClean="0"/>
              <a:t>impact</a:t>
            </a:r>
            <a:endParaRPr lang="en-GB" sz="3200" dirty="0" smtClean="0"/>
          </a:p>
          <a:p>
            <a:r>
              <a:rPr lang="en-GB" sz="3200" dirty="0" smtClean="0"/>
              <a:t>Hosted by TIK, three partners</a:t>
            </a:r>
          </a:p>
          <a:p>
            <a:r>
              <a:rPr lang="en-GB" sz="3200" dirty="0" smtClean="0"/>
              <a:t>An important part of OSIRIS is to carry out case studies of “problem areas” and map over long periods of time how research has contributed</a:t>
            </a:r>
          </a:p>
          <a:p>
            <a:r>
              <a:rPr lang="en-GB" sz="3200" dirty="0" smtClean="0"/>
              <a:t>Research councils also want to measure impact in effective ways</a:t>
            </a:r>
          </a:p>
          <a:p>
            <a:r>
              <a:rPr lang="en-GB" sz="3200" dirty="0" smtClean="0"/>
              <a:t>Network data represents an interesting – and greatly underutilised – source for this type of work</a:t>
            </a:r>
            <a:endParaRPr lang="en-GB" sz="3200" baseline="0" dirty="0" smtClean="0"/>
          </a:p>
        </p:txBody>
      </p:sp>
    </p:spTree>
    <p:extLst>
      <p:ext uri="{BB962C8B-B14F-4D97-AF65-F5344CB8AC3E}">
        <p14:creationId xmlns:p14="http://schemas.microsoft.com/office/powerpoint/2010/main" val="30194877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839416" y="404664"/>
            <a:ext cx="10873208" cy="2520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innhold 2"/>
          <p:cNvSpPr>
            <a:spLocks noGrp="1"/>
          </p:cNvSpPr>
          <p:nvPr>
            <p:ph idx="1"/>
          </p:nvPr>
        </p:nvSpPr>
        <p:spPr>
          <a:xfrm>
            <a:off x="629478" y="914874"/>
            <a:ext cx="8138763" cy="5915284"/>
          </a:xfrm>
          <a:solidFill>
            <a:schemeClr val="bg1"/>
          </a:solidFill>
        </p:spPr>
        <p:txBody>
          <a:bodyPr>
            <a:normAutofit/>
          </a:bodyPr>
          <a:lstStyle/>
          <a:p>
            <a:pPr marL="0" indent="0">
              <a:buNone/>
            </a:pPr>
            <a:r>
              <a:rPr lang="en-US" sz="3400" dirty="0"/>
              <a:t>“I am strongly convinced that the core values of Horizon 2020 and its successor have to be </a:t>
            </a:r>
            <a:r>
              <a:rPr lang="en-US" sz="3400" b="1" dirty="0"/>
              <a:t>Excellence, Openness and Impact</a:t>
            </a:r>
            <a:r>
              <a:rPr lang="en-US" sz="3400" dirty="0"/>
              <a:t>. (…) We have an obligation and an incentive to be much better at understanding and communicating the impact of what we do. Not only to ministers of finance, but to the general public!”</a:t>
            </a:r>
          </a:p>
          <a:p>
            <a:pPr marL="0" indent="0" algn="r">
              <a:buNone/>
            </a:pPr>
            <a:endParaRPr lang="en-US" sz="2600" i="1" dirty="0"/>
          </a:p>
          <a:p>
            <a:pPr marL="0" indent="0" algn="r">
              <a:buNone/>
            </a:pPr>
            <a:r>
              <a:rPr lang="en-US" sz="2600" i="1" dirty="0"/>
              <a:t>Carlos Moedas, European Commissioner for Research, Science and Innovation, 2015</a:t>
            </a:r>
            <a:endParaRPr lang="nb-NO" sz="2600" i="1" dirty="0"/>
          </a:p>
        </p:txBody>
      </p:sp>
      <p:pic>
        <p:nvPicPr>
          <p:cNvPr id="4" name="Bilde 3"/>
          <p:cNvPicPr>
            <a:picLocks noChangeAspect="1"/>
          </p:cNvPicPr>
          <p:nvPr/>
        </p:nvPicPr>
        <p:blipFill>
          <a:blip r:embed="rId2"/>
          <a:stretch>
            <a:fillRect/>
          </a:stretch>
        </p:blipFill>
        <p:spPr>
          <a:xfrm>
            <a:off x="8768241" y="914874"/>
            <a:ext cx="3423759" cy="4998688"/>
          </a:xfrm>
          <a:prstGeom prst="rect">
            <a:avLst/>
          </a:prstGeom>
        </p:spPr>
      </p:pic>
    </p:spTree>
    <p:extLst>
      <p:ext uri="{BB962C8B-B14F-4D97-AF65-F5344CB8AC3E}">
        <p14:creationId xmlns:p14="http://schemas.microsoft.com/office/powerpoint/2010/main" val="14185781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FA21AF50-D558-4597-A110-E023D32823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39982" y="584797"/>
            <a:ext cx="7704537" cy="5775157"/>
          </a:xfrm>
          <a:prstGeom prst="rect">
            <a:avLst/>
          </a:prstGeom>
          <a:ln>
            <a:solidFill>
              <a:schemeClr val="tx1"/>
            </a:solidFill>
          </a:ln>
        </p:spPr>
      </p:pic>
      <p:sp>
        <p:nvSpPr>
          <p:cNvPr id="2" name="Tittel 1"/>
          <p:cNvSpPr>
            <a:spLocks noGrp="1"/>
          </p:cNvSpPr>
          <p:nvPr>
            <p:ph type="title"/>
          </p:nvPr>
        </p:nvSpPr>
        <p:spPr>
          <a:xfrm>
            <a:off x="508410" y="0"/>
            <a:ext cx="3649263" cy="2277035"/>
          </a:xfrm>
        </p:spPr>
        <p:txBody>
          <a:bodyPr>
            <a:normAutofit/>
          </a:bodyPr>
          <a:lstStyle/>
          <a:p>
            <a:r>
              <a:rPr lang="nb-NO" dirty="0" err="1" smtClean="0"/>
              <a:t>Defining</a:t>
            </a:r>
            <a:r>
              <a:rPr lang="nb-NO" dirty="0" smtClean="0"/>
              <a:t> impact</a:t>
            </a:r>
            <a:endParaRPr lang="nb-NO" dirty="0"/>
          </a:p>
        </p:txBody>
      </p:sp>
      <p:sp>
        <p:nvSpPr>
          <p:cNvPr id="3" name="Plassholder for innhold 2"/>
          <p:cNvSpPr>
            <a:spLocks noGrp="1"/>
          </p:cNvSpPr>
          <p:nvPr>
            <p:ph idx="1"/>
          </p:nvPr>
        </p:nvSpPr>
        <p:spPr>
          <a:xfrm>
            <a:off x="508410" y="2428744"/>
            <a:ext cx="3649263" cy="4351338"/>
          </a:xfrm>
        </p:spPr>
        <p:txBody>
          <a:bodyPr/>
          <a:lstStyle/>
          <a:p>
            <a:pPr marL="0" indent="0">
              <a:buNone/>
            </a:pPr>
            <a:r>
              <a:rPr lang="en-GB" i="1" dirty="0" smtClean="0"/>
              <a:t>“An effect on, change or benefit to the economy, society, culture, public policy or services, health the environment or quality of life, beyond academia” (REF 2011</a:t>
            </a:r>
            <a:r>
              <a:rPr lang="en-GB" i="1" dirty="0" smtClean="0"/>
              <a:t>)</a:t>
            </a:r>
          </a:p>
          <a:p>
            <a:pPr marL="0" indent="0">
              <a:buNone/>
            </a:pPr>
            <a:r>
              <a:rPr lang="nb-NO" dirty="0" err="1" smtClean="0"/>
              <a:t>We</a:t>
            </a:r>
            <a:r>
              <a:rPr lang="nb-NO" dirty="0" smtClean="0"/>
              <a:t> </a:t>
            </a:r>
            <a:r>
              <a:rPr lang="nb-NO" dirty="0" err="1" smtClean="0"/>
              <a:t>are</a:t>
            </a:r>
            <a:r>
              <a:rPr lang="nb-NO" dirty="0" smtClean="0"/>
              <a:t> </a:t>
            </a:r>
            <a:r>
              <a:rPr lang="nb-NO" dirty="0" err="1" smtClean="0"/>
              <a:t>interested</a:t>
            </a:r>
            <a:r>
              <a:rPr lang="nb-NO" dirty="0" smtClean="0"/>
              <a:t> in </a:t>
            </a:r>
            <a:r>
              <a:rPr lang="nb-NO" b="1" dirty="0" err="1" smtClean="0"/>
              <a:t>societal</a:t>
            </a:r>
            <a:r>
              <a:rPr lang="nb-NO" b="1" dirty="0"/>
              <a:t> </a:t>
            </a:r>
            <a:r>
              <a:rPr lang="nb-NO" dirty="0" smtClean="0"/>
              <a:t>impact</a:t>
            </a:r>
            <a:endParaRPr lang="nb-NO" dirty="0" smtClean="0"/>
          </a:p>
          <a:p>
            <a:endParaRPr lang="nb-NO" dirty="0"/>
          </a:p>
        </p:txBody>
      </p:sp>
    </p:spTree>
    <p:extLst>
      <p:ext uri="{BB962C8B-B14F-4D97-AF65-F5344CB8AC3E}">
        <p14:creationId xmlns:p14="http://schemas.microsoft.com/office/powerpoint/2010/main" val="16428221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2515926" y="1010416"/>
            <a:ext cx="3829216" cy="480253"/>
          </a:xfrm>
        </p:spPr>
        <p:txBody>
          <a:bodyPr/>
          <a:lstStyle/>
          <a:p>
            <a:pPr marL="0" indent="0">
              <a:buNone/>
            </a:pPr>
            <a:r>
              <a:rPr lang="nb-NO" dirty="0" err="1" smtClean="0"/>
              <a:t>Unrelated</a:t>
            </a:r>
            <a:r>
              <a:rPr lang="nb-NO" dirty="0" smtClean="0"/>
              <a:t> </a:t>
            </a:r>
            <a:r>
              <a:rPr lang="nb-NO" dirty="0" err="1" smtClean="0"/>
              <a:t>scientific</a:t>
            </a:r>
            <a:r>
              <a:rPr lang="nb-NO" dirty="0" smtClean="0"/>
              <a:t> </a:t>
            </a:r>
            <a:r>
              <a:rPr lang="nb-NO" dirty="0" err="1" smtClean="0"/>
              <a:t>fields</a:t>
            </a:r>
            <a:endParaRPr lang="nb-NO" dirty="0"/>
          </a:p>
        </p:txBody>
      </p:sp>
      <p:graphicFrame>
        <p:nvGraphicFramePr>
          <p:cNvPr id="4" name="Object 205"/>
          <p:cNvGraphicFramePr>
            <a:graphicFrameLocks noChangeAspect="1"/>
          </p:cNvGraphicFramePr>
          <p:nvPr>
            <p:extLst>
              <p:ext uri="{D42A27DB-BD31-4B8C-83A1-F6EECF244321}">
                <p14:modId xmlns:p14="http://schemas.microsoft.com/office/powerpoint/2010/main" val="239842127"/>
              </p:ext>
            </p:extLst>
          </p:nvPr>
        </p:nvGraphicFramePr>
        <p:xfrm>
          <a:off x="6345142" y="106370"/>
          <a:ext cx="5472236" cy="6984993"/>
        </p:xfrm>
        <a:graphic>
          <a:graphicData uri="http://schemas.openxmlformats.org/presentationml/2006/ole">
            <mc:AlternateContent xmlns:mc="http://schemas.openxmlformats.org/markup-compatibility/2006">
              <mc:Choice xmlns:v="urn:schemas-microsoft-com:vml" Requires="v">
                <p:oleObj spid="_x0000_s1089" name="Worksheet" r:id="rId3" imgW="7931103" imgH="10128240" progId="Excel.Sheet.12">
                  <p:embed/>
                </p:oleObj>
              </mc:Choice>
              <mc:Fallback>
                <p:oleObj name="Worksheet" r:id="rId3" imgW="7931103" imgH="10128240" progId="Excel.Sheet.12">
                  <p:embed/>
                  <p:pic>
                    <p:nvPicPr>
                      <p:cNvPr id="11268" name="Object 2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5142" y="106370"/>
                        <a:ext cx="5472236" cy="6984993"/>
                      </a:xfrm>
                      <a:prstGeom prst="rect">
                        <a:avLst/>
                      </a:prstGeom>
                      <a:solidFill>
                        <a:schemeClr val="bg1"/>
                      </a:solidFill>
                    </p:spPr>
                  </p:pic>
                </p:oleObj>
              </mc:Fallback>
            </mc:AlternateContent>
          </a:graphicData>
        </a:graphic>
      </p:graphicFrame>
      <p:sp>
        <p:nvSpPr>
          <p:cNvPr id="5" name="Plassholder for innhold 2"/>
          <p:cNvSpPr txBox="1">
            <a:spLocks/>
          </p:cNvSpPr>
          <p:nvPr/>
        </p:nvSpPr>
        <p:spPr>
          <a:xfrm>
            <a:off x="2515926" y="2604852"/>
            <a:ext cx="3829216" cy="9573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b-NO" dirty="0" smtClean="0"/>
              <a:t>Also in </a:t>
            </a:r>
            <a:r>
              <a:rPr lang="nb-NO" dirty="0" err="1" smtClean="0"/>
              <a:t>applied</a:t>
            </a:r>
            <a:r>
              <a:rPr lang="nb-NO" dirty="0" smtClean="0"/>
              <a:t> journals and </a:t>
            </a:r>
            <a:r>
              <a:rPr lang="nb-NO" dirty="0" err="1" smtClean="0"/>
              <a:t>mission-oriented</a:t>
            </a:r>
            <a:r>
              <a:rPr lang="nb-NO" dirty="0" smtClean="0"/>
              <a:t> research </a:t>
            </a:r>
            <a:r>
              <a:rPr lang="nb-NO" dirty="0" err="1" smtClean="0"/>
              <a:t>programmes</a:t>
            </a:r>
            <a:endParaRPr lang="nb-NO" dirty="0"/>
          </a:p>
        </p:txBody>
      </p:sp>
      <p:sp>
        <p:nvSpPr>
          <p:cNvPr id="6" name="Plassholder for innhold 2"/>
          <p:cNvSpPr txBox="1">
            <a:spLocks/>
          </p:cNvSpPr>
          <p:nvPr/>
        </p:nvSpPr>
        <p:spPr>
          <a:xfrm>
            <a:off x="3597304" y="4676367"/>
            <a:ext cx="3829216" cy="9573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b-NO" dirty="0" smtClean="0"/>
              <a:t>Fields </a:t>
            </a:r>
            <a:r>
              <a:rPr lang="nb-NO" dirty="0" err="1" smtClean="0"/>
              <a:t>are</a:t>
            </a:r>
            <a:r>
              <a:rPr lang="nb-NO" dirty="0" smtClean="0"/>
              <a:t> </a:t>
            </a:r>
            <a:r>
              <a:rPr lang="nb-NO" dirty="0" err="1" smtClean="0"/>
              <a:t>united</a:t>
            </a:r>
            <a:r>
              <a:rPr lang="nb-NO" dirty="0" smtClean="0"/>
              <a:t>, </a:t>
            </a:r>
            <a:r>
              <a:rPr lang="nb-NO" dirty="0" err="1" smtClean="0"/>
              <a:t>implementation</a:t>
            </a:r>
            <a:endParaRPr lang="nb-NO" dirty="0"/>
          </a:p>
        </p:txBody>
      </p:sp>
      <p:sp>
        <p:nvSpPr>
          <p:cNvPr id="7" name="Plassholder for innhold 2"/>
          <p:cNvSpPr txBox="1">
            <a:spLocks/>
          </p:cNvSpPr>
          <p:nvPr/>
        </p:nvSpPr>
        <p:spPr>
          <a:xfrm>
            <a:off x="2754465" y="5900668"/>
            <a:ext cx="3829216" cy="9573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b-NO" sz="2400" dirty="0" smtClean="0"/>
              <a:t>(Also later </a:t>
            </a:r>
            <a:r>
              <a:rPr lang="nb-NO" sz="2400" dirty="0" err="1" smtClean="0"/>
              <a:t>cultural</a:t>
            </a:r>
            <a:r>
              <a:rPr lang="nb-NO" sz="2400" dirty="0" smtClean="0"/>
              <a:t>, social, </a:t>
            </a:r>
            <a:r>
              <a:rPr lang="nb-NO" sz="2400" dirty="0" err="1" smtClean="0"/>
              <a:t>health</a:t>
            </a:r>
            <a:r>
              <a:rPr lang="nb-NO" sz="2400" dirty="0" smtClean="0"/>
              <a:t> etc. </a:t>
            </a:r>
            <a:r>
              <a:rPr lang="nb-NO" sz="2400" dirty="0" err="1" smtClean="0"/>
              <a:t>impacts</a:t>
            </a:r>
            <a:r>
              <a:rPr lang="nb-NO" sz="2400" dirty="0" smtClean="0"/>
              <a:t>)</a:t>
            </a:r>
            <a:endParaRPr lang="nb-NO" sz="2400" dirty="0"/>
          </a:p>
        </p:txBody>
      </p:sp>
      <p:pic>
        <p:nvPicPr>
          <p:cNvPr id="8" name="Bild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2536371" cy="1688272"/>
          </a:xfrm>
          <a:prstGeom prst="rect">
            <a:avLst/>
          </a:prstGeom>
          <a:ln>
            <a:solidFill>
              <a:schemeClr val="tx1"/>
            </a:solidFill>
          </a:ln>
        </p:spPr>
      </p:pic>
      <p:sp>
        <p:nvSpPr>
          <p:cNvPr id="9" name="Pil høyre 8"/>
          <p:cNvSpPr/>
          <p:nvPr/>
        </p:nvSpPr>
        <p:spPr>
          <a:xfrm>
            <a:off x="6488264" y="1141312"/>
            <a:ext cx="604299" cy="2184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Pil høyre 9"/>
          <p:cNvSpPr/>
          <p:nvPr/>
        </p:nvSpPr>
        <p:spPr>
          <a:xfrm>
            <a:off x="6345142" y="3083518"/>
            <a:ext cx="604299" cy="2184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Pil høyre 10"/>
          <p:cNvSpPr/>
          <p:nvPr/>
        </p:nvSpPr>
        <p:spPr>
          <a:xfrm>
            <a:off x="6345142" y="5087648"/>
            <a:ext cx="604299" cy="2184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Pil høyre 11"/>
          <p:cNvSpPr/>
          <p:nvPr/>
        </p:nvSpPr>
        <p:spPr>
          <a:xfrm rot="1134028">
            <a:off x="6186114" y="6325548"/>
            <a:ext cx="604299" cy="2184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TekstSylinder 12"/>
          <p:cNvSpPr txBox="1"/>
          <p:nvPr/>
        </p:nvSpPr>
        <p:spPr>
          <a:xfrm rot="16200000">
            <a:off x="-2064190" y="3980606"/>
            <a:ext cx="5077111" cy="492443"/>
          </a:xfrm>
          <a:prstGeom prst="rect">
            <a:avLst/>
          </a:prstGeom>
          <a:noFill/>
        </p:spPr>
        <p:txBody>
          <a:bodyPr wrap="square" rtlCol="0">
            <a:spAutoFit/>
          </a:bodyPr>
          <a:lstStyle/>
          <a:p>
            <a:r>
              <a:rPr lang="nb-NO" sz="2600" b="1" dirty="0" err="1" smtClean="0">
                <a:solidFill>
                  <a:schemeClr val="accent1">
                    <a:lumMod val="50000"/>
                  </a:schemeClr>
                </a:solidFill>
              </a:rPr>
              <a:t>Example</a:t>
            </a:r>
            <a:r>
              <a:rPr lang="nb-NO" sz="2600" b="1" dirty="0" smtClean="0">
                <a:solidFill>
                  <a:schemeClr val="accent1">
                    <a:lumMod val="50000"/>
                  </a:schemeClr>
                </a:solidFill>
              </a:rPr>
              <a:t>: </a:t>
            </a:r>
            <a:r>
              <a:rPr lang="nb-NO" sz="2600" b="1" dirty="0" err="1" smtClean="0">
                <a:solidFill>
                  <a:schemeClr val="accent1">
                    <a:lumMod val="50000"/>
                  </a:schemeClr>
                </a:solidFill>
              </a:rPr>
              <a:t>the</a:t>
            </a:r>
            <a:r>
              <a:rPr lang="nb-NO" sz="2600" b="1" dirty="0" smtClean="0">
                <a:solidFill>
                  <a:schemeClr val="accent1">
                    <a:lumMod val="50000"/>
                  </a:schemeClr>
                </a:solidFill>
              </a:rPr>
              <a:t> oral </a:t>
            </a:r>
            <a:r>
              <a:rPr lang="nb-NO" sz="2600" b="1" dirty="0" err="1" smtClean="0">
                <a:solidFill>
                  <a:schemeClr val="accent1">
                    <a:lumMod val="50000"/>
                  </a:schemeClr>
                </a:solidFill>
              </a:rPr>
              <a:t>contraceptive</a:t>
            </a:r>
            <a:r>
              <a:rPr lang="nb-NO" sz="2600" b="1" dirty="0" smtClean="0">
                <a:solidFill>
                  <a:schemeClr val="accent1">
                    <a:lumMod val="50000"/>
                  </a:schemeClr>
                </a:solidFill>
              </a:rPr>
              <a:t> pill</a:t>
            </a:r>
            <a:endParaRPr lang="nb-NO" sz="2600" b="1" dirty="0">
              <a:solidFill>
                <a:schemeClr val="accent1">
                  <a:lumMod val="50000"/>
                </a:schemeClr>
              </a:solidFill>
            </a:endParaRPr>
          </a:p>
        </p:txBody>
      </p:sp>
    </p:spTree>
    <p:extLst>
      <p:ext uri="{BB962C8B-B14F-4D97-AF65-F5344CB8AC3E}">
        <p14:creationId xmlns:p14="http://schemas.microsoft.com/office/powerpoint/2010/main" val="1201319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P spid="7" grpId="0"/>
      <p:bldP spid="9" grpId="0" animBg="1"/>
      <p:bldP spid="10"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smtClean="0"/>
              <a:t>Aspects</a:t>
            </a:r>
            <a:r>
              <a:rPr lang="nb-NO" dirty="0" smtClean="0"/>
              <a:t> of impact </a:t>
            </a:r>
            <a:r>
              <a:rPr lang="nb-NO" dirty="0" err="1" smtClean="0"/>
              <a:t>processes</a:t>
            </a:r>
            <a:endParaRPr lang="nb-NO" dirty="0"/>
          </a:p>
        </p:txBody>
      </p:sp>
      <p:sp>
        <p:nvSpPr>
          <p:cNvPr id="3" name="Plassholder for innhold 2"/>
          <p:cNvSpPr>
            <a:spLocks noGrp="1"/>
          </p:cNvSpPr>
          <p:nvPr>
            <p:ph idx="1"/>
          </p:nvPr>
        </p:nvSpPr>
        <p:spPr>
          <a:xfrm>
            <a:off x="838200" y="1825624"/>
            <a:ext cx="10515600" cy="4673787"/>
          </a:xfrm>
        </p:spPr>
        <p:txBody>
          <a:bodyPr/>
          <a:lstStyle/>
          <a:p>
            <a:r>
              <a:rPr lang="en-GB" dirty="0" smtClean="0"/>
              <a:t>They may take a very long time – especially when looking at the larger picture</a:t>
            </a:r>
          </a:p>
          <a:p>
            <a:r>
              <a:rPr lang="en-GB" dirty="0" smtClean="0"/>
              <a:t>They involve different actors who are engaged in what is often called “productive interaction”</a:t>
            </a:r>
          </a:p>
          <a:p>
            <a:r>
              <a:rPr lang="en-GB" dirty="0" smtClean="0"/>
              <a:t>Over time, they represent combinations and </a:t>
            </a:r>
            <a:r>
              <a:rPr lang="en-GB" dirty="0" err="1" smtClean="0"/>
              <a:t>recombinations</a:t>
            </a:r>
            <a:r>
              <a:rPr lang="en-GB" dirty="0" smtClean="0"/>
              <a:t> of different research fields, projects and types of research (which can be seen as a central outcome, cf. </a:t>
            </a:r>
            <a:r>
              <a:rPr lang="en-GB" dirty="0" err="1" smtClean="0"/>
              <a:t>Callon</a:t>
            </a:r>
            <a:r>
              <a:rPr lang="en-GB" dirty="0" smtClean="0"/>
              <a:t> 2000; van de </a:t>
            </a:r>
            <a:r>
              <a:rPr lang="en-GB" dirty="0" err="1" smtClean="0"/>
              <a:t>Ven</a:t>
            </a:r>
            <a:r>
              <a:rPr lang="en-GB" dirty="0" smtClean="0"/>
              <a:t> et al. 1999)</a:t>
            </a:r>
          </a:p>
          <a:p>
            <a:r>
              <a:rPr lang="en-GB" dirty="0" smtClean="0"/>
              <a:t>Impact itself (the total societal effects) may be elusive, and it is often more realistic to study it </a:t>
            </a:r>
          </a:p>
          <a:p>
            <a:endParaRPr lang="en-GB" dirty="0"/>
          </a:p>
        </p:txBody>
      </p:sp>
    </p:spTree>
    <p:extLst>
      <p:ext uri="{BB962C8B-B14F-4D97-AF65-F5344CB8AC3E}">
        <p14:creationId xmlns:p14="http://schemas.microsoft.com/office/powerpoint/2010/main" val="40675360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Network data</a:t>
            </a:r>
            <a:endParaRPr lang="nb-NO" dirty="0"/>
          </a:p>
        </p:txBody>
      </p:sp>
      <p:sp>
        <p:nvSpPr>
          <p:cNvPr id="3" name="Plassholder for innhold 2"/>
          <p:cNvSpPr>
            <a:spLocks noGrp="1"/>
          </p:cNvSpPr>
          <p:nvPr>
            <p:ph idx="1"/>
          </p:nvPr>
        </p:nvSpPr>
        <p:spPr>
          <a:xfrm>
            <a:off x="838200" y="1825624"/>
            <a:ext cx="10515600" cy="4811843"/>
          </a:xfrm>
        </p:spPr>
        <p:txBody>
          <a:bodyPr>
            <a:normAutofit fontScale="92500"/>
          </a:bodyPr>
          <a:lstStyle/>
          <a:p>
            <a:r>
              <a:rPr lang="en-GB" dirty="0" smtClean="0"/>
              <a:t>Well </a:t>
            </a:r>
            <a:r>
              <a:rPr lang="en-GB" dirty="0" smtClean="0"/>
              <a:t>suited to exploring how </a:t>
            </a:r>
            <a:r>
              <a:rPr lang="en-GB" dirty="0" smtClean="0"/>
              <a:t>interactions </a:t>
            </a:r>
            <a:r>
              <a:rPr lang="en-GB" dirty="0" smtClean="0"/>
              <a:t>and combinations evolve over time within a process of impact</a:t>
            </a:r>
          </a:p>
          <a:p>
            <a:r>
              <a:rPr lang="en-GB" dirty="0" smtClean="0"/>
              <a:t>Can be used both historically (tracing backward) and possibly also in a forward following exercise</a:t>
            </a:r>
          </a:p>
          <a:p>
            <a:r>
              <a:rPr lang="en-GB" dirty="0" smtClean="0"/>
              <a:t>Nodes in such analyses can be actors (research units or organisations), projects, research fields and more</a:t>
            </a:r>
          </a:p>
          <a:p>
            <a:r>
              <a:rPr lang="en-GB" dirty="0" smtClean="0"/>
              <a:t>Linkages may be found in joint work, funding streams, co-publication etc.</a:t>
            </a:r>
          </a:p>
          <a:p>
            <a:r>
              <a:rPr lang="nb-NO" dirty="0" err="1" smtClean="0"/>
              <a:t>Centrality</a:t>
            </a:r>
            <a:r>
              <a:rPr lang="nb-NO" dirty="0" smtClean="0"/>
              <a:t> and </a:t>
            </a:r>
            <a:r>
              <a:rPr lang="nb-NO" dirty="0" err="1" smtClean="0"/>
              <a:t>similar</a:t>
            </a:r>
            <a:r>
              <a:rPr lang="nb-NO" dirty="0" smtClean="0"/>
              <a:t> </a:t>
            </a:r>
            <a:r>
              <a:rPr lang="nb-NO" dirty="0" err="1" smtClean="0"/>
              <a:t>measures</a:t>
            </a:r>
            <a:r>
              <a:rPr lang="nb-NO" dirty="0" smtClean="0"/>
              <a:t> </a:t>
            </a:r>
            <a:r>
              <a:rPr lang="nb-NO" dirty="0" err="1" smtClean="0"/>
              <a:t>probably</a:t>
            </a:r>
            <a:r>
              <a:rPr lang="nb-NO" dirty="0" smtClean="0"/>
              <a:t> less </a:t>
            </a:r>
            <a:r>
              <a:rPr lang="nb-NO" dirty="0" err="1" smtClean="0"/>
              <a:t>important</a:t>
            </a:r>
            <a:r>
              <a:rPr lang="nb-NO" dirty="0" smtClean="0"/>
              <a:t> </a:t>
            </a:r>
            <a:r>
              <a:rPr lang="nb-NO" dirty="0" err="1" smtClean="0"/>
              <a:t>than</a:t>
            </a:r>
            <a:r>
              <a:rPr lang="nb-NO" dirty="0" smtClean="0"/>
              <a:t> overall </a:t>
            </a:r>
            <a:r>
              <a:rPr lang="nb-NO" dirty="0" err="1" smtClean="0"/>
              <a:t>network</a:t>
            </a:r>
            <a:r>
              <a:rPr lang="nb-NO" dirty="0" smtClean="0"/>
              <a:t> </a:t>
            </a:r>
            <a:r>
              <a:rPr lang="nb-NO" dirty="0" err="1" smtClean="0"/>
              <a:t>changes</a:t>
            </a:r>
            <a:endParaRPr lang="en-GB" dirty="0" smtClean="0"/>
          </a:p>
          <a:p>
            <a:r>
              <a:rPr lang="en-GB" dirty="0" smtClean="0"/>
              <a:t>A </a:t>
            </a:r>
            <a:r>
              <a:rPr lang="en-GB" dirty="0" smtClean="0"/>
              <a:t>few recent investigations use network data to explore the development of some central underlying dimensions – believed important for impact</a:t>
            </a:r>
          </a:p>
          <a:p>
            <a:endParaRPr lang="en-GB" dirty="0" smtClean="0"/>
          </a:p>
        </p:txBody>
      </p:sp>
    </p:spTree>
    <p:extLst>
      <p:ext uri="{BB962C8B-B14F-4D97-AF65-F5344CB8AC3E}">
        <p14:creationId xmlns:p14="http://schemas.microsoft.com/office/powerpoint/2010/main" val="2717745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838200" y="346448"/>
            <a:ext cx="1779494" cy="4530351"/>
          </a:xfrm>
        </p:spPr>
        <p:txBody>
          <a:bodyPr>
            <a:normAutofit lnSpcReduction="10000"/>
          </a:bodyPr>
          <a:lstStyle/>
          <a:p>
            <a:pPr marL="0" indent="0">
              <a:buNone/>
            </a:pPr>
            <a:r>
              <a:rPr lang="nb-NO" dirty="0" err="1" smtClean="0"/>
              <a:t>Proximity</a:t>
            </a:r>
            <a:r>
              <a:rPr lang="nb-NO" dirty="0" smtClean="0"/>
              <a:t>:</a:t>
            </a:r>
          </a:p>
          <a:p>
            <a:pPr marL="0" indent="0">
              <a:buNone/>
            </a:pPr>
            <a:r>
              <a:rPr lang="nb-NO" sz="2000" dirty="0" err="1" smtClean="0"/>
              <a:t>Organisational</a:t>
            </a:r>
            <a:endParaRPr lang="nb-NO" sz="2000" dirty="0" smtClean="0"/>
          </a:p>
          <a:p>
            <a:pPr marL="0" indent="0">
              <a:buNone/>
            </a:pPr>
            <a:r>
              <a:rPr lang="nb-NO" sz="2000" dirty="0" smtClean="0"/>
              <a:t>Institutional</a:t>
            </a:r>
          </a:p>
          <a:p>
            <a:pPr marL="0" indent="0">
              <a:buNone/>
            </a:pPr>
            <a:r>
              <a:rPr lang="nb-NO" sz="2000" dirty="0" err="1" smtClean="0"/>
              <a:t>Geographic</a:t>
            </a:r>
            <a:endParaRPr lang="nb-NO" sz="2000" dirty="0" smtClean="0"/>
          </a:p>
          <a:p>
            <a:pPr marL="0" indent="0">
              <a:buNone/>
            </a:pPr>
            <a:r>
              <a:rPr lang="nb-NO" sz="2000" dirty="0" smtClean="0"/>
              <a:t>Social</a:t>
            </a:r>
          </a:p>
          <a:p>
            <a:pPr marL="0" indent="0">
              <a:buNone/>
            </a:pPr>
            <a:r>
              <a:rPr lang="nb-NO" sz="2000" dirty="0" err="1" smtClean="0"/>
              <a:t>Cognitive</a:t>
            </a:r>
            <a:endParaRPr lang="nb-NO" sz="2000" dirty="0" smtClean="0"/>
          </a:p>
          <a:p>
            <a:pPr marL="0" indent="0">
              <a:buNone/>
            </a:pPr>
            <a:r>
              <a:rPr lang="nb-NO" sz="2000" dirty="0" smtClean="0"/>
              <a:t>(</a:t>
            </a:r>
            <a:r>
              <a:rPr lang="nb-NO" sz="2000" dirty="0" err="1" smtClean="0"/>
              <a:t>based</a:t>
            </a:r>
            <a:r>
              <a:rPr lang="nb-NO" sz="2000" dirty="0" smtClean="0"/>
              <a:t> </a:t>
            </a:r>
            <a:r>
              <a:rPr lang="nb-NO" sz="2000" dirty="0" err="1" smtClean="0"/>
              <a:t>on</a:t>
            </a:r>
            <a:r>
              <a:rPr lang="nb-NO" sz="2000" dirty="0" smtClean="0"/>
              <a:t> </a:t>
            </a:r>
            <a:r>
              <a:rPr lang="nb-NO" sz="2000" dirty="0" err="1" smtClean="0"/>
              <a:t>Boschma</a:t>
            </a:r>
            <a:r>
              <a:rPr lang="nb-NO" sz="2000" dirty="0" smtClean="0"/>
              <a:t> 2005)</a:t>
            </a:r>
          </a:p>
          <a:p>
            <a:pPr marL="0" indent="0">
              <a:buNone/>
            </a:pPr>
            <a:endParaRPr lang="nb-NO" sz="2000" dirty="0" smtClean="0"/>
          </a:p>
          <a:p>
            <a:pPr marL="0" indent="0">
              <a:buNone/>
            </a:pPr>
            <a:r>
              <a:rPr lang="nb-NO" sz="2000" i="1" dirty="0" smtClean="0"/>
              <a:t>For </a:t>
            </a:r>
            <a:r>
              <a:rPr lang="nb-NO" sz="2000" i="1" dirty="0" err="1" smtClean="0"/>
              <a:t>each</a:t>
            </a:r>
            <a:r>
              <a:rPr lang="nb-NO" sz="2000" i="1" dirty="0" smtClean="0"/>
              <a:t>:</a:t>
            </a:r>
          </a:p>
          <a:p>
            <a:pPr marL="0" indent="0">
              <a:buNone/>
            </a:pPr>
            <a:r>
              <a:rPr lang="nb-NO" sz="2000" dirty="0" err="1" smtClean="0"/>
              <a:t>Diversity</a:t>
            </a:r>
            <a:endParaRPr lang="nb-NO" sz="2000" dirty="0" smtClean="0"/>
          </a:p>
          <a:p>
            <a:pPr marL="0" indent="0">
              <a:buNone/>
            </a:pPr>
            <a:r>
              <a:rPr lang="nb-NO" sz="2000" dirty="0" err="1" smtClean="0"/>
              <a:t>Cohesiveness</a:t>
            </a:r>
            <a:endParaRPr lang="nb-NO" sz="2000" dirty="0"/>
          </a:p>
        </p:txBody>
      </p:sp>
      <p:pic>
        <p:nvPicPr>
          <p:cNvPr id="4" name="Bilde 3"/>
          <p:cNvPicPr>
            <a:picLocks noChangeAspect="1"/>
          </p:cNvPicPr>
          <p:nvPr/>
        </p:nvPicPr>
        <p:blipFill rotWithShape="1">
          <a:blip r:embed="rId2"/>
          <a:srcRect l="6500" t="16519" r="22558" b="14860"/>
          <a:stretch/>
        </p:blipFill>
        <p:spPr>
          <a:xfrm>
            <a:off x="2617694" y="-1"/>
            <a:ext cx="9511553" cy="5175255"/>
          </a:xfrm>
          <a:prstGeom prst="rect">
            <a:avLst/>
          </a:prstGeom>
        </p:spPr>
      </p:pic>
      <p:sp>
        <p:nvSpPr>
          <p:cNvPr id="5" name="TekstSylinder 4"/>
          <p:cNvSpPr txBox="1"/>
          <p:nvPr/>
        </p:nvSpPr>
        <p:spPr>
          <a:xfrm>
            <a:off x="838200" y="5325035"/>
            <a:ext cx="11013141" cy="1107996"/>
          </a:xfrm>
          <a:prstGeom prst="rect">
            <a:avLst/>
          </a:prstGeom>
          <a:noFill/>
        </p:spPr>
        <p:txBody>
          <a:bodyPr wrap="square" rtlCol="0">
            <a:spAutoFit/>
          </a:bodyPr>
          <a:lstStyle/>
          <a:p>
            <a:r>
              <a:rPr lang="en-GB" sz="2200" dirty="0" smtClean="0"/>
              <a:t>In Bone et al. (2018), the authors use R&amp;D network data to shed light on how different dimensions of proximity change in a project. In order to do this, they add bibliographic and interview data. The method is used to create narratives, draw maps and present indicators.</a:t>
            </a:r>
            <a:endParaRPr lang="en-GB" sz="2200" dirty="0"/>
          </a:p>
        </p:txBody>
      </p:sp>
    </p:spTree>
    <p:extLst>
      <p:ext uri="{BB962C8B-B14F-4D97-AF65-F5344CB8AC3E}">
        <p14:creationId xmlns:p14="http://schemas.microsoft.com/office/powerpoint/2010/main" val="20867290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smtClean="0"/>
              <a:t>Other</a:t>
            </a:r>
            <a:r>
              <a:rPr lang="nb-NO" dirty="0" smtClean="0"/>
              <a:t> </a:t>
            </a:r>
            <a:r>
              <a:rPr lang="nb-NO" dirty="0" err="1" smtClean="0"/>
              <a:t>examples</a:t>
            </a:r>
            <a:endParaRPr lang="nb-NO" dirty="0"/>
          </a:p>
        </p:txBody>
      </p:sp>
      <p:sp>
        <p:nvSpPr>
          <p:cNvPr id="3" name="Plassholder for innhold 2"/>
          <p:cNvSpPr>
            <a:spLocks noGrp="1"/>
          </p:cNvSpPr>
          <p:nvPr>
            <p:ph idx="1"/>
          </p:nvPr>
        </p:nvSpPr>
        <p:spPr/>
        <p:txBody>
          <a:bodyPr>
            <a:normAutofit lnSpcReduction="10000"/>
          </a:bodyPr>
          <a:lstStyle/>
          <a:p>
            <a:r>
              <a:rPr lang="en-GB" dirty="0" err="1" smtClean="0"/>
              <a:t>Rafols</a:t>
            </a:r>
            <a:r>
              <a:rPr lang="en-GB" dirty="0" smtClean="0"/>
              <a:t> &amp; Meyer (2010) use R&amp;D network data combined with </a:t>
            </a:r>
            <a:r>
              <a:rPr lang="en-GB" dirty="0" err="1" smtClean="0"/>
              <a:t>bibliometrics</a:t>
            </a:r>
            <a:r>
              <a:rPr lang="en-GB" dirty="0" smtClean="0"/>
              <a:t> to look at how </a:t>
            </a:r>
            <a:r>
              <a:rPr lang="en-GB" dirty="0" err="1" smtClean="0"/>
              <a:t>interdisciplinarity</a:t>
            </a:r>
            <a:r>
              <a:rPr lang="en-GB" dirty="0" smtClean="0"/>
              <a:t> in </a:t>
            </a:r>
            <a:r>
              <a:rPr lang="en-GB" dirty="0" err="1" smtClean="0"/>
              <a:t>bionanoscience</a:t>
            </a:r>
            <a:r>
              <a:rPr lang="en-GB" dirty="0" smtClean="0"/>
              <a:t> develops over time</a:t>
            </a:r>
          </a:p>
          <a:p>
            <a:r>
              <a:rPr lang="en-GB" dirty="0" err="1" smtClean="0"/>
              <a:t>Rafols</a:t>
            </a:r>
            <a:r>
              <a:rPr lang="en-GB" dirty="0" smtClean="0"/>
              <a:t> (2014) does the same to look at how knowledge is integrated and diffused</a:t>
            </a:r>
          </a:p>
          <a:p>
            <a:r>
              <a:rPr lang="en-GB" dirty="0" err="1" smtClean="0"/>
              <a:t>Molas-Gallart</a:t>
            </a:r>
            <a:r>
              <a:rPr lang="en-GB" dirty="0" smtClean="0"/>
              <a:t> et al. (2016) suggest a similar method to evaluate “translational research”</a:t>
            </a:r>
          </a:p>
          <a:p>
            <a:endParaRPr lang="en-GB" dirty="0"/>
          </a:p>
          <a:p>
            <a:r>
              <a:rPr lang="en-GB" dirty="0" smtClean="0"/>
              <a:t>As far as I know, no impact evaluation approach incorporates R&amp;D network data</a:t>
            </a:r>
          </a:p>
          <a:p>
            <a:endParaRPr lang="en-GB" dirty="0" smtClean="0"/>
          </a:p>
          <a:p>
            <a:endParaRPr lang="en-GB" dirty="0"/>
          </a:p>
        </p:txBody>
      </p:sp>
    </p:spTree>
    <p:extLst>
      <p:ext uri="{BB962C8B-B14F-4D97-AF65-F5344CB8AC3E}">
        <p14:creationId xmlns:p14="http://schemas.microsoft.com/office/powerpoint/2010/main" val="328478797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1005</TotalTime>
  <Words>783</Words>
  <Application>Microsoft Office PowerPoint</Application>
  <PresentationFormat>Widescreen</PresentationFormat>
  <Paragraphs>74</Paragraphs>
  <Slides>13</Slides>
  <Notes>1</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13</vt:i4>
      </vt:variant>
    </vt:vector>
  </HeadingPairs>
  <TitlesOfParts>
    <vt:vector size="18" baseType="lpstr">
      <vt:lpstr>Arial</vt:lpstr>
      <vt:lpstr>Calibri</vt:lpstr>
      <vt:lpstr>Calibri Light</vt:lpstr>
      <vt:lpstr>Office-tema</vt:lpstr>
      <vt:lpstr>Worksheet</vt:lpstr>
      <vt:lpstr>Use of network data to study research impact</vt:lpstr>
      <vt:lpstr>PowerPoint Presentation</vt:lpstr>
      <vt:lpstr>PowerPoint Presentation</vt:lpstr>
      <vt:lpstr>Defining impact</vt:lpstr>
      <vt:lpstr>PowerPoint Presentation</vt:lpstr>
      <vt:lpstr>Aspects of impact processes</vt:lpstr>
      <vt:lpstr>Network data</vt:lpstr>
      <vt:lpstr>PowerPoint Presentation</vt:lpstr>
      <vt:lpstr>Other examples</vt:lpstr>
      <vt:lpstr>PowerPoint Presentation</vt:lpstr>
      <vt:lpstr>Data requirements</vt:lpstr>
      <vt:lpstr>Conclusions</vt:lpstr>
      <vt:lpstr>Thank you for your attention</vt:lpstr>
    </vt:vector>
  </TitlesOfParts>
  <Company>Universitetet i Oslo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Use of network data to study research impact</dc:title>
  <dc:creator>Magnus Gulbrandsen</dc:creator>
  <cp:lastModifiedBy>Magnus Gulbrandsen</cp:lastModifiedBy>
  <cp:revision>58</cp:revision>
  <dcterms:created xsi:type="dcterms:W3CDTF">2018-11-28T19:54:14Z</dcterms:created>
  <dcterms:modified xsi:type="dcterms:W3CDTF">2018-11-29T12:47:02Z</dcterms:modified>
</cp:coreProperties>
</file>