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30"/>
  </p:notesMasterIdLst>
  <p:sldIdLst>
    <p:sldId id="256" r:id="rId2"/>
    <p:sldId id="257" r:id="rId3"/>
    <p:sldId id="260" r:id="rId4"/>
    <p:sldId id="258" r:id="rId5"/>
    <p:sldId id="261" r:id="rId6"/>
    <p:sldId id="262" r:id="rId7"/>
    <p:sldId id="265" r:id="rId8"/>
    <p:sldId id="274" r:id="rId9"/>
    <p:sldId id="275" r:id="rId10"/>
    <p:sldId id="277" r:id="rId11"/>
    <p:sldId id="276" r:id="rId12"/>
    <p:sldId id="278" r:id="rId13"/>
    <p:sldId id="279" r:id="rId14"/>
    <p:sldId id="280" r:id="rId15"/>
    <p:sldId id="281" r:id="rId16"/>
    <p:sldId id="282" r:id="rId17"/>
    <p:sldId id="283" r:id="rId18"/>
    <p:sldId id="284" r:id="rId19"/>
    <p:sldId id="285" r:id="rId20"/>
    <p:sldId id="286" r:id="rId21"/>
    <p:sldId id="266" r:id="rId22"/>
    <p:sldId id="268" r:id="rId23"/>
    <p:sldId id="264" r:id="rId24"/>
    <p:sldId id="263" r:id="rId25"/>
    <p:sldId id="267" r:id="rId26"/>
    <p:sldId id="269" r:id="rId27"/>
    <p:sldId id="273"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283"/>
    <a:srgbClr val="1E2865"/>
    <a:srgbClr val="1B779D"/>
    <a:srgbClr val="27AAE0"/>
    <a:srgbClr val="2025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5" autoAdjust="0"/>
  </p:normalViewPr>
  <p:slideViewPr>
    <p:cSldViewPr snapToGrid="0" snapToObjects="1">
      <p:cViewPr varScale="1">
        <p:scale>
          <a:sx n="152" d="100"/>
          <a:sy n="152" d="100"/>
        </p:scale>
        <p:origin x="618"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9164975512083"/>
          <c:y val="5.8128847530422335E-2"/>
          <c:w val="0.28163566780312255"/>
          <c:h val="0.71291517537580529"/>
        </c:manualLayout>
      </c:layout>
      <c:radarChart>
        <c:radarStyle val="marker"/>
        <c:varyColors val="0"/>
        <c:ser>
          <c:idx val="0"/>
          <c:order val="0"/>
          <c:tx>
            <c:strRef>
              <c:f>Sheet11!$B$14</c:f>
              <c:strCache>
                <c:ptCount val="1"/>
                <c:pt idx="0">
                  <c:v>HOD</c:v>
                </c:pt>
              </c:strCache>
            </c:strRef>
          </c:tx>
          <c:spPr>
            <a:ln w="28575" cap="rnd">
              <a:solidFill>
                <a:schemeClr val="accent1"/>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Sheet11!$B$15:$B$21</c:f>
              <c:numCache>
                <c:formatCode>General</c:formatCode>
                <c:ptCount val="7"/>
                <c:pt idx="0">
                  <c:v>16</c:v>
                </c:pt>
                <c:pt idx="1">
                  <c:v>49</c:v>
                </c:pt>
                <c:pt idx="2">
                  <c:v>49</c:v>
                </c:pt>
                <c:pt idx="3">
                  <c:v>81</c:v>
                </c:pt>
                <c:pt idx="4">
                  <c:v>43</c:v>
                </c:pt>
                <c:pt idx="5">
                  <c:v>70</c:v>
                </c:pt>
                <c:pt idx="6">
                  <c:v>72</c:v>
                </c:pt>
              </c:numCache>
            </c:numRef>
          </c:val>
          <c:extLst>
            <c:ext xmlns:c16="http://schemas.microsoft.com/office/drawing/2014/chart" uri="{C3380CC4-5D6E-409C-BE32-E72D297353CC}">
              <c16:uniqueId val="{00000000-8DB9-4FB0-A7E6-B202364718CB}"/>
            </c:ext>
          </c:extLst>
        </c:ser>
        <c:ser>
          <c:idx val="1"/>
          <c:order val="1"/>
          <c:tx>
            <c:strRef>
              <c:f>Sheet11!$C$14</c:f>
              <c:strCache>
                <c:ptCount val="1"/>
                <c:pt idx="0">
                  <c:v>KLD</c:v>
                </c:pt>
              </c:strCache>
            </c:strRef>
          </c:tx>
          <c:spPr>
            <a:ln w="28575" cap="rnd">
              <a:solidFill>
                <a:schemeClr val="accent2"/>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Sheet11!$C$15:$C$21</c:f>
              <c:numCache>
                <c:formatCode>General</c:formatCode>
                <c:ptCount val="7"/>
                <c:pt idx="0">
                  <c:v>43</c:v>
                </c:pt>
                <c:pt idx="1">
                  <c:v>82</c:v>
                </c:pt>
                <c:pt idx="2">
                  <c:v>71</c:v>
                </c:pt>
                <c:pt idx="3">
                  <c:v>95</c:v>
                </c:pt>
                <c:pt idx="4">
                  <c:v>71</c:v>
                </c:pt>
                <c:pt idx="5">
                  <c:v>100</c:v>
                </c:pt>
                <c:pt idx="6">
                  <c:v>82</c:v>
                </c:pt>
              </c:numCache>
            </c:numRef>
          </c:val>
          <c:extLst>
            <c:ext xmlns:c16="http://schemas.microsoft.com/office/drawing/2014/chart" uri="{C3380CC4-5D6E-409C-BE32-E72D297353CC}">
              <c16:uniqueId val="{00000001-8DB9-4FB0-A7E6-B202364718CB}"/>
            </c:ext>
          </c:extLst>
        </c:ser>
        <c:ser>
          <c:idx val="2"/>
          <c:order val="2"/>
          <c:tx>
            <c:strRef>
              <c:f>Sheet11!$D$14</c:f>
              <c:strCache>
                <c:ptCount val="1"/>
                <c:pt idx="0">
                  <c:v>KMD</c:v>
                </c:pt>
              </c:strCache>
            </c:strRef>
          </c:tx>
          <c:spPr>
            <a:ln w="28575" cap="rnd">
              <a:solidFill>
                <a:schemeClr val="accent3"/>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Sheet11!$D$15:$D$21</c:f>
              <c:numCache>
                <c:formatCode>General</c:formatCode>
                <c:ptCount val="7"/>
                <c:pt idx="0">
                  <c:v>44</c:v>
                </c:pt>
                <c:pt idx="1">
                  <c:v>72</c:v>
                </c:pt>
                <c:pt idx="2">
                  <c:v>55</c:v>
                </c:pt>
                <c:pt idx="3">
                  <c:v>73</c:v>
                </c:pt>
                <c:pt idx="4">
                  <c:v>52</c:v>
                </c:pt>
                <c:pt idx="5">
                  <c:v>85</c:v>
                </c:pt>
                <c:pt idx="6">
                  <c:v>59</c:v>
                </c:pt>
              </c:numCache>
            </c:numRef>
          </c:val>
          <c:extLst>
            <c:ext xmlns:c16="http://schemas.microsoft.com/office/drawing/2014/chart" uri="{C3380CC4-5D6E-409C-BE32-E72D297353CC}">
              <c16:uniqueId val="{00000002-8DB9-4FB0-A7E6-B202364718CB}"/>
            </c:ext>
          </c:extLst>
        </c:ser>
        <c:ser>
          <c:idx val="3"/>
          <c:order val="3"/>
          <c:tx>
            <c:strRef>
              <c:f>Sheet11!$E$14</c:f>
              <c:strCache>
                <c:ptCount val="1"/>
                <c:pt idx="0">
                  <c:v>KD</c:v>
                </c:pt>
              </c:strCache>
            </c:strRef>
          </c:tx>
          <c:spPr>
            <a:ln w="28575" cap="rnd">
              <a:solidFill>
                <a:schemeClr val="accent4"/>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Sheet11!$E$15:$E$21</c:f>
              <c:numCache>
                <c:formatCode>General</c:formatCode>
                <c:ptCount val="7"/>
                <c:pt idx="0">
                  <c:v>54</c:v>
                </c:pt>
                <c:pt idx="1">
                  <c:v>67</c:v>
                </c:pt>
                <c:pt idx="2">
                  <c:v>57</c:v>
                </c:pt>
                <c:pt idx="3">
                  <c:v>92</c:v>
                </c:pt>
                <c:pt idx="4">
                  <c:v>68</c:v>
                </c:pt>
                <c:pt idx="5">
                  <c:v>94</c:v>
                </c:pt>
                <c:pt idx="6">
                  <c:v>68</c:v>
                </c:pt>
              </c:numCache>
            </c:numRef>
          </c:val>
          <c:extLst>
            <c:ext xmlns:c16="http://schemas.microsoft.com/office/drawing/2014/chart" uri="{C3380CC4-5D6E-409C-BE32-E72D297353CC}">
              <c16:uniqueId val="{00000003-8DB9-4FB0-A7E6-B202364718CB}"/>
            </c:ext>
          </c:extLst>
        </c:ser>
        <c:ser>
          <c:idx val="4"/>
          <c:order val="4"/>
          <c:tx>
            <c:strRef>
              <c:f>Sheet11!$F$14</c:f>
              <c:strCache>
                <c:ptCount val="1"/>
                <c:pt idx="0">
                  <c:v>OED</c:v>
                </c:pt>
              </c:strCache>
            </c:strRef>
          </c:tx>
          <c:spPr>
            <a:ln w="28575" cap="rnd">
              <a:solidFill>
                <a:schemeClr val="accent5"/>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Sheet11!$F$15:$F$21</c:f>
              <c:numCache>
                <c:formatCode>General</c:formatCode>
                <c:ptCount val="7"/>
                <c:pt idx="0">
                  <c:v>54</c:v>
                </c:pt>
                <c:pt idx="1">
                  <c:v>54</c:v>
                </c:pt>
                <c:pt idx="2">
                  <c:v>46</c:v>
                </c:pt>
                <c:pt idx="3">
                  <c:v>61</c:v>
                </c:pt>
                <c:pt idx="4">
                  <c:v>46</c:v>
                </c:pt>
                <c:pt idx="5">
                  <c:v>77</c:v>
                </c:pt>
                <c:pt idx="6">
                  <c:v>92</c:v>
                </c:pt>
              </c:numCache>
            </c:numRef>
          </c:val>
          <c:extLst>
            <c:ext xmlns:c16="http://schemas.microsoft.com/office/drawing/2014/chart" uri="{C3380CC4-5D6E-409C-BE32-E72D297353CC}">
              <c16:uniqueId val="{00000004-8DB9-4FB0-A7E6-B202364718CB}"/>
            </c:ext>
          </c:extLst>
        </c:ser>
        <c:ser>
          <c:idx val="5"/>
          <c:order val="5"/>
          <c:tx>
            <c:strRef>
              <c:f>Sheet11!$G$14</c:f>
              <c:strCache>
                <c:ptCount val="1"/>
                <c:pt idx="0">
                  <c:v>MILDIR</c:v>
                </c:pt>
              </c:strCache>
            </c:strRef>
          </c:tx>
          <c:spPr>
            <a:ln w="28575" cap="rnd">
              <a:solidFill>
                <a:schemeClr val="accent6"/>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Sheet11!$G$15:$G$21</c:f>
              <c:numCache>
                <c:formatCode>General</c:formatCode>
                <c:ptCount val="7"/>
                <c:pt idx="0">
                  <c:v>48</c:v>
                </c:pt>
                <c:pt idx="1">
                  <c:v>65</c:v>
                </c:pt>
                <c:pt idx="2">
                  <c:v>67</c:v>
                </c:pt>
                <c:pt idx="3">
                  <c:v>100</c:v>
                </c:pt>
                <c:pt idx="4">
                  <c:v>53</c:v>
                </c:pt>
                <c:pt idx="5">
                  <c:v>91</c:v>
                </c:pt>
                <c:pt idx="6">
                  <c:v>77</c:v>
                </c:pt>
              </c:numCache>
            </c:numRef>
          </c:val>
          <c:extLst>
            <c:ext xmlns:c16="http://schemas.microsoft.com/office/drawing/2014/chart" uri="{C3380CC4-5D6E-409C-BE32-E72D297353CC}">
              <c16:uniqueId val="{00000005-8DB9-4FB0-A7E6-B202364718CB}"/>
            </c:ext>
          </c:extLst>
        </c:ser>
        <c:ser>
          <c:idx val="6"/>
          <c:order val="6"/>
          <c:tx>
            <c:strRef>
              <c:f>Sheet11!$H$14</c:f>
              <c:strCache>
                <c:ptCount val="1"/>
                <c:pt idx="0">
                  <c:v>NAVDIR</c:v>
                </c:pt>
              </c:strCache>
            </c:strRef>
          </c:tx>
          <c:spPr>
            <a:ln w="28575" cap="rnd">
              <a:solidFill>
                <a:srgbClr val="FF0000"/>
              </a:solidFill>
              <a:round/>
            </a:ln>
            <a:effectLst/>
          </c:spPr>
          <c:marker>
            <c:symbol val="none"/>
          </c:marker>
          <c:cat>
            <c:strRef>
              <c:f>Sheet11!$A$15:$A$21</c:f>
              <c:strCache>
                <c:ptCount val="7"/>
                <c:pt idx="0">
                  <c:v>Har et tilstrekkelig budsjett for forskning</c:v>
                </c:pt>
                <c:pt idx="1">
                  <c:v>Har god tilgang til vitenskapelige databaser og publikasjoner</c:v>
                </c:pt>
                <c:pt idx="2">
                  <c:v>Har ansatt personer som har som sin jobb å være et bindeledd mellom forskning og praksis (for eksempel FoU-koordinator, vitenskapsrådgiver el)</c:v>
                </c:pt>
                <c:pt idx="3">
                  <c:v>Har et uttalt mål om at beslutninger skal fattes basert på forskningsbasert kunnskap</c:v>
                </c:pt>
                <c:pt idx="4">
                  <c:v>Har en god digital infrastruktur for å dele kunnskap, herunder relevant forskning</c:v>
                </c:pt>
                <c:pt idx="5">
                  <c:v>Verdsetter forskningsbasert kunnskap høyt</c:v>
                </c:pt>
                <c:pt idx="6">
                  <c:v>Preges av et høyt tempo og lite tid til å sette seg grundig inn i forskning</c:v>
                </c:pt>
              </c:strCache>
            </c:strRef>
          </c:cat>
          <c:val>
            <c:numRef>
              <c:f>Sheet11!$H$15:$H$21</c:f>
              <c:numCache>
                <c:formatCode>General</c:formatCode>
                <c:ptCount val="7"/>
                <c:pt idx="0">
                  <c:v>28</c:v>
                </c:pt>
                <c:pt idx="1">
                  <c:v>48</c:v>
                </c:pt>
                <c:pt idx="2">
                  <c:v>52</c:v>
                </c:pt>
                <c:pt idx="3">
                  <c:v>83</c:v>
                </c:pt>
                <c:pt idx="4">
                  <c:v>32</c:v>
                </c:pt>
                <c:pt idx="5">
                  <c:v>71</c:v>
                </c:pt>
                <c:pt idx="6">
                  <c:v>62</c:v>
                </c:pt>
              </c:numCache>
            </c:numRef>
          </c:val>
          <c:extLst>
            <c:ext xmlns:c16="http://schemas.microsoft.com/office/drawing/2014/chart" uri="{C3380CC4-5D6E-409C-BE32-E72D297353CC}">
              <c16:uniqueId val="{00000006-8DB9-4FB0-A7E6-B202364718CB}"/>
            </c:ext>
          </c:extLst>
        </c:ser>
        <c:dLbls>
          <c:showLegendKey val="0"/>
          <c:showVal val="0"/>
          <c:showCatName val="0"/>
          <c:showSerName val="0"/>
          <c:showPercent val="0"/>
          <c:showBubbleSize val="0"/>
        </c:dLbls>
        <c:axId val="1966798960"/>
        <c:axId val="1966801456"/>
      </c:radarChart>
      <c:catAx>
        <c:axId val="19667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66801456"/>
        <c:crosses val="autoZero"/>
        <c:auto val="1"/>
        <c:lblAlgn val="ctr"/>
        <c:lblOffset val="100"/>
        <c:noMultiLvlLbl val="0"/>
      </c:catAx>
      <c:valAx>
        <c:axId val="196680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66798960"/>
        <c:crosses val="autoZero"/>
        <c:crossBetween val="between"/>
      </c:valAx>
      <c:spPr>
        <a:noFill/>
        <a:ln>
          <a:noFill/>
        </a:ln>
        <a:effectLst/>
      </c:spPr>
    </c:plotArea>
    <c:legend>
      <c:legendPos val="t"/>
      <c:layout>
        <c:manualLayout>
          <c:xMode val="edge"/>
          <c:yMode val="edge"/>
          <c:x val="0.46121814792765742"/>
          <c:y val="4.9525101763907731E-2"/>
          <c:w val="0.50509325026382024"/>
          <c:h val="3.83525411596277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5352220572036"/>
          <c:y val="0.13093124043761323"/>
          <c:w val="0.37929758648318829"/>
          <c:h val="0.81752757488269068"/>
        </c:manualLayout>
      </c:layout>
      <c:radarChart>
        <c:radarStyle val="marker"/>
        <c:varyColors val="0"/>
        <c:ser>
          <c:idx val="0"/>
          <c:order val="0"/>
          <c:tx>
            <c:strRef>
              <c:f>Sheet7!$B$29</c:f>
              <c:strCache>
                <c:ptCount val="1"/>
                <c:pt idx="0">
                  <c:v>HOD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Sheet7!$B$30:$B$43</c:f>
              <c:numCache>
                <c:formatCode>0%</c:formatCode>
                <c:ptCount val="14"/>
                <c:pt idx="0">
                  <c:v>0.51</c:v>
                </c:pt>
                <c:pt idx="1">
                  <c:v>0.36</c:v>
                </c:pt>
                <c:pt idx="2">
                  <c:v>0.5</c:v>
                </c:pt>
                <c:pt idx="3">
                  <c:v>0.19</c:v>
                </c:pt>
                <c:pt idx="4">
                  <c:v>0.27</c:v>
                </c:pt>
                <c:pt idx="5">
                  <c:v>0.43</c:v>
                </c:pt>
                <c:pt idx="6">
                  <c:v>0.19</c:v>
                </c:pt>
                <c:pt idx="7">
                  <c:v>0.22</c:v>
                </c:pt>
                <c:pt idx="8">
                  <c:v>0.16</c:v>
                </c:pt>
                <c:pt idx="9">
                  <c:v>0.38</c:v>
                </c:pt>
                <c:pt idx="10">
                  <c:v>0.03</c:v>
                </c:pt>
                <c:pt idx="11">
                  <c:v>0.27</c:v>
                </c:pt>
                <c:pt idx="12">
                  <c:v>0.44</c:v>
                </c:pt>
                <c:pt idx="13">
                  <c:v>0.22</c:v>
                </c:pt>
              </c:numCache>
            </c:numRef>
          </c:val>
          <c:extLst>
            <c:ext xmlns:c16="http://schemas.microsoft.com/office/drawing/2014/chart" uri="{C3380CC4-5D6E-409C-BE32-E72D297353CC}">
              <c16:uniqueId val="{00000000-124C-4D4B-AE30-11EDDFDDFF35}"/>
            </c:ext>
          </c:extLst>
        </c:ser>
        <c:ser>
          <c:idx val="1"/>
          <c:order val="1"/>
          <c:tx>
            <c:strRef>
              <c:f>Sheet7!$C$29</c:f>
              <c:strCache>
                <c:ptCount val="1"/>
                <c:pt idx="0">
                  <c:v>KLD</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Sheet7!$C$30:$C$43</c:f>
              <c:numCache>
                <c:formatCode>0%</c:formatCode>
                <c:ptCount val="14"/>
                <c:pt idx="0">
                  <c:v>0.46</c:v>
                </c:pt>
                <c:pt idx="1">
                  <c:v>0.13</c:v>
                </c:pt>
                <c:pt idx="2">
                  <c:v>0.32</c:v>
                </c:pt>
                <c:pt idx="3">
                  <c:v>0.03</c:v>
                </c:pt>
                <c:pt idx="4">
                  <c:v>0.11</c:v>
                </c:pt>
                <c:pt idx="5">
                  <c:v>0.24</c:v>
                </c:pt>
                <c:pt idx="6">
                  <c:v>0.24</c:v>
                </c:pt>
                <c:pt idx="7">
                  <c:v>0.08</c:v>
                </c:pt>
                <c:pt idx="8">
                  <c:v>0.06</c:v>
                </c:pt>
                <c:pt idx="9">
                  <c:v>0.18</c:v>
                </c:pt>
                <c:pt idx="10">
                  <c:v>0.06</c:v>
                </c:pt>
                <c:pt idx="11">
                  <c:v>0.13</c:v>
                </c:pt>
                <c:pt idx="12">
                  <c:v>0.66</c:v>
                </c:pt>
                <c:pt idx="13">
                  <c:v>0.26</c:v>
                </c:pt>
              </c:numCache>
            </c:numRef>
          </c:val>
          <c:extLst>
            <c:ext xmlns:c16="http://schemas.microsoft.com/office/drawing/2014/chart" uri="{C3380CC4-5D6E-409C-BE32-E72D297353CC}">
              <c16:uniqueId val="{00000001-124C-4D4B-AE30-11EDDFDDFF35}"/>
            </c:ext>
          </c:extLst>
        </c:ser>
        <c:ser>
          <c:idx val="2"/>
          <c:order val="2"/>
          <c:tx>
            <c:strRef>
              <c:f>Sheet7!$D$29</c:f>
              <c:strCache>
                <c:ptCount val="1"/>
                <c:pt idx="0">
                  <c:v>KMD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Sheet7!$D$30:$D$43</c:f>
              <c:numCache>
                <c:formatCode>0%</c:formatCode>
                <c:ptCount val="14"/>
                <c:pt idx="0">
                  <c:v>0.68</c:v>
                </c:pt>
                <c:pt idx="1">
                  <c:v>0.06</c:v>
                </c:pt>
                <c:pt idx="2">
                  <c:v>0.28999999999999998</c:v>
                </c:pt>
                <c:pt idx="3">
                  <c:v>0.12</c:v>
                </c:pt>
                <c:pt idx="4">
                  <c:v>0.26</c:v>
                </c:pt>
                <c:pt idx="5">
                  <c:v>0.33</c:v>
                </c:pt>
                <c:pt idx="6">
                  <c:v>0.18</c:v>
                </c:pt>
                <c:pt idx="7">
                  <c:v>0.24</c:v>
                </c:pt>
                <c:pt idx="8">
                  <c:v>0.11</c:v>
                </c:pt>
                <c:pt idx="9">
                  <c:v>0.18</c:v>
                </c:pt>
                <c:pt idx="10">
                  <c:v>0.02</c:v>
                </c:pt>
                <c:pt idx="11">
                  <c:v>0.21</c:v>
                </c:pt>
                <c:pt idx="12">
                  <c:v>0.71</c:v>
                </c:pt>
                <c:pt idx="13">
                  <c:v>0.26</c:v>
                </c:pt>
              </c:numCache>
            </c:numRef>
          </c:val>
          <c:extLst>
            <c:ext xmlns:c16="http://schemas.microsoft.com/office/drawing/2014/chart" uri="{C3380CC4-5D6E-409C-BE32-E72D297353CC}">
              <c16:uniqueId val="{00000002-124C-4D4B-AE30-11EDDFDDFF35}"/>
            </c:ext>
          </c:extLst>
        </c:ser>
        <c:ser>
          <c:idx val="3"/>
          <c:order val="3"/>
          <c:tx>
            <c:strRef>
              <c:f>Sheet7!$E$29</c:f>
              <c:strCache>
                <c:ptCount val="1"/>
                <c:pt idx="0">
                  <c:v>KD</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Sheet7!$E$30:$E$43</c:f>
              <c:numCache>
                <c:formatCode>0%</c:formatCode>
                <c:ptCount val="14"/>
                <c:pt idx="0">
                  <c:v>0.67</c:v>
                </c:pt>
                <c:pt idx="1">
                  <c:v>0.21</c:v>
                </c:pt>
                <c:pt idx="2">
                  <c:v>0.38</c:v>
                </c:pt>
                <c:pt idx="3">
                  <c:v>0.13</c:v>
                </c:pt>
                <c:pt idx="4">
                  <c:v>0.22</c:v>
                </c:pt>
                <c:pt idx="5">
                  <c:v>0.49</c:v>
                </c:pt>
                <c:pt idx="6">
                  <c:v>0.33</c:v>
                </c:pt>
                <c:pt idx="7">
                  <c:v>0.2</c:v>
                </c:pt>
                <c:pt idx="8">
                  <c:v>0.06</c:v>
                </c:pt>
                <c:pt idx="9">
                  <c:v>0.43</c:v>
                </c:pt>
                <c:pt idx="10">
                  <c:v>0.09</c:v>
                </c:pt>
                <c:pt idx="11">
                  <c:v>0.19</c:v>
                </c:pt>
                <c:pt idx="12">
                  <c:v>0.59</c:v>
                </c:pt>
                <c:pt idx="13">
                  <c:v>0.15</c:v>
                </c:pt>
              </c:numCache>
            </c:numRef>
          </c:val>
          <c:extLst>
            <c:ext xmlns:c16="http://schemas.microsoft.com/office/drawing/2014/chart" uri="{C3380CC4-5D6E-409C-BE32-E72D297353CC}">
              <c16:uniqueId val="{00000003-124C-4D4B-AE30-11EDDFDDFF35}"/>
            </c:ext>
          </c:extLst>
        </c:ser>
        <c:ser>
          <c:idx val="4"/>
          <c:order val="4"/>
          <c:tx>
            <c:strRef>
              <c:f>Sheet7!$F$29</c:f>
              <c:strCache>
                <c:ptCount val="1"/>
                <c:pt idx="0">
                  <c:v>OED</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Sheet7!$F$30:$F$43</c:f>
              <c:numCache>
                <c:formatCode>0%</c:formatCode>
                <c:ptCount val="14"/>
                <c:pt idx="0">
                  <c:v>0.42</c:v>
                </c:pt>
                <c:pt idx="1">
                  <c:v>0</c:v>
                </c:pt>
                <c:pt idx="2">
                  <c:v>0.5</c:v>
                </c:pt>
                <c:pt idx="3">
                  <c:v>0</c:v>
                </c:pt>
                <c:pt idx="4">
                  <c:v>0.25</c:v>
                </c:pt>
                <c:pt idx="5">
                  <c:v>0.5</c:v>
                </c:pt>
                <c:pt idx="6">
                  <c:v>0.17</c:v>
                </c:pt>
                <c:pt idx="7">
                  <c:v>0.17</c:v>
                </c:pt>
                <c:pt idx="8">
                  <c:v>0</c:v>
                </c:pt>
                <c:pt idx="9">
                  <c:v>0.33</c:v>
                </c:pt>
                <c:pt idx="10">
                  <c:v>0.08</c:v>
                </c:pt>
                <c:pt idx="11">
                  <c:v>0.08</c:v>
                </c:pt>
                <c:pt idx="12">
                  <c:v>0.67</c:v>
                </c:pt>
                <c:pt idx="13">
                  <c:v>0.33</c:v>
                </c:pt>
              </c:numCache>
            </c:numRef>
          </c:val>
          <c:extLst>
            <c:ext xmlns:c16="http://schemas.microsoft.com/office/drawing/2014/chart" uri="{C3380CC4-5D6E-409C-BE32-E72D297353CC}">
              <c16:uniqueId val="{00000004-124C-4D4B-AE30-11EDDFDDFF35}"/>
            </c:ext>
          </c:extLst>
        </c:ser>
        <c:ser>
          <c:idx val="5"/>
          <c:order val="5"/>
          <c:tx>
            <c:strRef>
              <c:f>Sheet7!$G$29</c:f>
              <c:strCache>
                <c:ptCount val="1"/>
                <c:pt idx="0">
                  <c:v>MILDIR</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Sheet7!$G$30:$G$43</c:f>
              <c:numCache>
                <c:formatCode>0%</c:formatCode>
                <c:ptCount val="14"/>
                <c:pt idx="0">
                  <c:v>0.62</c:v>
                </c:pt>
                <c:pt idx="1">
                  <c:v>0.31</c:v>
                </c:pt>
                <c:pt idx="2">
                  <c:v>0.65</c:v>
                </c:pt>
                <c:pt idx="3">
                  <c:v>0.53</c:v>
                </c:pt>
                <c:pt idx="4">
                  <c:v>0.31</c:v>
                </c:pt>
                <c:pt idx="5">
                  <c:v>0.4</c:v>
                </c:pt>
                <c:pt idx="6">
                  <c:v>0.32</c:v>
                </c:pt>
                <c:pt idx="7">
                  <c:v>0.42</c:v>
                </c:pt>
                <c:pt idx="8">
                  <c:v>0.5</c:v>
                </c:pt>
                <c:pt idx="9">
                  <c:v>0.38</c:v>
                </c:pt>
                <c:pt idx="10">
                  <c:v>0.1</c:v>
                </c:pt>
                <c:pt idx="11">
                  <c:v>0.43</c:v>
                </c:pt>
                <c:pt idx="12">
                  <c:v>0.75</c:v>
                </c:pt>
                <c:pt idx="13">
                  <c:v>0.35</c:v>
                </c:pt>
              </c:numCache>
            </c:numRef>
          </c:val>
          <c:extLst>
            <c:ext xmlns:c16="http://schemas.microsoft.com/office/drawing/2014/chart" uri="{C3380CC4-5D6E-409C-BE32-E72D297353CC}">
              <c16:uniqueId val="{00000005-124C-4D4B-AE30-11EDDFDDFF35}"/>
            </c:ext>
          </c:extLst>
        </c:ser>
        <c:ser>
          <c:idx val="6"/>
          <c:order val="6"/>
          <c:tx>
            <c:strRef>
              <c:f>Sheet7!$H$29</c:f>
              <c:strCache>
                <c:ptCount val="1"/>
                <c:pt idx="0">
                  <c:v>NAVDIR</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f>Sheet7!$A$30:$A$43</c:f>
              <c:strCache>
                <c:ptCount val="14"/>
                <c:pt idx="0">
                  <c:v>Søker på internett (‘Jeg googler’)</c:v>
                </c:pt>
                <c:pt idx="1">
                  <c:v>Tidsskrift og Databaser</c:v>
                </c:pt>
                <c:pt idx="2">
                  <c:v>Søker i rapporter fra forskningsinstitutter</c:v>
                </c:pt>
                <c:pt idx="3">
                  <c:v>Bestiller rapporter fra forskningsinstitutter</c:v>
                </c:pt>
                <c:pt idx="4">
                  <c:v>Deltar på konferanser og møter</c:v>
                </c:pt>
                <c:pt idx="5">
                  <c:v>Leser forskningsnyheter i pressen</c:v>
                </c:pt>
                <c:pt idx="6">
                  <c:v>Leser forskningsnyheter i sosiale medier</c:v>
                </c:pt>
                <c:pt idx="7">
                  <c:v>Interne møter hvor forskere presenterer</c:v>
                </c:pt>
                <c:pt idx="8">
                  <c:v>Tar direkte kontakt med forskere</c:v>
                </c:pt>
                <c:pt idx="9">
                  <c:v>Leser nyhetsbrev fra forskningsmiljø</c:v>
                </c:pt>
                <c:pt idx="10">
                  <c:v>Deltar i referansegrupper</c:v>
                </c:pt>
                <c:pt idx="11">
                  <c:v>Uformelle faglige nettverk</c:v>
                </c:pt>
                <c:pt idx="12">
                  <c:v>Spør kolleger internt</c:v>
                </c:pt>
                <c:pt idx="13">
                  <c:v>Spør kolleger i andre organisasjoner</c:v>
                </c:pt>
              </c:strCache>
            </c:strRef>
          </c:cat>
          <c:val>
            <c:numRef>
              <c:f>Sheet7!$H$30:$H$43</c:f>
              <c:numCache>
                <c:formatCode>0%</c:formatCode>
                <c:ptCount val="14"/>
                <c:pt idx="0">
                  <c:v>0.48</c:v>
                </c:pt>
                <c:pt idx="1">
                  <c:v>0.1</c:v>
                </c:pt>
                <c:pt idx="2">
                  <c:v>0.28000000000000003</c:v>
                </c:pt>
                <c:pt idx="3">
                  <c:v>7.0000000000000007E-2</c:v>
                </c:pt>
                <c:pt idx="4">
                  <c:v>0.31</c:v>
                </c:pt>
                <c:pt idx="5">
                  <c:v>0.38</c:v>
                </c:pt>
                <c:pt idx="6">
                  <c:v>0.28000000000000003</c:v>
                </c:pt>
                <c:pt idx="7">
                  <c:v>0.31</c:v>
                </c:pt>
                <c:pt idx="8">
                  <c:v>0.11</c:v>
                </c:pt>
                <c:pt idx="9">
                  <c:v>0.18</c:v>
                </c:pt>
                <c:pt idx="10">
                  <c:v>0.1</c:v>
                </c:pt>
                <c:pt idx="11">
                  <c:v>0.21</c:v>
                </c:pt>
                <c:pt idx="12">
                  <c:v>0.65</c:v>
                </c:pt>
                <c:pt idx="13">
                  <c:v>0.21</c:v>
                </c:pt>
              </c:numCache>
            </c:numRef>
          </c:val>
          <c:extLst>
            <c:ext xmlns:c16="http://schemas.microsoft.com/office/drawing/2014/chart" uri="{C3380CC4-5D6E-409C-BE32-E72D297353CC}">
              <c16:uniqueId val="{00000006-124C-4D4B-AE30-11EDDFDDFF35}"/>
            </c:ext>
          </c:extLst>
        </c:ser>
        <c:dLbls>
          <c:showLegendKey val="0"/>
          <c:showVal val="0"/>
          <c:showCatName val="0"/>
          <c:showSerName val="0"/>
          <c:showPercent val="0"/>
          <c:showBubbleSize val="0"/>
        </c:dLbls>
        <c:axId val="1682834448"/>
        <c:axId val="1682819056"/>
      </c:radarChart>
      <c:catAx>
        <c:axId val="168283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82819056"/>
        <c:crosses val="autoZero"/>
        <c:auto val="1"/>
        <c:lblAlgn val="ctr"/>
        <c:lblOffset val="100"/>
        <c:noMultiLvlLbl val="0"/>
      </c:catAx>
      <c:valAx>
        <c:axId val="168281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82834448"/>
        <c:crosses val="autoZero"/>
        <c:crossBetween val="between"/>
      </c:valAx>
      <c:spPr>
        <a:noFill/>
        <a:ln>
          <a:noFill/>
        </a:ln>
        <a:effectLst/>
      </c:spPr>
    </c:plotArea>
    <c:legend>
      <c:legendPos val="t"/>
      <c:layout>
        <c:manualLayout>
          <c:xMode val="edge"/>
          <c:yMode val="edge"/>
          <c:x val="0.1771271453471075"/>
          <c:y val="8.6969744881363234E-2"/>
          <c:w val="0.64339052478938108"/>
          <c:h val="5.17663134139430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Sheet13!$B$15</c:f>
              <c:strCache>
                <c:ptCount val="1"/>
                <c:pt idx="0">
                  <c:v>Sitert forskningsresultater/publikasjoner i dokumenter eller presentasjoner</c:v>
                </c:pt>
              </c:strCache>
            </c:strRef>
          </c:tx>
          <c:spPr>
            <a:solidFill>
              <a:schemeClr val="accent2">
                <a:shade val="76000"/>
              </a:schemeClr>
            </a:solidFill>
            <a:ln>
              <a:noFill/>
            </a:ln>
            <a:effectLst/>
          </c:spPr>
          <c:invertIfNegative val="0"/>
          <c:cat>
            <c:strRef>
              <c:f>Sheet13!$C$14:$I$14</c:f>
              <c:strCache>
                <c:ptCount val="7"/>
                <c:pt idx="0">
                  <c:v>HOD</c:v>
                </c:pt>
                <c:pt idx="1">
                  <c:v>KLD</c:v>
                </c:pt>
                <c:pt idx="2">
                  <c:v>KMD</c:v>
                </c:pt>
                <c:pt idx="3">
                  <c:v>KD</c:v>
                </c:pt>
                <c:pt idx="4">
                  <c:v>OED</c:v>
                </c:pt>
                <c:pt idx="5">
                  <c:v>MILDIR</c:v>
                </c:pt>
                <c:pt idx="6">
                  <c:v>NAVDIR</c:v>
                </c:pt>
              </c:strCache>
            </c:strRef>
          </c:cat>
          <c:val>
            <c:numRef>
              <c:f>Sheet13!$C$15:$I$15</c:f>
              <c:numCache>
                <c:formatCode>General</c:formatCode>
                <c:ptCount val="7"/>
                <c:pt idx="0">
                  <c:v>53</c:v>
                </c:pt>
                <c:pt idx="1">
                  <c:v>34</c:v>
                </c:pt>
                <c:pt idx="2">
                  <c:v>65</c:v>
                </c:pt>
                <c:pt idx="3">
                  <c:v>62</c:v>
                </c:pt>
                <c:pt idx="4">
                  <c:v>39</c:v>
                </c:pt>
                <c:pt idx="5">
                  <c:v>70</c:v>
                </c:pt>
                <c:pt idx="6">
                  <c:v>38</c:v>
                </c:pt>
              </c:numCache>
            </c:numRef>
          </c:val>
          <c:extLst>
            <c:ext xmlns:c16="http://schemas.microsoft.com/office/drawing/2014/chart" uri="{C3380CC4-5D6E-409C-BE32-E72D297353CC}">
              <c16:uniqueId val="{00000000-C647-46E5-83E4-9E784AFF48E5}"/>
            </c:ext>
          </c:extLst>
        </c:ser>
        <c:ser>
          <c:idx val="1"/>
          <c:order val="1"/>
          <c:tx>
            <c:strRef>
              <c:f>Sheet13!$B$16</c:f>
              <c:strCache>
                <c:ptCount val="1"/>
                <c:pt idx="0">
                  <c:v>Trukket konklusjoner fra (et sett med) forskningsresultater og brukt dette som grunnlag for anbefaling(er) til beslutningstagere</c:v>
                </c:pt>
              </c:strCache>
            </c:strRef>
          </c:tx>
          <c:spPr>
            <a:solidFill>
              <a:schemeClr val="accent2">
                <a:tint val="77000"/>
              </a:schemeClr>
            </a:solidFill>
            <a:ln>
              <a:noFill/>
            </a:ln>
            <a:effectLst/>
          </c:spPr>
          <c:invertIfNegative val="0"/>
          <c:cat>
            <c:strRef>
              <c:f>Sheet13!$C$14:$I$14</c:f>
              <c:strCache>
                <c:ptCount val="7"/>
                <c:pt idx="0">
                  <c:v>HOD</c:v>
                </c:pt>
                <c:pt idx="1">
                  <c:v>KLD</c:v>
                </c:pt>
                <c:pt idx="2">
                  <c:v>KMD</c:v>
                </c:pt>
                <c:pt idx="3">
                  <c:v>KD</c:v>
                </c:pt>
                <c:pt idx="4">
                  <c:v>OED</c:v>
                </c:pt>
                <c:pt idx="5">
                  <c:v>MILDIR</c:v>
                </c:pt>
                <c:pt idx="6">
                  <c:v>NAVDIR</c:v>
                </c:pt>
              </c:strCache>
            </c:strRef>
          </c:cat>
          <c:val>
            <c:numRef>
              <c:f>Sheet13!$C$16:$I$16</c:f>
              <c:numCache>
                <c:formatCode>General</c:formatCode>
                <c:ptCount val="7"/>
                <c:pt idx="0">
                  <c:v>59</c:v>
                </c:pt>
                <c:pt idx="1">
                  <c:v>46</c:v>
                </c:pt>
                <c:pt idx="2">
                  <c:v>31</c:v>
                </c:pt>
                <c:pt idx="3">
                  <c:v>55</c:v>
                </c:pt>
                <c:pt idx="4">
                  <c:v>46</c:v>
                </c:pt>
                <c:pt idx="5">
                  <c:v>67</c:v>
                </c:pt>
                <c:pt idx="6">
                  <c:v>31</c:v>
                </c:pt>
              </c:numCache>
            </c:numRef>
          </c:val>
          <c:extLst>
            <c:ext xmlns:c16="http://schemas.microsoft.com/office/drawing/2014/chart" uri="{C3380CC4-5D6E-409C-BE32-E72D297353CC}">
              <c16:uniqueId val="{00000001-C647-46E5-83E4-9E784AFF48E5}"/>
            </c:ext>
          </c:extLst>
        </c:ser>
        <c:dLbls>
          <c:showLegendKey val="0"/>
          <c:showVal val="0"/>
          <c:showCatName val="0"/>
          <c:showSerName val="0"/>
          <c:showPercent val="0"/>
          <c:showBubbleSize val="0"/>
        </c:dLbls>
        <c:gapWidth val="150"/>
        <c:axId val="1886934720"/>
        <c:axId val="1886930560"/>
      </c:barChart>
      <c:catAx>
        <c:axId val="18869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86930560"/>
        <c:crosses val="autoZero"/>
        <c:auto val="1"/>
        <c:lblAlgn val="ctr"/>
        <c:lblOffset val="100"/>
        <c:noMultiLvlLbl val="0"/>
      </c:catAx>
      <c:valAx>
        <c:axId val="188693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886934720"/>
        <c:crosses val="autoZero"/>
        <c:crossBetween val="between"/>
      </c:valAx>
      <c:spPr>
        <a:noFill/>
        <a:ln>
          <a:noFill/>
        </a:ln>
        <a:effectLst/>
      </c:spPr>
    </c:plotArea>
    <c:legend>
      <c:legendPos val="r"/>
      <c:layout>
        <c:manualLayout>
          <c:xMode val="edge"/>
          <c:yMode val="edge"/>
          <c:x val="0.68157146640653976"/>
          <c:y val="0.36096150560293888"/>
          <c:w val="0.28301186983170357"/>
          <c:h val="0.307462160584357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6B641-E13B-4660-B132-079DD4DB2898}" type="doc">
      <dgm:prSet loTypeId="urn:microsoft.com/office/officeart/2005/8/layout/chevron1" loCatId="process" qsTypeId="urn:microsoft.com/office/officeart/2005/8/quickstyle/simple1" qsCatId="simple" csTypeId="urn:microsoft.com/office/officeart/2005/8/colors/accent1_2" csCatId="accent1" phldr="1"/>
      <dgm:spPr/>
    </dgm:pt>
    <dgm:pt modelId="{628BF799-93E7-43B7-907E-5B5A09A1BC7A}">
      <dgm:prSet phldrT="[Tekst]"/>
      <dgm:spPr>
        <a:solidFill>
          <a:srgbClr val="1B779D"/>
        </a:solidFill>
      </dgm:spPr>
      <dgm:t>
        <a:bodyPr/>
        <a:lstStyle/>
        <a:p>
          <a:r>
            <a:rPr lang="nb-NO" dirty="0"/>
            <a:t>Definere inklusjonskriterier</a:t>
          </a:r>
          <a:endParaRPr lang="en-GB" dirty="0"/>
        </a:p>
      </dgm:t>
    </dgm:pt>
    <dgm:pt modelId="{4C9C4384-FC62-44A1-A5EB-C571BBCD2EC7}" type="parTrans" cxnId="{359DB8F8-8CDE-4011-BF2F-4FE32C72BD5B}">
      <dgm:prSet/>
      <dgm:spPr/>
      <dgm:t>
        <a:bodyPr/>
        <a:lstStyle/>
        <a:p>
          <a:endParaRPr lang="en-GB"/>
        </a:p>
      </dgm:t>
    </dgm:pt>
    <dgm:pt modelId="{A2D2BE0B-4026-4509-98D3-D4D7B1763A19}" type="sibTrans" cxnId="{359DB8F8-8CDE-4011-BF2F-4FE32C72BD5B}">
      <dgm:prSet/>
      <dgm:spPr/>
      <dgm:t>
        <a:bodyPr/>
        <a:lstStyle/>
        <a:p>
          <a:endParaRPr lang="en-GB"/>
        </a:p>
      </dgm:t>
    </dgm:pt>
    <dgm:pt modelId="{98A354EB-F0C6-42E1-B326-6EF4DEC55A35}">
      <dgm:prSet phldrT="[Tekst]"/>
      <dgm:spPr>
        <a:solidFill>
          <a:srgbClr val="1B779D"/>
        </a:solidFill>
      </dgm:spPr>
      <dgm:t>
        <a:bodyPr/>
        <a:lstStyle/>
        <a:p>
          <a:r>
            <a:rPr lang="nb-NO" dirty="0"/>
            <a:t>Screening/ utvelgelse av litteratur</a:t>
          </a:r>
        </a:p>
      </dgm:t>
    </dgm:pt>
    <dgm:pt modelId="{9E1EEEE2-5BDB-49C0-B927-9F744B611F87}" type="parTrans" cxnId="{DDE9CA3A-7358-438C-8DE4-C1DA64C985E6}">
      <dgm:prSet/>
      <dgm:spPr/>
      <dgm:t>
        <a:bodyPr/>
        <a:lstStyle/>
        <a:p>
          <a:endParaRPr lang="en-GB"/>
        </a:p>
      </dgm:t>
    </dgm:pt>
    <dgm:pt modelId="{8D705FB4-3A82-469A-9B34-70D99AF5EC2F}" type="sibTrans" cxnId="{DDE9CA3A-7358-438C-8DE4-C1DA64C985E6}">
      <dgm:prSet/>
      <dgm:spPr/>
      <dgm:t>
        <a:bodyPr/>
        <a:lstStyle/>
        <a:p>
          <a:endParaRPr lang="en-GB"/>
        </a:p>
      </dgm:t>
    </dgm:pt>
    <dgm:pt modelId="{680C4888-0D4A-49B0-8495-D4F6103BF083}">
      <dgm:prSet/>
      <dgm:spPr>
        <a:solidFill>
          <a:srgbClr val="1B779D"/>
        </a:solidFill>
      </dgm:spPr>
      <dgm:t>
        <a:bodyPr/>
        <a:lstStyle/>
        <a:p>
          <a:r>
            <a:rPr lang="nb-NO" dirty="0"/>
            <a:t>Utvikle </a:t>
          </a:r>
          <a:r>
            <a:rPr lang="nb-NO" dirty="0" err="1"/>
            <a:t>søkestring</a:t>
          </a:r>
          <a:endParaRPr lang="en-GB" dirty="0"/>
        </a:p>
      </dgm:t>
    </dgm:pt>
    <dgm:pt modelId="{DC6F0270-C308-4DF4-BD05-1DBF9AD1CB46}" type="parTrans" cxnId="{91EA711A-C38B-4C0F-A975-D8B6D4897ACB}">
      <dgm:prSet/>
      <dgm:spPr/>
      <dgm:t>
        <a:bodyPr/>
        <a:lstStyle/>
        <a:p>
          <a:endParaRPr lang="en-GB"/>
        </a:p>
      </dgm:t>
    </dgm:pt>
    <dgm:pt modelId="{0AE1CB26-D10F-4562-95CA-F0D3A36F3D87}" type="sibTrans" cxnId="{91EA711A-C38B-4C0F-A975-D8B6D4897ACB}">
      <dgm:prSet/>
      <dgm:spPr/>
      <dgm:t>
        <a:bodyPr/>
        <a:lstStyle/>
        <a:p>
          <a:endParaRPr lang="en-GB"/>
        </a:p>
      </dgm:t>
    </dgm:pt>
    <dgm:pt modelId="{744D5D80-4944-4B94-92F6-0EDB2544EA34}">
      <dgm:prSet/>
      <dgm:spPr>
        <a:solidFill>
          <a:srgbClr val="1B779D"/>
        </a:solidFill>
      </dgm:spPr>
      <dgm:t>
        <a:bodyPr/>
        <a:lstStyle/>
        <a:p>
          <a:r>
            <a:rPr lang="nb-NO" dirty="0"/>
            <a:t>Gjennomføre søk i database </a:t>
          </a:r>
        </a:p>
      </dgm:t>
    </dgm:pt>
    <dgm:pt modelId="{A53180B4-C9DD-424E-A999-2C0A1B505990}" type="parTrans" cxnId="{232F9CFF-2427-41E3-9222-B3551E505630}">
      <dgm:prSet/>
      <dgm:spPr/>
      <dgm:t>
        <a:bodyPr/>
        <a:lstStyle/>
        <a:p>
          <a:endParaRPr lang="en-GB"/>
        </a:p>
      </dgm:t>
    </dgm:pt>
    <dgm:pt modelId="{E9524159-C33B-4169-A6D0-BF490CEBE37F}" type="sibTrans" cxnId="{232F9CFF-2427-41E3-9222-B3551E505630}">
      <dgm:prSet/>
      <dgm:spPr/>
      <dgm:t>
        <a:bodyPr/>
        <a:lstStyle/>
        <a:p>
          <a:endParaRPr lang="en-GB"/>
        </a:p>
      </dgm:t>
    </dgm:pt>
    <dgm:pt modelId="{512B095F-9F72-4030-A8F8-39D5E3B6938B}" type="pres">
      <dgm:prSet presAssocID="{8896B641-E13B-4660-B132-079DD4DB2898}" presName="Name0" presStyleCnt="0">
        <dgm:presLayoutVars>
          <dgm:dir/>
          <dgm:animLvl val="lvl"/>
          <dgm:resizeHandles val="exact"/>
        </dgm:presLayoutVars>
      </dgm:prSet>
      <dgm:spPr/>
    </dgm:pt>
    <dgm:pt modelId="{27C8A974-D26A-49D2-835F-6542C1A0A069}" type="pres">
      <dgm:prSet presAssocID="{628BF799-93E7-43B7-907E-5B5A09A1BC7A}" presName="parTxOnly" presStyleLbl="node1" presStyleIdx="0" presStyleCnt="4">
        <dgm:presLayoutVars>
          <dgm:chMax val="0"/>
          <dgm:chPref val="0"/>
          <dgm:bulletEnabled val="1"/>
        </dgm:presLayoutVars>
      </dgm:prSet>
      <dgm:spPr/>
      <dgm:t>
        <a:bodyPr/>
        <a:lstStyle/>
        <a:p>
          <a:endParaRPr lang="en-US"/>
        </a:p>
      </dgm:t>
    </dgm:pt>
    <dgm:pt modelId="{0C96D8E6-C426-4903-A4D5-90292D489DE6}" type="pres">
      <dgm:prSet presAssocID="{A2D2BE0B-4026-4509-98D3-D4D7B1763A19}" presName="parTxOnlySpace" presStyleCnt="0"/>
      <dgm:spPr/>
    </dgm:pt>
    <dgm:pt modelId="{F6FF0621-9937-4C16-8708-52B6612CFB5F}" type="pres">
      <dgm:prSet presAssocID="{680C4888-0D4A-49B0-8495-D4F6103BF083}" presName="parTxOnly" presStyleLbl="node1" presStyleIdx="1" presStyleCnt="4">
        <dgm:presLayoutVars>
          <dgm:chMax val="0"/>
          <dgm:chPref val="0"/>
          <dgm:bulletEnabled val="1"/>
        </dgm:presLayoutVars>
      </dgm:prSet>
      <dgm:spPr/>
      <dgm:t>
        <a:bodyPr/>
        <a:lstStyle/>
        <a:p>
          <a:endParaRPr lang="en-US"/>
        </a:p>
      </dgm:t>
    </dgm:pt>
    <dgm:pt modelId="{FD872ABD-C3BD-4FD7-98BE-A78CC83DE921}" type="pres">
      <dgm:prSet presAssocID="{0AE1CB26-D10F-4562-95CA-F0D3A36F3D87}" presName="parTxOnlySpace" presStyleCnt="0"/>
      <dgm:spPr/>
    </dgm:pt>
    <dgm:pt modelId="{009F88A2-595F-41E4-AD4A-5BCC74A1D793}" type="pres">
      <dgm:prSet presAssocID="{744D5D80-4944-4B94-92F6-0EDB2544EA34}" presName="parTxOnly" presStyleLbl="node1" presStyleIdx="2" presStyleCnt="4">
        <dgm:presLayoutVars>
          <dgm:chMax val="0"/>
          <dgm:chPref val="0"/>
          <dgm:bulletEnabled val="1"/>
        </dgm:presLayoutVars>
      </dgm:prSet>
      <dgm:spPr/>
      <dgm:t>
        <a:bodyPr/>
        <a:lstStyle/>
        <a:p>
          <a:endParaRPr lang="en-US"/>
        </a:p>
      </dgm:t>
    </dgm:pt>
    <dgm:pt modelId="{0F961283-2AAB-4104-9237-49C18DF57427}" type="pres">
      <dgm:prSet presAssocID="{E9524159-C33B-4169-A6D0-BF490CEBE37F}" presName="parTxOnlySpace" presStyleCnt="0"/>
      <dgm:spPr/>
    </dgm:pt>
    <dgm:pt modelId="{5F952BE1-C3D3-4A7D-87AC-601850735B9C}" type="pres">
      <dgm:prSet presAssocID="{98A354EB-F0C6-42E1-B326-6EF4DEC55A35}" presName="parTxOnly" presStyleLbl="node1" presStyleIdx="3" presStyleCnt="4">
        <dgm:presLayoutVars>
          <dgm:chMax val="0"/>
          <dgm:chPref val="0"/>
          <dgm:bulletEnabled val="1"/>
        </dgm:presLayoutVars>
      </dgm:prSet>
      <dgm:spPr/>
      <dgm:t>
        <a:bodyPr/>
        <a:lstStyle/>
        <a:p>
          <a:endParaRPr lang="en-US"/>
        </a:p>
      </dgm:t>
    </dgm:pt>
  </dgm:ptLst>
  <dgm:cxnLst>
    <dgm:cxn modelId="{68E16981-361E-49E8-BC56-DFF898AEE92D}" type="presOf" srcId="{628BF799-93E7-43B7-907E-5B5A09A1BC7A}" destId="{27C8A974-D26A-49D2-835F-6542C1A0A069}" srcOrd="0" destOrd="0" presId="urn:microsoft.com/office/officeart/2005/8/layout/chevron1"/>
    <dgm:cxn modelId="{370AF7EB-A93F-4C5C-BD27-12C102A876B6}" type="presOf" srcId="{8896B641-E13B-4660-B132-079DD4DB2898}" destId="{512B095F-9F72-4030-A8F8-39D5E3B6938B}" srcOrd="0" destOrd="0" presId="urn:microsoft.com/office/officeart/2005/8/layout/chevron1"/>
    <dgm:cxn modelId="{91EA711A-C38B-4C0F-A975-D8B6D4897ACB}" srcId="{8896B641-E13B-4660-B132-079DD4DB2898}" destId="{680C4888-0D4A-49B0-8495-D4F6103BF083}" srcOrd="1" destOrd="0" parTransId="{DC6F0270-C308-4DF4-BD05-1DBF9AD1CB46}" sibTransId="{0AE1CB26-D10F-4562-95CA-F0D3A36F3D87}"/>
    <dgm:cxn modelId="{DDE9CA3A-7358-438C-8DE4-C1DA64C985E6}" srcId="{8896B641-E13B-4660-B132-079DD4DB2898}" destId="{98A354EB-F0C6-42E1-B326-6EF4DEC55A35}" srcOrd="3" destOrd="0" parTransId="{9E1EEEE2-5BDB-49C0-B927-9F744B611F87}" sibTransId="{8D705FB4-3A82-469A-9B34-70D99AF5EC2F}"/>
    <dgm:cxn modelId="{232F9CFF-2427-41E3-9222-B3551E505630}" srcId="{8896B641-E13B-4660-B132-079DD4DB2898}" destId="{744D5D80-4944-4B94-92F6-0EDB2544EA34}" srcOrd="2" destOrd="0" parTransId="{A53180B4-C9DD-424E-A999-2C0A1B505990}" sibTransId="{E9524159-C33B-4169-A6D0-BF490CEBE37F}"/>
    <dgm:cxn modelId="{B6D8F5EB-06FB-485B-9DC2-FA90E9057ABB}" type="presOf" srcId="{744D5D80-4944-4B94-92F6-0EDB2544EA34}" destId="{009F88A2-595F-41E4-AD4A-5BCC74A1D793}" srcOrd="0" destOrd="0" presId="urn:microsoft.com/office/officeart/2005/8/layout/chevron1"/>
    <dgm:cxn modelId="{359DB8F8-8CDE-4011-BF2F-4FE32C72BD5B}" srcId="{8896B641-E13B-4660-B132-079DD4DB2898}" destId="{628BF799-93E7-43B7-907E-5B5A09A1BC7A}" srcOrd="0" destOrd="0" parTransId="{4C9C4384-FC62-44A1-A5EB-C571BBCD2EC7}" sibTransId="{A2D2BE0B-4026-4509-98D3-D4D7B1763A19}"/>
    <dgm:cxn modelId="{405CF3B6-99FC-4D8B-B43D-94C4AD791537}" type="presOf" srcId="{680C4888-0D4A-49B0-8495-D4F6103BF083}" destId="{F6FF0621-9937-4C16-8708-52B6612CFB5F}" srcOrd="0" destOrd="0" presId="urn:microsoft.com/office/officeart/2005/8/layout/chevron1"/>
    <dgm:cxn modelId="{BD6BF49E-671E-45FB-815E-E87BCC785EA4}" type="presOf" srcId="{98A354EB-F0C6-42E1-B326-6EF4DEC55A35}" destId="{5F952BE1-C3D3-4A7D-87AC-601850735B9C}" srcOrd="0" destOrd="0" presId="urn:microsoft.com/office/officeart/2005/8/layout/chevron1"/>
    <dgm:cxn modelId="{75B93C40-6D2A-4988-A19B-D50896F2236C}" type="presParOf" srcId="{512B095F-9F72-4030-A8F8-39D5E3B6938B}" destId="{27C8A974-D26A-49D2-835F-6542C1A0A069}" srcOrd="0" destOrd="0" presId="urn:microsoft.com/office/officeart/2005/8/layout/chevron1"/>
    <dgm:cxn modelId="{0F73C2E0-6F62-4F03-9B26-E7EB948E85B8}" type="presParOf" srcId="{512B095F-9F72-4030-A8F8-39D5E3B6938B}" destId="{0C96D8E6-C426-4903-A4D5-90292D489DE6}" srcOrd="1" destOrd="0" presId="urn:microsoft.com/office/officeart/2005/8/layout/chevron1"/>
    <dgm:cxn modelId="{960247D4-01AE-4B18-8766-8D80869FE305}" type="presParOf" srcId="{512B095F-9F72-4030-A8F8-39D5E3B6938B}" destId="{F6FF0621-9937-4C16-8708-52B6612CFB5F}" srcOrd="2" destOrd="0" presId="urn:microsoft.com/office/officeart/2005/8/layout/chevron1"/>
    <dgm:cxn modelId="{63F0509B-CD7A-49EB-B113-4EE7E328B2A7}" type="presParOf" srcId="{512B095F-9F72-4030-A8F8-39D5E3B6938B}" destId="{FD872ABD-C3BD-4FD7-98BE-A78CC83DE921}" srcOrd="3" destOrd="0" presId="urn:microsoft.com/office/officeart/2005/8/layout/chevron1"/>
    <dgm:cxn modelId="{ADCBD75B-EC52-4382-9FBA-5CC40BB5D658}" type="presParOf" srcId="{512B095F-9F72-4030-A8F8-39D5E3B6938B}" destId="{009F88A2-595F-41E4-AD4A-5BCC74A1D793}" srcOrd="4" destOrd="0" presId="urn:microsoft.com/office/officeart/2005/8/layout/chevron1"/>
    <dgm:cxn modelId="{5EC12CC3-2EFE-4857-B27C-1BE31A2E4B05}" type="presParOf" srcId="{512B095F-9F72-4030-A8F8-39D5E3B6938B}" destId="{0F961283-2AAB-4104-9237-49C18DF57427}" srcOrd="5" destOrd="0" presId="urn:microsoft.com/office/officeart/2005/8/layout/chevron1"/>
    <dgm:cxn modelId="{93623788-33E6-407F-A58A-1E16FB82CD82}" type="presParOf" srcId="{512B095F-9F72-4030-A8F8-39D5E3B6938B}" destId="{5F952BE1-C3D3-4A7D-87AC-601850735B9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8A974-D26A-49D2-835F-6542C1A0A069}">
      <dsp:nvSpPr>
        <dsp:cNvPr id="0" name=""/>
        <dsp:cNvSpPr/>
      </dsp:nvSpPr>
      <dsp:spPr>
        <a:xfrm>
          <a:off x="3658" y="608371"/>
          <a:ext cx="2129563" cy="851825"/>
        </a:xfrm>
        <a:prstGeom prst="chevron">
          <a:avLst/>
        </a:prstGeom>
        <a:solidFill>
          <a:srgbClr val="1B77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b-NO" sz="1300" kern="1200" dirty="0"/>
            <a:t>Definere inklusjonskriterier</a:t>
          </a:r>
          <a:endParaRPr lang="en-GB" sz="1300" kern="1200" dirty="0"/>
        </a:p>
      </dsp:txBody>
      <dsp:txXfrm>
        <a:off x="429571" y="608371"/>
        <a:ext cx="1277738" cy="851825"/>
      </dsp:txXfrm>
    </dsp:sp>
    <dsp:sp modelId="{F6FF0621-9937-4C16-8708-52B6612CFB5F}">
      <dsp:nvSpPr>
        <dsp:cNvPr id="0" name=""/>
        <dsp:cNvSpPr/>
      </dsp:nvSpPr>
      <dsp:spPr>
        <a:xfrm>
          <a:off x="1920265" y="608371"/>
          <a:ext cx="2129563" cy="851825"/>
        </a:xfrm>
        <a:prstGeom prst="chevron">
          <a:avLst/>
        </a:prstGeom>
        <a:solidFill>
          <a:srgbClr val="1B77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b-NO" sz="1300" kern="1200" dirty="0"/>
            <a:t>Utvikle </a:t>
          </a:r>
          <a:r>
            <a:rPr lang="nb-NO" sz="1300" kern="1200" dirty="0" err="1"/>
            <a:t>søkestring</a:t>
          </a:r>
          <a:endParaRPr lang="en-GB" sz="1300" kern="1200" dirty="0"/>
        </a:p>
      </dsp:txBody>
      <dsp:txXfrm>
        <a:off x="2346178" y="608371"/>
        <a:ext cx="1277738" cy="851825"/>
      </dsp:txXfrm>
    </dsp:sp>
    <dsp:sp modelId="{009F88A2-595F-41E4-AD4A-5BCC74A1D793}">
      <dsp:nvSpPr>
        <dsp:cNvPr id="0" name=""/>
        <dsp:cNvSpPr/>
      </dsp:nvSpPr>
      <dsp:spPr>
        <a:xfrm>
          <a:off x="3836871" y="608371"/>
          <a:ext cx="2129563" cy="851825"/>
        </a:xfrm>
        <a:prstGeom prst="chevron">
          <a:avLst/>
        </a:prstGeom>
        <a:solidFill>
          <a:srgbClr val="1B77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b-NO" sz="1300" kern="1200" dirty="0"/>
            <a:t>Gjennomføre søk i database </a:t>
          </a:r>
        </a:p>
      </dsp:txBody>
      <dsp:txXfrm>
        <a:off x="4262784" y="608371"/>
        <a:ext cx="1277738" cy="851825"/>
      </dsp:txXfrm>
    </dsp:sp>
    <dsp:sp modelId="{5F952BE1-C3D3-4A7D-87AC-601850735B9C}">
      <dsp:nvSpPr>
        <dsp:cNvPr id="0" name=""/>
        <dsp:cNvSpPr/>
      </dsp:nvSpPr>
      <dsp:spPr>
        <a:xfrm>
          <a:off x="5753478" y="608371"/>
          <a:ext cx="2129563" cy="851825"/>
        </a:xfrm>
        <a:prstGeom prst="chevron">
          <a:avLst/>
        </a:prstGeom>
        <a:solidFill>
          <a:srgbClr val="1B77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b-NO" sz="1300" kern="1200" dirty="0"/>
            <a:t>Screening/ utvelgelse av litteratur</a:t>
          </a:r>
        </a:p>
      </dsp:txBody>
      <dsp:txXfrm>
        <a:off x="6179391" y="608371"/>
        <a:ext cx="1277738" cy="8518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0.69842</cdr:x>
      <cdr:y>0.87001</cdr:y>
    </cdr:from>
    <cdr:to>
      <cdr:x>0.9487</cdr:x>
      <cdr:y>0.97358</cdr:y>
    </cdr:to>
    <cdr:sp macro="" textlink="">
      <cdr:nvSpPr>
        <cdr:cNvPr id="2" name="TextBox 1"/>
        <cdr:cNvSpPr txBox="1"/>
      </cdr:nvSpPr>
      <cdr:spPr>
        <a:xfrm xmlns:a="http://schemas.openxmlformats.org/drawingml/2006/main">
          <a:off x="8515158" y="4888134"/>
          <a:ext cx="3051393" cy="581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NB: % </a:t>
          </a:r>
          <a:r>
            <a:rPr lang="en-US" sz="1400" dirty="0" err="1">
              <a:solidFill>
                <a:schemeClr val="tx1"/>
              </a:solidFill>
            </a:rPr>
            <a:t>av</a:t>
          </a:r>
          <a:r>
            <a:rPr lang="en-US" sz="1400" dirty="0">
              <a:solidFill>
                <a:schemeClr val="tx1"/>
              </a:solidFill>
            </a:rPr>
            <a:t> </a:t>
          </a:r>
          <a:r>
            <a:rPr lang="en-US" sz="1400" dirty="0" err="1">
              <a:solidFill>
                <a:schemeClr val="tx1"/>
              </a:solidFill>
            </a:rPr>
            <a:t>respondenter</a:t>
          </a:r>
          <a:r>
            <a:rPr lang="en-US" sz="1400" dirty="0">
              <a:solidFill>
                <a:schemeClr val="tx1"/>
              </a:solidFill>
            </a:rPr>
            <a:t> </a:t>
          </a:r>
          <a:r>
            <a:rPr lang="en-US" sz="1400" dirty="0" err="1">
              <a:solidFill>
                <a:schemeClr val="tx1"/>
              </a:solidFill>
            </a:rPr>
            <a:t>som</a:t>
          </a:r>
          <a:r>
            <a:rPr lang="en-US" sz="1400" dirty="0">
              <a:solidFill>
                <a:schemeClr val="tx1"/>
              </a:solidFill>
            </a:rPr>
            <a:t> </a:t>
          </a:r>
          <a:r>
            <a:rPr lang="en-US" sz="1400" dirty="0" err="1">
              <a:solidFill>
                <a:schemeClr val="tx1"/>
              </a:solidFill>
            </a:rPr>
            <a:t>svarer</a:t>
          </a:r>
          <a:r>
            <a:rPr lang="en-US" sz="1400" dirty="0">
              <a:solidFill>
                <a:schemeClr val="tx1"/>
              </a:solidFill>
            </a:rPr>
            <a:t> </a:t>
          </a:r>
          <a:r>
            <a:rPr lang="en-US" sz="1400" dirty="0" err="1">
              <a:solidFill>
                <a:schemeClr val="tx1"/>
              </a:solidFill>
            </a:rPr>
            <a:t>ofte</a:t>
          </a:r>
          <a:r>
            <a:rPr lang="en-US" sz="1400" dirty="0">
              <a:solidFill>
                <a:schemeClr val="tx1"/>
              </a:solidFil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B422-85C9-4424-B014-5C587213412A}" type="datetimeFigureOut">
              <a:rPr lang="en-GB" smtClean="0"/>
              <a:t>29/04/2019</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BB647-5C5D-4462-8421-97572580ADDD}" type="slidenum">
              <a:rPr lang="en-GB" smtClean="0"/>
              <a:t>‹#›</a:t>
            </a:fld>
            <a:endParaRPr lang="en-GB"/>
          </a:p>
        </p:txBody>
      </p:sp>
    </p:spTree>
    <p:extLst>
      <p:ext uri="{BB962C8B-B14F-4D97-AF65-F5344CB8AC3E}">
        <p14:creationId xmlns:p14="http://schemas.microsoft.com/office/powerpoint/2010/main" val="82375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OSIRIS er et 8-årig forskningsprosjekt som har som mål å undersøke hvordan og under hvilke forhold forskning gir samfunnseffekter</a:t>
            </a:r>
          </a:p>
          <a:p>
            <a:endParaRPr lang="nb-NO" dirty="0"/>
          </a:p>
        </p:txBody>
      </p:sp>
      <p:sp>
        <p:nvSpPr>
          <p:cNvPr id="4" name="Plassholder for lysbildenummer 3"/>
          <p:cNvSpPr>
            <a:spLocks noGrp="1"/>
          </p:cNvSpPr>
          <p:nvPr>
            <p:ph type="sldNum" sz="quarter" idx="10"/>
          </p:nvPr>
        </p:nvSpPr>
        <p:spPr/>
        <p:txBody>
          <a:bodyPr/>
          <a:lstStyle/>
          <a:p>
            <a:fld id="{FCFBB647-5C5D-4462-8421-97572580ADDD}" type="slidenum">
              <a:rPr lang="en-GB" smtClean="0"/>
              <a:t>1</a:t>
            </a:fld>
            <a:endParaRPr lang="en-GB"/>
          </a:p>
        </p:txBody>
      </p:sp>
    </p:spTree>
    <p:extLst>
      <p:ext uri="{BB962C8B-B14F-4D97-AF65-F5344CB8AC3E}">
        <p14:creationId xmlns:p14="http://schemas.microsoft.com/office/powerpoint/2010/main" val="10142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Disse gule pilene signaliserer at faktoren høyere utdanning tenkes å</a:t>
            </a:r>
            <a:r>
              <a:rPr lang="nb-NO" baseline="0" noProof="0" dirty="0"/>
              <a:t> ikke bare påvirke økt bruk av forskningsbasert kunnskap i siste </a:t>
            </a:r>
            <a:r>
              <a:rPr lang="nb-NO" baseline="0" noProof="0" dirty="0" err="1"/>
              <a:t>innstans</a:t>
            </a:r>
            <a:r>
              <a:rPr lang="nb-NO" baseline="0" noProof="0" dirty="0"/>
              <a:t>, men også påvirke andre faktorer – </a:t>
            </a:r>
          </a:p>
          <a:p>
            <a:pPr marL="171450" indent="-171450">
              <a:buFont typeface="Arial" panose="020B0604020202020204" pitchFamily="34" charset="0"/>
              <a:buChar char="•"/>
            </a:pPr>
            <a:r>
              <a:rPr lang="nb-NO" baseline="0" noProof="0" dirty="0"/>
              <a:t>at ansatte med høyere utdanning også kan ha erfaring med forskning, </a:t>
            </a:r>
          </a:p>
          <a:p>
            <a:pPr marL="171450" indent="-171450">
              <a:buFont typeface="Arial" panose="020B0604020202020204" pitchFamily="34" charset="0"/>
              <a:buChar char="•"/>
            </a:pPr>
            <a:r>
              <a:rPr lang="nb-NO" baseline="0" noProof="0" dirty="0"/>
              <a:t>de kan tenkes å ha en positiv holdning til forskning fordi de selv er eksponert for forskning gjennom utdanningen</a:t>
            </a:r>
          </a:p>
          <a:p>
            <a:pPr marL="171450" indent="-171450">
              <a:buFont typeface="Arial" panose="020B0604020202020204" pitchFamily="34" charset="0"/>
              <a:buChar char="•"/>
            </a:pPr>
            <a:r>
              <a:rPr lang="nb-NO" baseline="0" noProof="0" dirty="0"/>
              <a:t>De kan derfor også bidra til en kultur som verdsetter forskning og bruk av forskning</a:t>
            </a:r>
          </a:p>
          <a:p>
            <a:pPr marL="171450" indent="-171450">
              <a:buFont typeface="Arial" panose="020B0604020202020204" pitchFamily="34" charset="0"/>
              <a:buChar char="•"/>
            </a:pPr>
            <a:r>
              <a:rPr lang="nb-NO" baseline="0" noProof="0" dirty="0"/>
              <a:t>Og det at de har høyere utdanning kan kanskje bidra til at de lettere tar kontakt med og samarbeider direkte med forskere.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12</a:t>
            </a:fld>
            <a:endParaRPr lang="en-GB"/>
          </a:p>
        </p:txBody>
      </p:sp>
    </p:spTree>
    <p:extLst>
      <p:ext uri="{BB962C8B-B14F-4D97-AF65-F5344CB8AC3E}">
        <p14:creationId xmlns:p14="http://schemas.microsoft.com/office/powerpoint/2010/main" val="249499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Hva gjelder særlig</a:t>
            </a:r>
            <a:r>
              <a:rPr lang="nb-NO" baseline="0" noProof="0" dirty="0"/>
              <a:t> ansatte med erfaring fra forskning, tenker jeg de også kan ha en ekstra positiv holdning til forskning, og dermed også bidra til en kultur som verdsetter forskning. </a:t>
            </a:r>
          </a:p>
          <a:p>
            <a:pPr marL="171450" indent="-171450">
              <a:buFont typeface="Arial" panose="020B0604020202020204" pitchFamily="34" charset="0"/>
              <a:buChar char="•"/>
            </a:pPr>
            <a:r>
              <a:rPr lang="nb-NO" baseline="0" noProof="0" dirty="0"/>
              <a:t>Den grønne pilen signaliserer at faktoren 'høyere utdanning' kan påvirke denne faktoren .</a:t>
            </a:r>
          </a:p>
          <a:p>
            <a:pPr marL="171450" indent="-171450">
              <a:buFont typeface="Arial" panose="020B0604020202020204" pitchFamily="34" charset="0"/>
              <a:buChar char="•"/>
            </a:pPr>
            <a:r>
              <a:rPr lang="nb-NO" baseline="0" noProof="0" dirty="0"/>
              <a:t>OG den oransje dobbeltpila signaliserer at jeg tenker det kan være et gjensidig og muligens forsterkende forhold mellom disse to faktorene: </a:t>
            </a:r>
          </a:p>
          <a:p>
            <a:pPr marL="628650" lvl="1" indent="-171450">
              <a:buFont typeface="Arial" panose="020B0604020202020204" pitchFamily="34" charset="0"/>
              <a:buChar char="•"/>
            </a:pPr>
            <a:r>
              <a:rPr lang="nb-NO" baseline="0" noProof="0" dirty="0"/>
              <a:t>At ansatte med erfaring fra forskning – eller lang arbeidserfaring – lettere tar kontakt med og samarbeider med forskere – MEN at nettopp det å ha kontakt med eller samarbeide med forskere kan påvirke tilbake, og gir den ansatte mer erfaring med forskning. </a:t>
            </a:r>
          </a:p>
          <a:p>
            <a:pPr marL="457200" lvl="1" indent="0">
              <a:buFont typeface="Arial" panose="020B0604020202020204" pitchFamily="34" charset="0"/>
              <a:buNone/>
            </a:pPr>
            <a:endParaRPr lang="nb-NO" baseline="0"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13</a:t>
            </a:fld>
            <a:endParaRPr lang="en-GB"/>
          </a:p>
        </p:txBody>
      </p:sp>
    </p:spTree>
    <p:extLst>
      <p:ext uri="{BB962C8B-B14F-4D97-AF65-F5344CB8AC3E}">
        <p14:creationId xmlns:p14="http://schemas.microsoft.com/office/powerpoint/2010/main" val="17380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Å ha en positiv holdning til</a:t>
            </a:r>
            <a:r>
              <a:rPr lang="nb-NO" baseline="0" noProof="0" dirty="0"/>
              <a:t> forskning er viktig for flere ting. Vi har sett at holdningen blant annet kan påvirkes av utdanningsnivå og erfaring, men videre mener jeg at positiv holdning på individnivå bidrar til en kultur som verdsetter forskning. OG at en </a:t>
            </a:r>
            <a:r>
              <a:rPr lang="nb-NO" baseline="0" noProof="0" dirty="0" err="1"/>
              <a:t>orgnisasjonskultur</a:t>
            </a:r>
            <a:r>
              <a:rPr lang="nb-NO" baseline="0" noProof="0" dirty="0"/>
              <a:t> som verdsetter forskning tilbake bidrar til at individene som jobber der får positive holdninger til forskning. </a:t>
            </a:r>
          </a:p>
          <a:p>
            <a:pPr marL="171450" indent="-171450">
              <a:buFont typeface="Arial" panose="020B0604020202020204" pitchFamily="34" charset="0"/>
              <a:buChar char="•"/>
            </a:pPr>
            <a:r>
              <a:rPr lang="nb-NO" baseline="0" noProof="0" dirty="0"/>
              <a:t>Det samme forholdet har jeg satt opp til kontakt og samarbeid med forskere – at jeg også her tror disse faktorene påvirker og kan forsterke hverandre. </a:t>
            </a:r>
          </a:p>
          <a:p>
            <a:pPr marL="171450" indent="-171450">
              <a:buFont typeface="Arial" panose="020B0604020202020204" pitchFamily="34" charset="0"/>
              <a:buChar char="•"/>
            </a:pPr>
            <a:r>
              <a:rPr lang="nb-NO" baseline="0" noProof="0" dirty="0"/>
              <a:t>Men også når det kommer til faktisk bruk av forskningsbasert kunnskap i praksis. Jeg tror en positiv holdning er viktig for bruk av forskning, men også at bruk av forskning kan gi positiv holdning til forskning.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14</a:t>
            </a:fld>
            <a:endParaRPr lang="en-GB"/>
          </a:p>
        </p:txBody>
      </p:sp>
    </p:spTree>
    <p:extLst>
      <p:ext uri="{BB962C8B-B14F-4D97-AF65-F5344CB8AC3E}">
        <p14:creationId xmlns:p14="http://schemas.microsoft.com/office/powerpoint/2010/main" val="54978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Fysisk tilgang til forskning er en faktor</a:t>
            </a:r>
            <a:r>
              <a:rPr lang="nb-NO" baseline="0" noProof="0" dirty="0"/>
              <a:t> som skiller seg litt fra de andre, fordi det kan ses på som en klar nødvendighet heller enn en positiv driver. Uten tilgang til forskningen kan ikke forskningen tas i bruk. Derav den røde pilen. </a:t>
            </a:r>
          </a:p>
          <a:p>
            <a:pPr marL="171450" indent="-171450">
              <a:buFont typeface="Arial" panose="020B0604020202020204" pitchFamily="34" charset="0"/>
              <a:buChar char="•"/>
            </a:pPr>
            <a:endParaRPr lang="nb-NO" baseline="0" noProof="0" dirty="0"/>
          </a:p>
          <a:p>
            <a:pPr marL="171450" indent="-171450">
              <a:buFont typeface="Arial" panose="020B0604020202020204" pitchFamily="34" charset="0"/>
              <a:buChar char="•"/>
            </a:pPr>
            <a:r>
              <a:rPr lang="nb-NO" baseline="0" noProof="0" dirty="0"/>
              <a:t>Men videre kan det tenkes at tilgang til forskning bidrar til en god infrastruktur for deling og bruk – og at en god infrastruktur for deling tilbake gir enkel tilgang til forskning fordi kolleger deler med hverandre den forskningen de har tilgang til. </a:t>
            </a:r>
          </a:p>
          <a:p>
            <a:pPr marL="171450" indent="-171450">
              <a:buFont typeface="Arial" panose="020B0604020202020204" pitchFamily="34" charset="0"/>
              <a:buChar char="•"/>
            </a:pPr>
            <a:endParaRPr lang="nb-NO" baseline="0" noProof="0" dirty="0"/>
          </a:p>
          <a:p>
            <a:pPr marL="171450" indent="-171450">
              <a:buFont typeface="Arial" panose="020B0604020202020204" pitchFamily="34" charset="0"/>
              <a:buChar char="•"/>
            </a:pPr>
            <a:r>
              <a:rPr lang="nb-NO" baseline="0" noProof="0" dirty="0"/>
              <a:t>Og ENKEL tilgang til forskning bidrar også positivt til tidsaspektet – fordi det er mest effektivt å slippe å leite lenge før du får, eller ikke får, tilgang til en artikkel i fulltekst.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15</a:t>
            </a:fld>
            <a:endParaRPr lang="en-GB"/>
          </a:p>
        </p:txBody>
      </p:sp>
    </p:spTree>
    <p:extLst>
      <p:ext uri="{BB962C8B-B14F-4D97-AF65-F5344CB8AC3E}">
        <p14:creationId xmlns:p14="http://schemas.microsoft.com/office/powerpoint/2010/main" val="62384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Som fysisk tilgang, vil en god infrastruktur for deling</a:t>
            </a:r>
            <a:r>
              <a:rPr lang="nb-NO" baseline="0" noProof="0" dirty="0"/>
              <a:t> og bruk av forskning være veldig effektiviserende, og dermed minske den store barrieren som er mangel på tid. </a:t>
            </a:r>
          </a:p>
          <a:p>
            <a:pPr marL="171450" indent="-171450">
              <a:buFont typeface="Arial" panose="020B0604020202020204" pitchFamily="34" charset="0"/>
              <a:buChar char="•"/>
            </a:pPr>
            <a:r>
              <a:rPr lang="nb-NO" baseline="0" noProof="0" dirty="0"/>
              <a:t>Men det vil også bidra til en kultur som verdsetter forskning – og en kultur som verdsetter forskning vil forhåpentligvis investere i eller i det minste tilrettelegge for en god infrastruktur.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16</a:t>
            </a:fld>
            <a:endParaRPr lang="en-GB"/>
          </a:p>
        </p:txBody>
      </p:sp>
    </p:spTree>
    <p:extLst>
      <p:ext uri="{BB962C8B-B14F-4D97-AF65-F5344CB8AC3E}">
        <p14:creationId xmlns:p14="http://schemas.microsoft.com/office/powerpoint/2010/main" val="262227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Og</a:t>
            </a:r>
            <a:r>
              <a:rPr lang="nb-NO" baseline="0" noProof="0" dirty="0"/>
              <a:t> når vi snakker om kultur. Denne faktoren tror jeg påvirker mange andre, som dere kan se her. Vi har vært innom flere allerede, men av de jeg ikke allerede har snakket om, kan vi begynne med tid. Jeg tror at organisasjoner med kultur som verdsetter forskning i større grad anerkjenner tiden det tar å arbeide forskningsbasert, og at ansatte i disse organisasjonene litt lettere kan prioritere å bruke tid på å </a:t>
            </a:r>
            <a:r>
              <a:rPr lang="nb-NO" baseline="0" noProof="0" dirty="0" err="1"/>
              <a:t>dypdykke</a:t>
            </a:r>
            <a:r>
              <a:rPr lang="nb-NO" baseline="0" noProof="0" dirty="0"/>
              <a:t> i kunnskapen. </a:t>
            </a:r>
          </a:p>
          <a:p>
            <a:pPr marL="171450" indent="-171450">
              <a:buFont typeface="Arial" panose="020B0604020202020204" pitchFamily="34" charset="0"/>
              <a:buChar char="•"/>
            </a:pPr>
            <a:r>
              <a:rPr lang="nb-NO" baseline="0" noProof="0" dirty="0"/>
              <a:t>Videre mener jeg at også dette er en faktor som har et gjensidig og potensielt forsterkende forhold med både det å ha kontakt med og samarbeide med forskere, men også bruk av forskningsbasert kunnskap i praksis.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17</a:t>
            </a:fld>
            <a:endParaRPr lang="en-GB"/>
          </a:p>
        </p:txBody>
      </p:sp>
    </p:spTree>
    <p:extLst>
      <p:ext uri="{BB962C8B-B14F-4D97-AF65-F5344CB8AC3E}">
        <p14:creationId xmlns:p14="http://schemas.microsoft.com/office/powerpoint/2010/main" val="222822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Som fysisk</a:t>
            </a:r>
            <a:r>
              <a:rPr lang="nb-NO" baseline="0" noProof="0" dirty="0"/>
              <a:t> tilgang til forskning, er 'tid' en potensielt avgjørende barriere for å jobbe forskningsbasert, men også for å kontakte og samarbeide med forskere. Tid er mangelvare, og kanskje det største hinderet vi må overkomme.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18</a:t>
            </a:fld>
            <a:endParaRPr lang="en-GB"/>
          </a:p>
        </p:txBody>
      </p:sp>
    </p:spTree>
    <p:extLst>
      <p:ext uri="{BB962C8B-B14F-4D97-AF65-F5344CB8AC3E}">
        <p14:creationId xmlns:p14="http://schemas.microsoft.com/office/powerpoint/2010/main" val="108524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Og sist, men ikke minst:</a:t>
            </a:r>
            <a:r>
              <a:rPr lang="nb-NO" baseline="0" noProof="0" dirty="0"/>
              <a:t> 'kontakt og samarbeid med forskere'. Jeg har allerede snakket om disse pilene når jeg har tatt for meg de andre faktorene. </a:t>
            </a:r>
          </a:p>
          <a:p>
            <a:pPr marL="171450" indent="-171450">
              <a:buFont typeface="Arial" panose="020B0604020202020204" pitchFamily="34" charset="0"/>
              <a:buChar char="•"/>
            </a:pPr>
            <a:r>
              <a:rPr lang="nb-NO" baseline="0" noProof="0" dirty="0"/>
              <a:t>Som nevnt tidligere er dette en faktor som den store majoriteten av studier trekker fram som viktig for økt bruk av forskningsbasert kunnskap, men som vi ser her tenker i alle fall jeg at det ikke nødvendigvis er fordi kontakt og samarbeid med forskere er så avgjørende i seg selv, men kanskje også fordi det påvirker så mange andre faktorer som og bidrar til økt bruk av forskningsbasert kunnskap.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19</a:t>
            </a:fld>
            <a:endParaRPr lang="en-GB"/>
          </a:p>
        </p:txBody>
      </p:sp>
    </p:spTree>
    <p:extLst>
      <p:ext uri="{BB962C8B-B14F-4D97-AF65-F5344CB8AC3E}">
        <p14:creationId xmlns:p14="http://schemas.microsoft.com/office/powerpoint/2010/main" val="237066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noProof="0" dirty="0"/>
              <a:t>Sett under ett, ser modellen min slik</a:t>
            </a:r>
            <a:r>
              <a:rPr lang="nb-NO" baseline="0" noProof="0" dirty="0"/>
              <a:t> ut per i dag. Det er et kompliserende bilde, og det er under utvikling. Men det hjelper på forståelsen av at vi ikke kan se på faktorene i isolasjon, og erkjennelse av at det er vanskelig å måle enkeltfaktorers påvirkning. Samtidig kan vi kanskje finne noe trøst eller motivasjon i det faktum at det er flere veier til målet.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20</a:t>
            </a:fld>
            <a:endParaRPr lang="en-GB"/>
          </a:p>
        </p:txBody>
      </p:sp>
    </p:spTree>
    <p:extLst>
      <p:ext uri="{BB962C8B-B14F-4D97-AF65-F5344CB8AC3E}">
        <p14:creationId xmlns:p14="http://schemas.microsoft.com/office/powerpoint/2010/main" val="382676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dirty="0"/>
              <a:t>I fjor vår utviklet og testet OSIRIS en spørreundersøkelse for å studere bruk av forskning blant ansatte i offentlige organisasjoner og rammene av dette. </a:t>
            </a:r>
          </a:p>
          <a:p>
            <a:endParaRPr lang="nb-NO" dirty="0"/>
          </a:p>
          <a:p>
            <a:r>
              <a:rPr lang="nb-NO" dirty="0"/>
              <a:t>Resultatene fra denne ble presentert for DFU i høst, og jeg regner med at en del av dere var der eller kanskje har hørt om det i etterkant. Derfor skal jeg ikke gi en full presentasjon av undersøkelsen, men kun trekke frem noen av de mest sentrale funnene, og informere om hva vi gjør nå. </a:t>
            </a:r>
          </a:p>
          <a:p>
            <a:endParaRPr lang="nb-NO" dirty="0"/>
          </a:p>
          <a:p>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21</a:t>
            </a:fld>
            <a:endParaRPr lang="en-GB"/>
          </a:p>
        </p:txBody>
      </p:sp>
    </p:spTree>
    <p:extLst>
      <p:ext uri="{BB962C8B-B14F-4D97-AF65-F5344CB8AC3E}">
        <p14:creationId xmlns:p14="http://schemas.microsoft.com/office/powerpoint/2010/main" val="356169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3</a:t>
            </a:fld>
            <a:endParaRPr lang="en-GB"/>
          </a:p>
        </p:txBody>
      </p:sp>
    </p:spTree>
    <p:extLst>
      <p:ext uri="{BB962C8B-B14F-4D97-AF65-F5344CB8AC3E}">
        <p14:creationId xmlns:p14="http://schemas.microsoft.com/office/powerpoint/2010/main" val="82988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 7 organisasjonene som deltok, og hvor mange respondenter som deltok fra hver organisasjon. </a:t>
            </a:r>
          </a:p>
          <a:p>
            <a:endParaRPr lang="nb-NO" dirty="0"/>
          </a:p>
          <a:p>
            <a:r>
              <a:rPr lang="nb-NO" dirty="0"/>
              <a:t>På individnivå var det tydelig at ansatte i disse organisasjonene er høyt utdanna og mer relativt lang arbeidserfaring. Nesten alle har mastergrad, og 9 % har </a:t>
            </a:r>
            <a:r>
              <a:rPr lang="nb-NO" dirty="0" err="1"/>
              <a:t>phd</a:t>
            </a:r>
            <a:r>
              <a:rPr lang="nb-NO" dirty="0"/>
              <a:t>. Og majoriteten har jobbet over 10 år i organisasjonen. Det ser dermed ut til at absorpsjonskapasiteten er relativt god i følge disse målene. </a:t>
            </a:r>
          </a:p>
          <a:p>
            <a:endParaRPr lang="nb-NO" dirty="0"/>
          </a:p>
          <a:p>
            <a:r>
              <a:rPr lang="nb-NO" dirty="0"/>
              <a:t>Jeg har nå valgt ut 3 figurer jeg skal vise frem for å gi et bilde av hva vi fant gjennom pilotundersøkelsen. </a:t>
            </a:r>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22</a:t>
            </a:fld>
            <a:endParaRPr lang="en-GB"/>
          </a:p>
        </p:txBody>
      </p:sp>
    </p:spTree>
    <p:extLst>
      <p:ext uri="{BB962C8B-B14F-4D97-AF65-F5344CB8AC3E}">
        <p14:creationId xmlns:p14="http://schemas.microsoft.com/office/powerpoint/2010/main" val="405595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gjelder på organisasjonsnivå, kan det fra pilotundersøkelsen se ut til at organisasjonene jevnt over har en kultur som verdsetter forskningsbasert kunnskap høyt. De ansatte</a:t>
            </a:r>
            <a:r>
              <a:rPr lang="nb-NO" baseline="0" dirty="0"/>
              <a:t> sier det er en tydelig forventning om at beslutninger skal fattes basert på forskningsbasert kunnskap. </a:t>
            </a:r>
            <a:endParaRPr lang="nb-NO" dirty="0"/>
          </a:p>
          <a:p>
            <a:endParaRPr lang="nb-NO" dirty="0"/>
          </a:p>
          <a:p>
            <a:r>
              <a:rPr lang="nb-NO" dirty="0"/>
              <a:t>Det se</a:t>
            </a:r>
            <a:r>
              <a:rPr lang="nb-NO" baseline="0" dirty="0"/>
              <a:t>r også ut som det er</a:t>
            </a:r>
            <a:r>
              <a:rPr lang="nb-NO" dirty="0"/>
              <a:t> relativt god tilgang til vitenskapelige databaser og publikasjoner. </a:t>
            </a:r>
          </a:p>
          <a:p>
            <a:endParaRPr lang="nb-NO" dirty="0"/>
          </a:p>
          <a:p>
            <a:r>
              <a:rPr lang="nb-NO" dirty="0"/>
              <a:t>Men samtidig ser vi at mange mener arbeidet preges av et høyt tempo og dermed lite tid til å sette seg grundig inn i forskning. </a:t>
            </a:r>
          </a:p>
          <a:p>
            <a:endParaRPr lang="nb-NO" dirty="0"/>
          </a:p>
          <a:p>
            <a:r>
              <a:rPr lang="nb-NO" dirty="0"/>
              <a:t>Det er også jevnt over enighet om at organisasjonene har for lite budsjett for forskning, o</a:t>
            </a:r>
            <a:r>
              <a:rPr lang="nb-NO" baseline="0" dirty="0"/>
              <a:t>g så varierer det en del i hvorvidt respondentene mener organisasjonene har god di</a:t>
            </a:r>
            <a:r>
              <a:rPr lang="nb-NO" dirty="0"/>
              <a:t>gital infrastruktur for å dele kunnskap. </a:t>
            </a:r>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23</a:t>
            </a:fld>
            <a:endParaRPr lang="en-GB"/>
          </a:p>
        </p:txBody>
      </p:sp>
    </p:spTree>
    <p:extLst>
      <p:ext uri="{BB962C8B-B14F-4D97-AF65-F5344CB8AC3E}">
        <p14:creationId xmlns:p14="http://schemas.microsoft.com/office/powerpoint/2010/main" val="238847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I pilotundersøkelsen ble det stilt et spørsmål om hva de ansatte regner som de viktigste kildene til forskningsbasert kunnskap og hvordan de vanligvis får tilgang til forskningsbasert kunnskap.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Undersøkelsen viser at flest ansatte i offentlig sektor henter forskningsbasert kunnskap fra andre statlige organisasjoner og fra forskningsinstitutter. </a:t>
            </a:r>
          </a:p>
          <a:p>
            <a:pPr marL="171450" indent="-171450">
              <a:buFont typeface="Arial" panose="020B0604020202020204" pitchFamily="34" charset="0"/>
              <a:buChar char="•"/>
            </a:pPr>
            <a:r>
              <a:rPr lang="nb-NO" dirty="0"/>
              <a:t>Når det gjelder hvordan informantene finner frem til denne kunnskapen, viser undersøkelsen at å søke på internett (Google)  og å spørre kollegaer i egen organisasjon er de måtene som ansatte hyppigst bruker.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Å ta direkte kontakt med forskere er de minst brukte måtene å skaffe seg tilgang til slik kunnskap,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Mens</a:t>
            </a:r>
            <a:r>
              <a:rPr lang="nb-NO" baseline="0" dirty="0"/>
              <a:t> det </a:t>
            </a:r>
            <a:r>
              <a:rPr lang="nb-NO" dirty="0"/>
              <a:t>å anvende forskningens egne kanaler (tilgang til artikler i tidsskrifter, databaser mm) er kun vanlig for ansatte som jobber innenfor naturforvaltning og miljø (i piloten)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en-GB" dirty="0"/>
              <a:t>Det </a:t>
            </a:r>
            <a:r>
              <a:rPr lang="en-GB" dirty="0" err="1"/>
              <a:t>overordnede</a:t>
            </a:r>
            <a:r>
              <a:rPr lang="en-GB" dirty="0"/>
              <a:t> </a:t>
            </a:r>
            <a:r>
              <a:rPr lang="en-GB" dirty="0" err="1"/>
              <a:t>mønsteret</a:t>
            </a:r>
            <a:r>
              <a:rPr lang="en-GB" dirty="0"/>
              <a:t> I </a:t>
            </a:r>
            <a:r>
              <a:rPr lang="en-GB" dirty="0" err="1"/>
              <a:t>piloten</a:t>
            </a:r>
            <a:r>
              <a:rPr lang="en-GB" dirty="0"/>
              <a:t> </a:t>
            </a:r>
            <a:r>
              <a:rPr lang="en-GB" dirty="0" err="1"/>
              <a:t>er</a:t>
            </a:r>
            <a:r>
              <a:rPr lang="en-GB" dirty="0"/>
              <a:t> at </a:t>
            </a:r>
            <a:r>
              <a:rPr lang="en-GB" dirty="0" err="1"/>
              <a:t>ansatte</a:t>
            </a:r>
            <a:r>
              <a:rPr lang="en-GB" dirty="0"/>
              <a:t> </a:t>
            </a:r>
            <a:r>
              <a:rPr lang="en-GB" dirty="0" err="1"/>
              <a:t>beveger</a:t>
            </a:r>
            <a:r>
              <a:rPr lang="en-GB" dirty="0"/>
              <a:t> seg </a:t>
            </a:r>
            <a:r>
              <a:rPr lang="en-GB" dirty="0" err="1"/>
              <a:t>relativt</a:t>
            </a:r>
            <a:r>
              <a:rPr lang="en-GB" dirty="0"/>
              <a:t> </a:t>
            </a:r>
            <a:r>
              <a:rPr lang="en-GB" dirty="0" err="1"/>
              <a:t>kort</a:t>
            </a:r>
            <a:r>
              <a:rPr lang="en-GB" dirty="0"/>
              <a:t> </a:t>
            </a:r>
            <a:r>
              <a:rPr lang="en-GB" dirty="0" err="1"/>
              <a:t>når</a:t>
            </a:r>
            <a:r>
              <a:rPr lang="en-GB" dirty="0"/>
              <a:t> de </a:t>
            </a:r>
            <a:r>
              <a:rPr lang="en-GB" dirty="0" err="1"/>
              <a:t>skal</a:t>
            </a:r>
            <a:r>
              <a:rPr lang="en-GB" dirty="0"/>
              <a:t> </a:t>
            </a:r>
            <a:r>
              <a:rPr lang="en-GB" dirty="0" err="1"/>
              <a:t>orientere</a:t>
            </a:r>
            <a:r>
              <a:rPr lang="en-GB" dirty="0"/>
              <a:t> seg I </a:t>
            </a:r>
            <a:r>
              <a:rPr lang="en-GB" dirty="0" err="1"/>
              <a:t>forskning</a:t>
            </a:r>
            <a:r>
              <a:rPr lang="en-GB" dirty="0"/>
              <a:t> </a:t>
            </a:r>
            <a:r>
              <a:rPr lang="en-GB" dirty="0" err="1"/>
              <a:t>på</a:t>
            </a:r>
            <a:r>
              <a:rPr lang="en-GB" dirty="0"/>
              <a:t> et </a:t>
            </a:r>
            <a:r>
              <a:rPr lang="en-GB" dirty="0" err="1"/>
              <a:t>område</a:t>
            </a:r>
            <a:r>
              <a:rPr lang="en-GB" dirty="0"/>
              <a:t>, </a:t>
            </a:r>
            <a:r>
              <a:rPr lang="en-GB" dirty="0" err="1"/>
              <a:t>og</a:t>
            </a:r>
            <a:r>
              <a:rPr lang="en-GB" dirty="0"/>
              <a:t> at de </a:t>
            </a:r>
            <a:r>
              <a:rPr lang="en-GB" dirty="0" err="1"/>
              <a:t>gjerne</a:t>
            </a:r>
            <a:r>
              <a:rPr lang="en-GB" dirty="0"/>
              <a:t> </a:t>
            </a:r>
            <a:r>
              <a:rPr lang="en-GB" dirty="0" err="1"/>
              <a:t>bruker</a:t>
            </a:r>
            <a:r>
              <a:rPr lang="en-GB" dirty="0"/>
              <a:t> interne </a:t>
            </a:r>
            <a:r>
              <a:rPr lang="en-GB" dirty="0" err="1"/>
              <a:t>ressurser</a:t>
            </a:r>
            <a:r>
              <a:rPr lang="en-GB" dirty="0"/>
              <a:t> </a:t>
            </a:r>
            <a:r>
              <a:rPr lang="en-GB" dirty="0" err="1"/>
              <a:t>og</a:t>
            </a:r>
            <a:r>
              <a:rPr lang="en-GB" dirty="0"/>
              <a:t> </a:t>
            </a:r>
            <a:r>
              <a:rPr lang="en-GB" dirty="0" err="1"/>
              <a:t>kollegaer</a:t>
            </a:r>
            <a:r>
              <a:rPr lang="en-GB" dirty="0"/>
              <a:t>, </a:t>
            </a:r>
            <a:r>
              <a:rPr lang="en-GB" dirty="0" err="1"/>
              <a:t>og</a:t>
            </a:r>
            <a:r>
              <a:rPr lang="en-GB" dirty="0"/>
              <a:t> at de </a:t>
            </a:r>
            <a:r>
              <a:rPr lang="en-GB" dirty="0" err="1"/>
              <a:t>helst</a:t>
            </a:r>
            <a:r>
              <a:rPr lang="en-GB" dirty="0"/>
              <a:t> </a:t>
            </a:r>
            <a:r>
              <a:rPr lang="en-GB" dirty="0" err="1"/>
              <a:t>søker</a:t>
            </a:r>
            <a:r>
              <a:rPr lang="en-GB" dirty="0"/>
              <a:t> </a:t>
            </a:r>
            <a:r>
              <a:rPr lang="en-GB" dirty="0" err="1"/>
              <a:t>såkalt</a:t>
            </a:r>
            <a:r>
              <a:rPr lang="en-GB" dirty="0"/>
              <a:t> </a:t>
            </a:r>
            <a:r>
              <a:rPr lang="en-GB" dirty="0" err="1"/>
              <a:t>oversatt</a:t>
            </a:r>
            <a:r>
              <a:rPr lang="en-GB" dirty="0"/>
              <a:t> </a:t>
            </a:r>
            <a:r>
              <a:rPr lang="en-GB" dirty="0" err="1"/>
              <a:t>forskning</a:t>
            </a:r>
            <a:r>
              <a:rPr lang="en-GB" dirty="0"/>
              <a:t> </a:t>
            </a:r>
            <a:r>
              <a:rPr lang="en-GB" dirty="0" err="1"/>
              <a:t>heller</a:t>
            </a:r>
            <a:r>
              <a:rPr lang="en-GB" dirty="0"/>
              <a:t> </a:t>
            </a:r>
            <a:r>
              <a:rPr lang="en-GB" dirty="0" err="1"/>
              <a:t>enn</a:t>
            </a:r>
            <a:r>
              <a:rPr lang="en-GB" dirty="0"/>
              <a:t> å </a:t>
            </a:r>
            <a:r>
              <a:rPr lang="en-GB" dirty="0" err="1"/>
              <a:t>gå</a:t>
            </a:r>
            <a:r>
              <a:rPr lang="en-GB" dirty="0"/>
              <a:t> </a:t>
            </a:r>
            <a:r>
              <a:rPr lang="en-GB" dirty="0" err="1"/>
              <a:t>direkte</a:t>
            </a:r>
            <a:r>
              <a:rPr lang="en-GB" dirty="0"/>
              <a:t> </a:t>
            </a:r>
            <a:r>
              <a:rPr lang="en-GB" dirty="0" err="1"/>
              <a:t>til</a:t>
            </a:r>
            <a:r>
              <a:rPr lang="en-GB" dirty="0"/>
              <a:t> </a:t>
            </a:r>
            <a:r>
              <a:rPr lang="en-GB" dirty="0" err="1"/>
              <a:t>primærkilden</a:t>
            </a: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24</a:t>
            </a:fld>
            <a:endParaRPr lang="en-GB"/>
          </a:p>
        </p:txBody>
      </p:sp>
    </p:spTree>
    <p:extLst>
      <p:ext uri="{BB962C8B-B14F-4D97-AF65-F5344CB8AC3E}">
        <p14:creationId xmlns:p14="http://schemas.microsoft.com/office/powerpoint/2010/main" val="3445399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Vi er opptatt av og prøver og</a:t>
            </a:r>
            <a:r>
              <a:rPr lang="nb-NO" baseline="0" noProof="0" dirty="0"/>
              <a:t> finne ut av om og hvordan forskning brukes I politikk og forvaltning. Og det vi kan se fra piloten er at forskning brukes i stor grad. </a:t>
            </a:r>
          </a:p>
          <a:p>
            <a:pPr marL="171450" indent="-171450">
              <a:buFont typeface="Arial" panose="020B0604020202020204" pitchFamily="34" charset="0"/>
              <a:buChar char="•"/>
            </a:pPr>
            <a:endParaRPr lang="nb-NO" baseline="0" noProof="0" dirty="0"/>
          </a:p>
          <a:p>
            <a:pPr marL="171450" indent="-171450">
              <a:buFont typeface="Arial" panose="020B0604020202020204" pitchFamily="34" charset="0"/>
              <a:buChar char="•"/>
            </a:pPr>
            <a:r>
              <a:rPr lang="nb-NO" baseline="0" noProof="0" dirty="0"/>
              <a:t>En høy andel av ansatte i offentlige organisasjoner bidrar til å hente inn, spre og videre bearbeide forskningsresultater. </a:t>
            </a:r>
          </a:p>
          <a:p>
            <a:pPr marL="171450" indent="-171450">
              <a:buFont typeface="Arial" panose="020B0604020202020204" pitchFamily="34" charset="0"/>
              <a:buChar char="•"/>
            </a:pPr>
            <a:endParaRPr lang="nb-NO" noProof="0" dirty="0"/>
          </a:p>
          <a:p>
            <a:pPr marL="171450" indent="-171450">
              <a:buFont typeface="Arial" panose="020B0604020202020204" pitchFamily="34" charset="0"/>
              <a:buChar char="•"/>
            </a:pPr>
            <a:r>
              <a:rPr lang="nb-NO" noProof="0" dirty="0"/>
              <a:t>Det er altså en</a:t>
            </a:r>
            <a:r>
              <a:rPr lang="nb-NO" baseline="0" noProof="0" dirty="0"/>
              <a:t> tydelig og opplevd forventning blant de ansatte om at i forvaltningen baserer vi oss på oppdatert forskning når beslutninger skal tas. Vi har derfor spurt de ansatte hvordan de, i sitt eget arbeid, vanligvis bruker forskning. </a:t>
            </a:r>
          </a:p>
          <a:p>
            <a:pPr marL="171450" indent="-171450">
              <a:buFont typeface="Arial" panose="020B0604020202020204" pitchFamily="34" charset="0"/>
              <a:buChar char="•"/>
            </a:pPr>
            <a:endParaRPr lang="nb-NO" baseline="0" noProof="0" dirty="0"/>
          </a:p>
          <a:p>
            <a:pPr marL="171450" indent="-171450">
              <a:buFont typeface="Arial" panose="020B0604020202020204" pitchFamily="34" charset="0"/>
              <a:buChar char="•"/>
            </a:pPr>
            <a:r>
              <a:rPr lang="nb-NO" baseline="0" noProof="0" dirty="0"/>
              <a:t>Halvparten av informantene i piloten sier de har sitert forskningsresultater i dokumenter eller presentasjoner, og omtrent like mange har trukket konklusjoner fra et sett forskningsresultater og brukt dette som grunnlag for anbefaling(er) til beslutningstagere. </a:t>
            </a:r>
          </a:p>
          <a:p>
            <a:pPr marL="0" indent="0">
              <a:buFont typeface="Arial" panose="020B0604020202020204" pitchFamily="34" charset="0"/>
              <a:buNone/>
            </a:pPr>
            <a:r>
              <a:rPr lang="nb-NO" baseline="0" noProof="0" dirty="0"/>
              <a:t>	Her er disse resultatene fordelt på organisasjoner, og vi ser jo at det er en del variasjon. </a:t>
            </a:r>
          </a:p>
          <a:p>
            <a:pPr marL="0" indent="0">
              <a:buFont typeface="Arial" panose="020B0604020202020204" pitchFamily="34" charset="0"/>
              <a:buNone/>
            </a:pPr>
            <a:endParaRPr lang="nb-NO" baseline="0" noProof="0" dirty="0"/>
          </a:p>
          <a:p>
            <a:pPr marL="0" indent="0">
              <a:buFont typeface="Arial" panose="020B0604020202020204" pitchFamily="34" charset="0"/>
              <a:buNone/>
            </a:pPr>
            <a:r>
              <a:rPr lang="nb-NO" baseline="0" noProof="0" dirty="0"/>
              <a:t>For øvrig sier omtrent halvparten at de aldri har endret behandlingen av en sak </a:t>
            </a:r>
            <a:r>
              <a:rPr lang="nb-NO" baseline="0" noProof="0" dirty="0" err="1"/>
              <a:t>pga</a:t>
            </a:r>
            <a:r>
              <a:rPr lang="nb-NO" baseline="0" noProof="0" dirty="0"/>
              <a:t> forskning, og </a:t>
            </a:r>
            <a:r>
              <a:rPr lang="nb-NO" baseline="0" noProof="0" dirty="0" err="1"/>
              <a:t>ca</a:t>
            </a:r>
            <a:r>
              <a:rPr lang="nb-NO" baseline="0" noProof="0" dirty="0"/>
              <a:t> 1/3 sier at de aldri har endret oppfatning av en sak </a:t>
            </a:r>
            <a:r>
              <a:rPr lang="nb-NO" baseline="0" noProof="0" dirty="0" err="1"/>
              <a:t>pga</a:t>
            </a:r>
            <a:r>
              <a:rPr lang="nb-NO" baseline="0" noProof="0" dirty="0"/>
              <a:t> forskning. </a:t>
            </a:r>
          </a:p>
          <a:p>
            <a:pPr marL="0" indent="0">
              <a:buFont typeface="Arial" panose="020B0604020202020204" pitchFamily="34" charset="0"/>
              <a:buNone/>
            </a:pPr>
            <a:endParaRPr lang="nb-NO" baseline="0" noProof="0" dirty="0"/>
          </a:p>
          <a:p>
            <a:pPr marL="0" indent="0">
              <a:buFont typeface="Arial" panose="020B0604020202020204" pitchFamily="34" charset="0"/>
              <a:buNone/>
            </a:pPr>
            <a:r>
              <a:rPr lang="nb-NO" baseline="0" noProof="0" dirty="0"/>
              <a:t>Sammen med de øvrige funnene fra piloten, tyder dette forskning sjeldent har en direkte og instrumentell betydning for forvaltning og politikk, men oftere brukes på en konseptuell måte – ved å kaste lys på nye utfordringer, formulere problemstillinger og fremme nye saker på agendaen – og på en symbolsk måte, som indikerer bruk av forskning for "syns skyld" eller for å begrunne beslutninger som allerede er tatt. </a:t>
            </a:r>
            <a:endParaRPr lang="nb-NO" noProof="0" dirty="0"/>
          </a:p>
          <a:p>
            <a:pPr marL="171450" indent="-171450">
              <a:buFont typeface="Arial" panose="020B0604020202020204" pitchFamily="34" charset="0"/>
              <a:buChar char="•"/>
            </a:pP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25</a:t>
            </a:fld>
            <a:endParaRPr lang="en-GB"/>
          </a:p>
        </p:txBody>
      </p:sp>
    </p:spTree>
    <p:extLst>
      <p:ext uri="{BB962C8B-B14F-4D97-AF65-F5344CB8AC3E}">
        <p14:creationId xmlns:p14="http://schemas.microsoft.com/office/powerpoint/2010/main" val="4125388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27</a:t>
            </a:fld>
            <a:endParaRPr lang="en-GB"/>
          </a:p>
        </p:txBody>
      </p:sp>
    </p:spTree>
    <p:extLst>
      <p:ext uri="{BB962C8B-B14F-4D97-AF65-F5344CB8AC3E}">
        <p14:creationId xmlns:p14="http://schemas.microsoft.com/office/powerpoint/2010/main" val="2712315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28</a:t>
            </a:fld>
            <a:endParaRPr lang="en-GB"/>
          </a:p>
        </p:txBody>
      </p:sp>
    </p:spTree>
    <p:extLst>
      <p:ext uri="{BB962C8B-B14F-4D97-AF65-F5344CB8AC3E}">
        <p14:creationId xmlns:p14="http://schemas.microsoft.com/office/powerpoint/2010/main" val="262910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4</a:t>
            </a:fld>
            <a:endParaRPr lang="en-GB"/>
          </a:p>
        </p:txBody>
      </p:sp>
    </p:spTree>
    <p:extLst>
      <p:ext uri="{BB962C8B-B14F-4D97-AF65-F5344CB8AC3E}">
        <p14:creationId xmlns:p14="http://schemas.microsoft.com/office/powerpoint/2010/main" val="84219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5</a:t>
            </a:fld>
            <a:endParaRPr lang="en-GB"/>
          </a:p>
        </p:txBody>
      </p:sp>
    </p:spTree>
    <p:extLst>
      <p:ext uri="{BB962C8B-B14F-4D97-AF65-F5344CB8AC3E}">
        <p14:creationId xmlns:p14="http://schemas.microsoft.com/office/powerpoint/2010/main" val="94020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dirty="0"/>
              <a:t>Faktorer som påvirker om og hvordan ansatte i offentlige organisasjoner bruker forskningsbasert kunnskap kan kategoriseres i følgende grupper: </a:t>
            </a:r>
          </a:p>
          <a:p>
            <a:endParaRPr lang="nb-NO" dirty="0"/>
          </a:p>
          <a:p>
            <a:r>
              <a:rPr lang="nb-NO" dirty="0"/>
              <a:t>Individuelle kjennetegn</a:t>
            </a:r>
          </a:p>
          <a:p>
            <a:pPr marL="171450" indent="-171450">
              <a:buFont typeface="Arial" panose="020B0604020202020204" pitchFamily="34" charset="0"/>
              <a:buChar char="•"/>
            </a:pPr>
            <a:r>
              <a:rPr lang="nb-NO" dirty="0"/>
              <a:t>En av de viktigste driverne til bruk av forskning er at den enkelte byråkrat må ha kompetanse til å bruke det. Populært kalt absorpsjonskapasitet handler det om at desto høyere utdanning, og desto mer erfaring både i arbeidet, men også spesifikt med forskning, øker sjansen for å bruke forskningsbasert kunnskap. </a:t>
            </a:r>
          </a:p>
          <a:p>
            <a:pPr marL="171450" indent="-171450">
              <a:buFont typeface="Arial" panose="020B0604020202020204" pitchFamily="34" charset="0"/>
              <a:buChar char="•"/>
            </a:pPr>
            <a:r>
              <a:rPr lang="nb-NO" dirty="0"/>
              <a:t>Men den enkelte må også ha positiv holdning og motivasjon til å bruke forskning </a:t>
            </a:r>
          </a:p>
          <a:p>
            <a:pPr marL="171450" indent="-171450">
              <a:buFont typeface="Arial" panose="020B0604020202020204" pitchFamily="34" charset="0"/>
              <a:buChar char="•"/>
            </a:pPr>
            <a:endParaRPr lang="nb-NO" dirty="0"/>
          </a:p>
          <a:p>
            <a:r>
              <a:rPr lang="nb-NO" dirty="0"/>
              <a:t>Kjennetegn ved organisasjonen </a:t>
            </a:r>
          </a:p>
          <a:p>
            <a:pPr marL="171450" indent="-171450">
              <a:buFont typeface="Arial" panose="020B0604020202020204" pitchFamily="34" charset="0"/>
              <a:buChar char="•"/>
            </a:pPr>
            <a:r>
              <a:rPr lang="nb-NO" dirty="0"/>
              <a:t>På organisasjonsnivå, er noe så banalt som tilgang veldig viktig. De ansatte må ha direkte tilgang til forskningsresultater gjennom tilgang til databaser og forskningsjournaler, eller indirekte via nyhetsbrev fra forskningsmiljøer eller organisasjoner som oversetter forskning</a:t>
            </a:r>
          </a:p>
          <a:p>
            <a:pPr marL="171450" indent="-171450">
              <a:buFont typeface="Arial" panose="020B0604020202020204" pitchFamily="34" charset="0"/>
              <a:buChar char="•"/>
            </a:pPr>
            <a:r>
              <a:rPr lang="nb-NO" dirty="0"/>
              <a:t>Organisasjonen må også ha en infrastruktur for deling av kunnskap</a:t>
            </a:r>
          </a:p>
          <a:p>
            <a:pPr marL="171450" indent="-171450">
              <a:buFont typeface="Arial" panose="020B0604020202020204" pitchFamily="34" charset="0"/>
              <a:buChar char="•"/>
            </a:pPr>
            <a:r>
              <a:rPr lang="nb-NO" dirty="0"/>
              <a:t>Og en kultur og ledelse som verdsetter forskning og bruk av forskning i arbeidet</a:t>
            </a:r>
          </a:p>
          <a:p>
            <a:pPr marL="171450" indent="-171450">
              <a:buFont typeface="Arial" panose="020B0604020202020204" pitchFamily="34" charset="0"/>
              <a:buChar char="•"/>
            </a:pPr>
            <a:r>
              <a:rPr lang="nb-NO" dirty="0"/>
              <a:t>Men det som ofte trekkes frem som en barriere, er mangel på tid til å </a:t>
            </a:r>
            <a:r>
              <a:rPr lang="nb-NO" dirty="0" err="1"/>
              <a:t>dypdykke</a:t>
            </a:r>
            <a:r>
              <a:rPr lang="nb-NO" dirty="0"/>
              <a:t> i kunnskapen. </a:t>
            </a:r>
          </a:p>
          <a:p>
            <a:pPr marL="171450" indent="-171450">
              <a:buFont typeface="Arial" panose="020B0604020202020204" pitchFamily="34" charset="0"/>
              <a:buChar char="•"/>
            </a:pPr>
            <a:endParaRPr lang="nb-NO" dirty="0"/>
          </a:p>
          <a:p>
            <a:r>
              <a:rPr lang="nb-NO" dirty="0"/>
              <a:t>Kontakt og samarbeid</a:t>
            </a:r>
          </a:p>
          <a:p>
            <a:pPr marL="171450" indent="-171450">
              <a:buFont typeface="Arial" panose="020B0604020202020204" pitchFamily="34" charset="0"/>
              <a:buChar char="•"/>
            </a:pPr>
            <a:r>
              <a:rPr lang="nb-NO" dirty="0"/>
              <a:t>En faktor som i veldig stor grad trekkes frem som viktig for å øke bruken av forskning er direkte kontakt og samarbeid med forskere. </a:t>
            </a:r>
          </a:p>
          <a:p>
            <a:pPr marL="0" indent="0">
              <a:buFont typeface="Arial" panose="020B0604020202020204" pitchFamily="34" charset="0"/>
              <a:buNone/>
            </a:pPr>
            <a:endParaRPr lang="nb-NO" dirty="0"/>
          </a:p>
          <a:p>
            <a:r>
              <a:rPr lang="nb-NO" dirty="0"/>
              <a:t>Kjennetegn ved forskningen </a:t>
            </a:r>
          </a:p>
          <a:p>
            <a:pPr marL="171450" indent="-171450">
              <a:buFont typeface="Arial" panose="020B0604020202020204" pitchFamily="34" charset="0"/>
              <a:buChar char="•"/>
            </a:pPr>
            <a:r>
              <a:rPr lang="nb-NO" dirty="0"/>
              <a:t>Hva gjelder forskningen, må den oppleves relevant og aktuell for at den skal tas i bruk, og aller helst skal den være tydelig på politiske implikasjoner for at byråkratene enkelt kan omsette den inn i politisk kontekst. </a:t>
            </a:r>
          </a:p>
          <a:p>
            <a:pPr marL="171450" indent="-171450">
              <a:buFont typeface="Arial" panose="020B0604020202020204" pitchFamily="34" charset="0"/>
              <a:buChar char="•"/>
            </a:pPr>
            <a:endParaRPr lang="nb-NO" dirty="0"/>
          </a:p>
          <a:p>
            <a:r>
              <a:rPr lang="nb-NO" dirty="0"/>
              <a:t>Kjennetegn ved politikk- og saksområder </a:t>
            </a:r>
          </a:p>
          <a:p>
            <a:pPr marL="171450" indent="-171450">
              <a:buFont typeface="Arial" panose="020B0604020202020204" pitchFamily="34" charset="0"/>
              <a:buChar char="•"/>
            </a:pPr>
            <a:r>
              <a:rPr lang="nb-NO" dirty="0"/>
              <a:t> Sist, men ikke minst, kan det se ut til at ansatte innenfor politiske fagområder som er kontroversielle eller under sterkt politisk press, oftere tyr til forskningsbasert kunnskap. </a:t>
            </a:r>
          </a:p>
          <a:p>
            <a:pPr marL="171450" indent="-171450">
              <a:buFont typeface="Arial" panose="020B0604020202020204" pitchFamily="34" charset="0"/>
              <a:buChar char="•"/>
            </a:pPr>
            <a:r>
              <a:rPr lang="nb-NO" dirty="0"/>
              <a:t>Det samme gjelder innenfor fagområder som direkte påvirker menneskers liv og velstand – som eksempelvis klima, mat, helse og utdanning. </a:t>
            </a:r>
          </a:p>
          <a:p>
            <a:pPr marL="171450" indent="-171450">
              <a:buFont typeface="Arial" panose="020B0604020202020204" pitchFamily="34" charset="0"/>
              <a:buChar char="•"/>
            </a:pPr>
            <a:endParaRPr lang="en-GB"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6</a:t>
            </a:fld>
            <a:endParaRPr lang="en-GB"/>
          </a:p>
        </p:txBody>
      </p:sp>
    </p:spTree>
    <p:extLst>
      <p:ext uri="{BB962C8B-B14F-4D97-AF65-F5344CB8AC3E}">
        <p14:creationId xmlns:p14="http://schemas.microsoft.com/office/powerpoint/2010/main" val="205680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Så</a:t>
            </a:r>
            <a:r>
              <a:rPr lang="nb-NO" baseline="0" noProof="0" dirty="0"/>
              <a:t> er det engang slik at disse faktorene ikke handler i isolasjon fra hverandre. Spørsmålet er hvordan de jobber sammen og påvirker hverandre?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8</a:t>
            </a:fld>
            <a:endParaRPr lang="en-GB"/>
          </a:p>
        </p:txBody>
      </p:sp>
    </p:spTree>
    <p:extLst>
      <p:ext uri="{BB962C8B-B14F-4D97-AF65-F5344CB8AC3E}">
        <p14:creationId xmlns:p14="http://schemas.microsoft.com/office/powerpoint/2010/main" val="35265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noProof="0" dirty="0"/>
              <a:t>Av</a:t>
            </a:r>
            <a:r>
              <a:rPr lang="nb-NO" baseline="0" noProof="0" dirty="0"/>
              <a:t> disse 5 kategoriene, hvor alle faktorene er funnet å bidra til økt bruk av forskningsbasert kunnskap, har jeg begynt med de 3 første: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9</a:t>
            </a:fld>
            <a:endParaRPr lang="en-GB"/>
          </a:p>
        </p:txBody>
      </p:sp>
    </p:spTree>
    <p:extLst>
      <p:ext uri="{BB962C8B-B14F-4D97-AF65-F5344CB8AC3E}">
        <p14:creationId xmlns:p14="http://schemas.microsoft.com/office/powerpoint/2010/main" val="296961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noProof="0" dirty="0"/>
              <a:t>..og</a:t>
            </a:r>
            <a:r>
              <a:rPr lang="nb-NO" baseline="0" noProof="0" dirty="0"/>
              <a:t> satt dem inn i en såkalt '</a:t>
            </a:r>
            <a:r>
              <a:rPr lang="nb-NO" baseline="0" noProof="0" dirty="0" err="1"/>
              <a:t>logic</a:t>
            </a:r>
            <a:r>
              <a:rPr lang="nb-NO" baseline="0" noProof="0" dirty="0"/>
              <a:t> </a:t>
            </a:r>
            <a:r>
              <a:rPr lang="nb-NO" baseline="0" noProof="0" dirty="0" err="1"/>
              <a:t>model</a:t>
            </a:r>
            <a:r>
              <a:rPr lang="nb-NO" baseline="0" noProof="0" dirty="0"/>
              <a:t>' – eller logisk </a:t>
            </a:r>
            <a:r>
              <a:rPr lang="nb-NO" baseline="0" noProof="0" dirty="0" err="1"/>
              <a:t>model</a:t>
            </a:r>
            <a:r>
              <a:rPr lang="nb-NO" baseline="0" noProof="0" dirty="0"/>
              <a:t>: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10</a:t>
            </a:fld>
            <a:endParaRPr lang="en-GB"/>
          </a:p>
        </p:txBody>
      </p:sp>
    </p:spTree>
    <p:extLst>
      <p:ext uri="{BB962C8B-B14F-4D97-AF65-F5344CB8AC3E}">
        <p14:creationId xmlns:p14="http://schemas.microsoft.com/office/powerpoint/2010/main" val="877446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noProof="0" dirty="0"/>
              <a:t>Dette er altså en slags</a:t>
            </a:r>
            <a:r>
              <a:rPr lang="nb-NO" baseline="0" noProof="0" dirty="0"/>
              <a:t> </a:t>
            </a:r>
            <a:r>
              <a:rPr lang="nb-NO" baseline="0" noProof="0" dirty="0" err="1"/>
              <a:t>refleksjonsmodel</a:t>
            </a:r>
            <a:r>
              <a:rPr lang="nb-NO" baseline="0" noProof="0" dirty="0"/>
              <a:t> – under utvikling – mer enn at den bygger på konkret evidens. </a:t>
            </a:r>
            <a:endParaRPr lang="nb-NO" noProof="0" dirty="0"/>
          </a:p>
        </p:txBody>
      </p:sp>
      <p:sp>
        <p:nvSpPr>
          <p:cNvPr id="4" name="Plassholder for lysbildenummer 3"/>
          <p:cNvSpPr>
            <a:spLocks noGrp="1"/>
          </p:cNvSpPr>
          <p:nvPr>
            <p:ph type="sldNum" sz="quarter" idx="5"/>
          </p:nvPr>
        </p:nvSpPr>
        <p:spPr/>
        <p:txBody>
          <a:bodyPr/>
          <a:lstStyle/>
          <a:p>
            <a:fld id="{FCFBB647-5C5D-4462-8421-97572580ADDD}" type="slidenum">
              <a:rPr lang="en-GB" smtClean="0"/>
              <a:t>11</a:t>
            </a:fld>
            <a:endParaRPr lang="en-GB"/>
          </a:p>
        </p:txBody>
      </p:sp>
    </p:spTree>
    <p:extLst>
      <p:ext uri="{BB962C8B-B14F-4D97-AF65-F5344CB8AC3E}">
        <p14:creationId xmlns:p14="http://schemas.microsoft.com/office/powerpoint/2010/main" val="26242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78C7F4F-C3F3-3746-B842-EB3F6DD30EE6}" type="datetimeFigureOut">
              <a:rPr lang="es-ES" smtClean="0"/>
              <a:t>29/04/2019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2585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8C7F4F-C3F3-3746-B842-EB3F6DD30EE6}" type="datetimeFigureOut">
              <a:rPr lang="es-ES" smtClean="0"/>
              <a:t>29/04/2019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278853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8C7F4F-C3F3-3746-B842-EB3F6DD30EE6}" type="datetimeFigureOut">
              <a:rPr lang="es-ES" smtClean="0"/>
              <a:t>29/04/2019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94865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8C7F4F-C3F3-3746-B842-EB3F6DD30EE6}" type="datetimeFigureOut">
              <a:rPr lang="es-ES" smtClean="0"/>
              <a:t>29/04/2019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13616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78C7F4F-C3F3-3746-B842-EB3F6DD30EE6}" type="datetimeFigureOut">
              <a:rPr lang="es-ES" smtClean="0"/>
              <a:t>29/04/2019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188205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78C7F4F-C3F3-3746-B842-EB3F6DD30EE6}" type="datetimeFigureOut">
              <a:rPr lang="es-ES" smtClean="0"/>
              <a:t>29/04/2019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73467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78C7F4F-C3F3-3746-B842-EB3F6DD30EE6}" type="datetimeFigureOut">
              <a:rPr lang="es-ES" smtClean="0"/>
              <a:t>29/04/2019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200569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78C7F4F-C3F3-3746-B842-EB3F6DD30EE6}" type="datetimeFigureOut">
              <a:rPr lang="es-ES" smtClean="0"/>
              <a:t>29/04/2019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233702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C7F4F-C3F3-3746-B842-EB3F6DD30EE6}" type="datetimeFigureOut">
              <a:rPr lang="es-ES" smtClean="0"/>
              <a:t>29/04/2019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89871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78C7F4F-C3F3-3746-B842-EB3F6DD30EE6}" type="datetimeFigureOut">
              <a:rPr lang="es-ES" smtClean="0"/>
              <a:t>29/04/2019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24303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78C7F4F-C3F3-3746-B842-EB3F6DD30EE6}" type="datetimeFigureOut">
              <a:rPr lang="es-ES" smtClean="0"/>
              <a:t>29/04/2019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9C5168-6D8B-464D-9DC0-7A601D67D648}" type="slidenum">
              <a:rPr lang="es-ES" smtClean="0"/>
              <a:t>‹#›</a:t>
            </a:fld>
            <a:endParaRPr lang="es-ES"/>
          </a:p>
        </p:txBody>
      </p:sp>
    </p:spTree>
    <p:extLst>
      <p:ext uri="{BB962C8B-B14F-4D97-AF65-F5344CB8AC3E}">
        <p14:creationId xmlns:p14="http://schemas.microsoft.com/office/powerpoint/2010/main" val="402106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C7F4F-C3F3-3746-B842-EB3F6DD30EE6}" type="datetimeFigureOut">
              <a:rPr lang="es-ES" smtClean="0"/>
              <a:t>29/04/2019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C5168-6D8B-464D-9DC0-7A601D67D648}" type="slidenum">
              <a:rPr lang="es-ES" smtClean="0"/>
              <a:t>‹#›</a:t>
            </a:fld>
            <a:endParaRPr lang="es-ES"/>
          </a:p>
        </p:txBody>
      </p:sp>
    </p:spTree>
    <p:extLst>
      <p:ext uri="{BB962C8B-B14F-4D97-AF65-F5344CB8AC3E}">
        <p14:creationId xmlns:p14="http://schemas.microsoft.com/office/powerpoint/2010/main" val="178377733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052" y="5118990"/>
            <a:ext cx="2889774" cy="853118"/>
          </a:xfrm>
          <a:prstGeom prst="rect">
            <a:avLst/>
          </a:prstGeom>
        </p:spPr>
      </p:pic>
      <p:pic>
        <p:nvPicPr>
          <p:cNvPr id="8" name="Imagen 7" descr="an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 y="3732856"/>
            <a:ext cx="3166742" cy="3151332"/>
          </a:xfrm>
          <a:prstGeom prst="rect">
            <a:avLst/>
          </a:prstGeom>
        </p:spPr>
      </p:pic>
      <p:sp>
        <p:nvSpPr>
          <p:cNvPr id="9" name="Rectángulo 8"/>
          <p:cNvSpPr/>
          <p:nvPr/>
        </p:nvSpPr>
        <p:spPr>
          <a:xfrm>
            <a:off x="0" y="3"/>
            <a:ext cx="12192000" cy="222599"/>
          </a:xfrm>
          <a:prstGeom prst="rect">
            <a:avLst/>
          </a:prstGeom>
          <a:solidFill>
            <a:srgbClr val="202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0" name="Imagen 9" descr="uio.png"/>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777894" y="6173542"/>
            <a:ext cx="3643932" cy="275881"/>
          </a:xfrm>
          <a:prstGeom prst="rect">
            <a:avLst/>
          </a:prstGeom>
        </p:spPr>
      </p:pic>
      <p:sp>
        <p:nvSpPr>
          <p:cNvPr id="12" name="Tittel 11">
            <a:extLst>
              <a:ext uri="{FF2B5EF4-FFF2-40B4-BE49-F238E27FC236}">
                <a16:creationId xmlns:a16="http://schemas.microsoft.com/office/drawing/2014/main" id="{9BA3BB42-E23E-4351-A849-8D6B5335CBAE}"/>
              </a:ext>
            </a:extLst>
          </p:cNvPr>
          <p:cNvSpPr>
            <a:spLocks noGrp="1"/>
          </p:cNvSpPr>
          <p:nvPr>
            <p:ph type="ctrTitle"/>
          </p:nvPr>
        </p:nvSpPr>
        <p:spPr>
          <a:xfrm>
            <a:off x="1351615" y="1122363"/>
            <a:ext cx="9144000" cy="2387600"/>
          </a:xfrm>
        </p:spPr>
        <p:txBody>
          <a:bodyPr>
            <a:normAutofit fontScale="90000"/>
          </a:bodyPr>
          <a:lstStyle/>
          <a:p>
            <a:pPr algn="r"/>
            <a:r>
              <a:rPr lang="nb-NO" dirty="0"/>
              <a:t>Bruk av forskningsbasert kunnskap i offentlige organisasjoner</a:t>
            </a:r>
            <a:endParaRPr lang="en-GB" dirty="0"/>
          </a:p>
        </p:txBody>
      </p:sp>
      <p:sp>
        <p:nvSpPr>
          <p:cNvPr id="13" name="Plassholder for tekst 12">
            <a:extLst>
              <a:ext uri="{FF2B5EF4-FFF2-40B4-BE49-F238E27FC236}">
                <a16:creationId xmlns:a16="http://schemas.microsoft.com/office/drawing/2014/main" id="{FDA04A33-7658-4429-ADE4-B7907F59FFFE}"/>
              </a:ext>
            </a:extLst>
          </p:cNvPr>
          <p:cNvSpPr>
            <a:spLocks noGrp="1"/>
          </p:cNvSpPr>
          <p:nvPr>
            <p:ph type="subTitle" idx="1"/>
          </p:nvPr>
        </p:nvSpPr>
        <p:spPr>
          <a:xfrm>
            <a:off x="1351615" y="3602038"/>
            <a:ext cx="9144000" cy="1655762"/>
          </a:xfrm>
        </p:spPr>
        <p:txBody>
          <a:bodyPr/>
          <a:lstStyle/>
          <a:p>
            <a:pPr algn="r"/>
            <a:r>
              <a:rPr lang="nb-NO" dirty="0"/>
              <a:t>Kari-Elisabeth V. Skogen</a:t>
            </a:r>
          </a:p>
          <a:p>
            <a:pPr algn="r"/>
            <a:r>
              <a:rPr lang="nb-NO" sz="1400" dirty="0"/>
              <a:t>Rådgiver i KD og </a:t>
            </a:r>
            <a:r>
              <a:rPr lang="nb-NO" sz="1400" dirty="0" err="1"/>
              <a:t>PhD</a:t>
            </a:r>
            <a:r>
              <a:rPr lang="nb-NO" sz="1400" dirty="0"/>
              <a:t>-kandidat i OSIRIS</a:t>
            </a:r>
            <a:endParaRPr lang="en-GB" sz="1400" dirty="0"/>
          </a:p>
        </p:txBody>
      </p:sp>
    </p:spTree>
    <p:extLst>
      <p:ext uri="{BB962C8B-B14F-4D97-AF65-F5344CB8AC3E}">
        <p14:creationId xmlns:p14="http://schemas.microsoft.com/office/powerpoint/2010/main" val="323863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Rett pilkobling 18"/>
          <p:cNvCxnSpPr>
            <a:endCxn id="17" idx="1"/>
          </p:cNvCxnSpPr>
          <p:nvPr/>
        </p:nvCxnSpPr>
        <p:spPr>
          <a:xfrm>
            <a:off x="3076103" y="4283242"/>
            <a:ext cx="2257771" cy="1219222"/>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p:cNvCxnSpPr/>
          <p:nvPr/>
        </p:nvCxnSpPr>
        <p:spPr>
          <a:xfrm>
            <a:off x="4583089" y="4283242"/>
            <a:ext cx="1030429" cy="1119715"/>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endCxn id="17" idx="0"/>
          </p:cNvCxnSpPr>
          <p:nvPr/>
        </p:nvCxnSpPr>
        <p:spPr>
          <a:xfrm>
            <a:off x="6064255" y="4276544"/>
            <a:ext cx="31746" cy="1056877"/>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p:cNvCxnSpPr/>
          <p:nvPr/>
        </p:nvCxnSpPr>
        <p:spPr>
          <a:xfrm flipH="1">
            <a:off x="6574695" y="4283242"/>
            <a:ext cx="1014557" cy="111971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p:cNvCxnSpPr>
            <a:endCxn id="17" idx="7"/>
          </p:cNvCxnSpPr>
          <p:nvPr/>
        </p:nvCxnSpPr>
        <p:spPr>
          <a:xfrm flipH="1">
            <a:off x="6858127" y="4276544"/>
            <a:ext cx="2256120" cy="1225920"/>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6" name="Rektangel: avrundede hjørner 5">
            <a:extLst>
              <a:ext uri="{FF2B5EF4-FFF2-40B4-BE49-F238E27FC236}">
                <a16:creationId xmlns:a16="http://schemas.microsoft.com/office/drawing/2014/main" id="{20D3885A-9C81-4714-8769-630BD3E896DA}"/>
              </a:ext>
            </a:extLst>
          </p:cNvPr>
          <p:cNvSpPr/>
          <p:nvPr/>
        </p:nvSpPr>
        <p:spPr>
          <a:xfrm>
            <a:off x="2152650" y="358490"/>
            <a:ext cx="7886700" cy="152681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ktangel: avrundede hjørner 6">
            <a:extLst>
              <a:ext uri="{FF2B5EF4-FFF2-40B4-BE49-F238E27FC236}">
                <a16:creationId xmlns:a16="http://schemas.microsoft.com/office/drawing/2014/main" id="{84EAE5C5-562B-4C2D-9881-B30777783A5A}"/>
              </a:ext>
            </a:extLst>
          </p:cNvPr>
          <p:cNvSpPr/>
          <p:nvPr/>
        </p:nvSpPr>
        <p:spPr>
          <a:xfrm>
            <a:off x="2391787" y="403928"/>
            <a:ext cx="1371931" cy="1435941"/>
          </a:xfrm>
          <a:prstGeom prst="roundRect">
            <a:avLst>
              <a:gd name="adj" fmla="val 10000"/>
            </a:avLst>
          </a:prstGeom>
          <a:blipFill>
            <a:blip r:embed="rId4">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ihåndsform: figur 7">
            <a:extLst>
              <a:ext uri="{FF2B5EF4-FFF2-40B4-BE49-F238E27FC236}">
                <a16:creationId xmlns:a16="http://schemas.microsoft.com/office/drawing/2014/main" id="{DAD74576-01B8-4F16-8CAB-1D3B3994F5BD}"/>
              </a:ext>
            </a:extLst>
          </p:cNvPr>
          <p:cNvSpPr/>
          <p:nvPr/>
        </p:nvSpPr>
        <p:spPr>
          <a:xfrm>
            <a:off x="2390137" y="1889938"/>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3" tIns="71120"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Høyere utdanning </a:t>
            </a:r>
            <a:br>
              <a:rPr lang="nb-NO" sz="1000" dirty="0"/>
            </a:br>
            <a:endParaRPr lang="nb-NO" sz="1000" dirty="0"/>
          </a:p>
          <a:p>
            <a:pPr algn="ctr" defTabSz="444500">
              <a:lnSpc>
                <a:spcPct val="90000"/>
              </a:lnSpc>
              <a:spcBef>
                <a:spcPct val="0"/>
              </a:spcBef>
              <a:spcAft>
                <a:spcPct val="35000"/>
              </a:spcAft>
            </a:pPr>
            <a:r>
              <a:rPr lang="nb-NO" sz="1000" dirty="0"/>
              <a:t>arbeidserfaring / erfaring med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Positiv holdning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9" name="Rektangel: avrundede hjørner 8">
            <a:extLst>
              <a:ext uri="{FF2B5EF4-FFF2-40B4-BE49-F238E27FC236}">
                <a16:creationId xmlns:a16="http://schemas.microsoft.com/office/drawing/2014/main" id="{ACC7685E-FFD0-45F7-9F92-154F49C5BE7B}"/>
              </a:ext>
            </a:extLst>
          </p:cNvPr>
          <p:cNvSpPr/>
          <p:nvPr/>
        </p:nvSpPr>
        <p:spPr>
          <a:xfrm>
            <a:off x="3900912" y="403928"/>
            <a:ext cx="1371931" cy="1435941"/>
          </a:xfrm>
          <a:prstGeom prst="roundRect">
            <a:avLst>
              <a:gd name="adj" fmla="val 10000"/>
            </a:avLst>
          </a:prstGeom>
          <a:blipFill>
            <a:blip r:embed="rId5">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ihåndsform: figur 9">
            <a:extLst>
              <a:ext uri="{FF2B5EF4-FFF2-40B4-BE49-F238E27FC236}">
                <a16:creationId xmlns:a16="http://schemas.microsoft.com/office/drawing/2014/main" id="{31661787-55FC-4613-BBD6-4B3453C378E2}"/>
              </a:ext>
            </a:extLst>
          </p:cNvPr>
          <p:cNvSpPr/>
          <p:nvPr/>
        </p:nvSpPr>
        <p:spPr>
          <a:xfrm>
            <a:off x="3897123" y="1889958"/>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Fysisk tilgang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Infrastruktur for deling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Kultur som verdsetter forskning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Tid </a:t>
            </a:r>
            <a:endParaRPr lang="en-GB" sz="1000" dirty="0"/>
          </a:p>
        </p:txBody>
      </p:sp>
      <p:sp>
        <p:nvSpPr>
          <p:cNvPr id="11" name="Rektangel: avrundede hjørner 10">
            <a:extLst>
              <a:ext uri="{FF2B5EF4-FFF2-40B4-BE49-F238E27FC236}">
                <a16:creationId xmlns:a16="http://schemas.microsoft.com/office/drawing/2014/main" id="{CC33CBF6-C78A-409A-9C49-04D6C3F69623}"/>
              </a:ext>
            </a:extLst>
          </p:cNvPr>
          <p:cNvSpPr/>
          <p:nvPr/>
        </p:nvSpPr>
        <p:spPr>
          <a:xfrm>
            <a:off x="5410037" y="403928"/>
            <a:ext cx="1371931" cy="1435941"/>
          </a:xfrm>
          <a:prstGeom prst="roundRect">
            <a:avLst>
              <a:gd name="adj" fmla="val 10000"/>
            </a:avLst>
          </a:prstGeom>
          <a:blipFill>
            <a:blip r:embed="rId6">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ihåndsform: figur 11">
            <a:extLst>
              <a:ext uri="{FF2B5EF4-FFF2-40B4-BE49-F238E27FC236}">
                <a16:creationId xmlns:a16="http://schemas.microsoft.com/office/drawing/2014/main" id="{FBF028E2-2D8E-4E08-83D0-48B08BB22D1E}"/>
              </a:ext>
            </a:extLst>
          </p:cNvPr>
          <p:cNvSpPr/>
          <p:nvPr/>
        </p:nvSpPr>
        <p:spPr>
          <a:xfrm>
            <a:off x="5410037" y="1883544"/>
            <a:ext cx="1371931"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Kontakt og samarbeid med forskere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3" name="Rektangel: avrundede hjørner 12">
            <a:extLst>
              <a:ext uri="{FF2B5EF4-FFF2-40B4-BE49-F238E27FC236}">
                <a16:creationId xmlns:a16="http://schemas.microsoft.com/office/drawing/2014/main" id="{B8791503-BACF-41B0-A6C9-C80C1CB16092}"/>
              </a:ext>
            </a:extLst>
          </p:cNvPr>
          <p:cNvSpPr/>
          <p:nvPr/>
        </p:nvSpPr>
        <p:spPr>
          <a:xfrm>
            <a:off x="6919161" y="403928"/>
            <a:ext cx="1371931" cy="1435941"/>
          </a:xfrm>
          <a:prstGeom prst="roundRect">
            <a:avLst>
              <a:gd name="adj" fmla="val 10000"/>
            </a:avLst>
          </a:prstGeom>
          <a: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ihåndsform: figur 13">
            <a:extLst>
              <a:ext uri="{FF2B5EF4-FFF2-40B4-BE49-F238E27FC236}">
                <a16:creationId xmlns:a16="http://schemas.microsoft.com/office/drawing/2014/main" id="{950685B7-F532-4448-AD89-6F72B865FB12}"/>
              </a:ext>
            </a:extLst>
          </p:cNvPr>
          <p:cNvSpPr/>
          <p:nvPr/>
        </p:nvSpPr>
        <p:spPr>
          <a:xfrm>
            <a:off x="6919158" y="1890006"/>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Relevans</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Aktualitet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Tydelig på politiske implikasjoner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5" name="Rektangel: avrundede hjørner 14">
            <a:extLst>
              <a:ext uri="{FF2B5EF4-FFF2-40B4-BE49-F238E27FC236}">
                <a16:creationId xmlns:a16="http://schemas.microsoft.com/office/drawing/2014/main" id="{3EF14CD7-166F-405B-995F-273D4705A520}"/>
              </a:ext>
            </a:extLst>
          </p:cNvPr>
          <p:cNvSpPr/>
          <p:nvPr/>
        </p:nvSpPr>
        <p:spPr>
          <a:xfrm>
            <a:off x="8428286" y="403928"/>
            <a:ext cx="1371931" cy="1435941"/>
          </a:xfrm>
          <a:prstGeom prst="roundRect">
            <a:avLst>
              <a:gd name="adj" fmla="val 10000"/>
            </a:avLst>
          </a:prstGeom>
          <a: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l="-37000" r="-3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ihåndsform: figur 15">
            <a:extLst>
              <a:ext uri="{FF2B5EF4-FFF2-40B4-BE49-F238E27FC236}">
                <a16:creationId xmlns:a16="http://schemas.microsoft.com/office/drawing/2014/main" id="{43CB737E-409C-4CDA-9428-7672F33778D9}"/>
              </a:ext>
            </a:extLst>
          </p:cNvPr>
          <p:cNvSpPr/>
          <p:nvPr/>
        </p:nvSpPr>
        <p:spPr>
          <a:xfrm>
            <a:off x="8428283" y="1883309"/>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chemeClr val="tx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0"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Politisk press og kontroversielle temaer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Politikk som direkte påvirker menneskers liv og velstand </a:t>
            </a:r>
            <a:endParaRPr lang="en-GB" sz="1000" dirty="0"/>
          </a:p>
        </p:txBody>
      </p:sp>
      <p:sp>
        <p:nvSpPr>
          <p:cNvPr id="17" name="Ellipse 16"/>
          <p:cNvSpPr/>
          <p:nvPr/>
        </p:nvSpPr>
        <p:spPr>
          <a:xfrm>
            <a:off x="5018191" y="5333421"/>
            <a:ext cx="2155619" cy="1154299"/>
          </a:xfrm>
          <a:prstGeom prst="ellipse">
            <a:avLst/>
          </a:prstGeom>
          <a:solidFill>
            <a:srgbClr val="1B77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Økt bruk av forskningsbasert kunnskap</a:t>
            </a:r>
          </a:p>
        </p:txBody>
      </p:sp>
    </p:spTree>
    <p:extLst>
      <p:ext uri="{BB962C8B-B14F-4D97-AF65-F5344CB8AC3E}">
        <p14:creationId xmlns:p14="http://schemas.microsoft.com/office/powerpoint/2010/main" val="46434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Rett pilkobling 48"/>
          <p:cNvCxnSpPr>
            <a:stCxn id="34" idx="2"/>
            <a:endCxn id="26" idx="0"/>
          </p:cNvCxnSpPr>
          <p:nvPr/>
        </p:nvCxnSpPr>
        <p:spPr>
          <a:xfrm>
            <a:off x="7939743" y="2107375"/>
            <a:ext cx="1" cy="744476"/>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a:stCxn id="2" idx="3"/>
            <a:endCxn id="26" idx="1"/>
          </p:cNvCxnSpPr>
          <p:nvPr/>
        </p:nvCxnSpPr>
        <p:spPr>
          <a:xfrm>
            <a:off x="4756268" y="1148635"/>
            <a:ext cx="2421349" cy="1872259"/>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a:stCxn id="28" idx="3"/>
          </p:cNvCxnSpPr>
          <p:nvPr/>
        </p:nvCxnSpPr>
        <p:spPr>
          <a:xfrm>
            <a:off x="4756268" y="1862401"/>
            <a:ext cx="2266880" cy="1280632"/>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kobling 38"/>
          <p:cNvCxnSpPr>
            <a:stCxn id="29" idx="3"/>
          </p:cNvCxnSpPr>
          <p:nvPr/>
        </p:nvCxnSpPr>
        <p:spPr>
          <a:xfrm>
            <a:off x="4756268" y="2576167"/>
            <a:ext cx="2148669" cy="704910"/>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a:stCxn id="30" idx="3"/>
            <a:endCxn id="26" idx="2"/>
          </p:cNvCxnSpPr>
          <p:nvPr/>
        </p:nvCxnSpPr>
        <p:spPr>
          <a:xfrm>
            <a:off x="4752791" y="3259143"/>
            <a:ext cx="2109143" cy="169858"/>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a:stCxn id="31" idx="3"/>
          </p:cNvCxnSpPr>
          <p:nvPr/>
        </p:nvCxnSpPr>
        <p:spPr>
          <a:xfrm flipV="1">
            <a:off x="4752791" y="3575699"/>
            <a:ext cx="2152146" cy="402786"/>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8"/>
            <a:ext cx="2232112" cy="1027525"/>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grpSp>
        <p:nvGrpSpPr>
          <p:cNvPr id="5" name="Gruppe 4"/>
          <p:cNvGrpSpPr/>
          <p:nvPr/>
        </p:nvGrpSpPr>
        <p:grpSpPr>
          <a:xfrm>
            <a:off x="3396837" y="940026"/>
            <a:ext cx="1359431" cy="4722117"/>
            <a:chOff x="3396837" y="940026"/>
            <a:chExt cx="1359431" cy="4722117"/>
          </a:xfrm>
          <a:solidFill>
            <a:srgbClr val="1B779D"/>
          </a:solidFill>
        </p:grpSpPr>
        <p:sp>
          <p:nvSpPr>
            <p:cNvPr id="2" name="Rektangel 1"/>
            <p:cNvSpPr/>
            <p:nvPr/>
          </p:nvSpPr>
          <p:spPr>
            <a:xfrm>
              <a:off x="3400314" y="940026"/>
              <a:ext cx="1355954" cy="41721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28" name="Rektangel 27"/>
            <p:cNvSpPr/>
            <p:nvPr/>
          </p:nvSpPr>
          <p:spPr>
            <a:xfrm>
              <a:off x="3400314" y="1617426"/>
              <a:ext cx="1355954" cy="489949"/>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sp>
          <p:nvSpPr>
            <p:cNvPr id="30" name="Rektangel 29"/>
            <p:cNvSpPr/>
            <p:nvPr/>
          </p:nvSpPr>
          <p:spPr>
            <a:xfrm>
              <a:off x="3396837" y="3050534"/>
              <a:ext cx="1355954" cy="41721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4926"/>
              <a:ext cx="1355954" cy="41721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gr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pic>
        <p:nvPicPr>
          <p:cNvPr id="21"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Tree>
    <p:extLst>
      <p:ext uri="{BB962C8B-B14F-4D97-AF65-F5344CB8AC3E}">
        <p14:creationId xmlns:p14="http://schemas.microsoft.com/office/powerpoint/2010/main" val="130268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grpSp>
        <p:nvGrpSpPr>
          <p:cNvPr id="3" name="Gruppe 2"/>
          <p:cNvGrpSpPr/>
          <p:nvPr/>
        </p:nvGrpSpPr>
        <p:grpSpPr>
          <a:xfrm>
            <a:off x="4752791" y="1136325"/>
            <a:ext cx="3186953" cy="4317210"/>
            <a:chOff x="4752791" y="1136325"/>
            <a:chExt cx="3186953" cy="4317210"/>
          </a:xfrm>
        </p:grpSpPr>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kobling 38"/>
            <p:cNvCxnSpPr/>
            <p:nvPr/>
          </p:nvCxnSpPr>
          <p:spPr>
            <a:xfrm>
              <a:off x="4756268" y="2563857"/>
              <a:ext cx="2148669" cy="704910"/>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8"/>
              <a:ext cx="2232112" cy="102752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2" name="Rektangel 1"/>
          <p:cNvSpPr/>
          <p:nvPr/>
        </p:nvSpPr>
        <p:spPr>
          <a:xfrm>
            <a:off x="3400314" y="940026"/>
            <a:ext cx="1355954" cy="417217"/>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cxnSp>
        <p:nvCxnSpPr>
          <p:cNvPr id="25" name="Buet linje 24"/>
          <p:cNvCxnSpPr>
            <a:stCxn id="2" idx="1"/>
            <a:endCxn id="32" idx="1"/>
          </p:cNvCxnSpPr>
          <p:nvPr/>
        </p:nvCxnSpPr>
        <p:spPr>
          <a:xfrm rot="10800000" flipV="1">
            <a:off x="3400314" y="1148635"/>
            <a:ext cx="12700" cy="3585558"/>
          </a:xfrm>
          <a:prstGeom prst="curvedConnector3">
            <a:avLst>
              <a:gd name="adj1" fmla="val 3943252"/>
            </a:avLst>
          </a:prstGeom>
          <a:ln w="28575">
            <a:solidFill>
              <a:schemeClr val="accent4">
                <a:lumMod val="40000"/>
                <a:lumOff val="60000"/>
              </a:schemeClr>
            </a:solidFill>
            <a:tailEnd type="triangle"/>
          </a:ln>
        </p:spPr>
        <p:style>
          <a:lnRef idx="2">
            <a:schemeClr val="accent2"/>
          </a:lnRef>
          <a:fillRef idx="0">
            <a:schemeClr val="accent2"/>
          </a:fillRef>
          <a:effectRef idx="1">
            <a:schemeClr val="accent2"/>
          </a:effectRef>
          <a:fontRef idx="minor">
            <a:schemeClr val="tx1"/>
          </a:fontRef>
        </p:style>
      </p:cxnSp>
      <p:grpSp>
        <p:nvGrpSpPr>
          <p:cNvPr id="95" name="Gruppe 94"/>
          <p:cNvGrpSpPr/>
          <p:nvPr/>
        </p:nvGrpSpPr>
        <p:grpSpPr>
          <a:xfrm>
            <a:off x="9017553" y="5000663"/>
            <a:ext cx="2986248" cy="769441"/>
            <a:chOff x="7939743" y="5000663"/>
            <a:chExt cx="4064058" cy="769441"/>
          </a:xfrm>
        </p:grpSpPr>
        <p:sp>
          <p:nvSpPr>
            <p:cNvPr id="75" name="TekstSylinder 74"/>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94" name="Gruppe 93"/>
            <p:cNvGrpSpPr/>
            <p:nvPr/>
          </p:nvGrpSpPr>
          <p:grpSpPr>
            <a:xfrm>
              <a:off x="7939743" y="5105912"/>
              <a:ext cx="680904" cy="556232"/>
              <a:chOff x="7615909" y="5151474"/>
              <a:chExt cx="869724" cy="630865"/>
            </a:xfrm>
          </p:grpSpPr>
          <p:cxnSp>
            <p:nvCxnSpPr>
              <p:cNvPr id="80" name="Rett pilkobling 79"/>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tt pilkobling 80"/>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Rett pilkobling 81"/>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Rett pilkobling 86"/>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23" name="Rett pilkobling 22"/>
          <p:cNvCxnSpPr>
            <a:stCxn id="2" idx="3"/>
            <a:endCxn id="34" idx="1"/>
          </p:cNvCxnSpPr>
          <p:nvPr/>
        </p:nvCxnSpPr>
        <p:spPr>
          <a:xfrm>
            <a:off x="4756268" y="1148635"/>
            <a:ext cx="2505498" cy="713766"/>
          </a:xfrm>
          <a:prstGeom prst="straightConnector1">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6521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Buet linje 111"/>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4"/>
          </a:lnRef>
          <a:fillRef idx="0">
            <a:schemeClr val="accent4"/>
          </a:fillRef>
          <a:effectRef idx="0">
            <a:schemeClr val="accent4"/>
          </a:effectRef>
          <a:fontRef idx="minor">
            <a:schemeClr val="tx1"/>
          </a:fontRef>
        </p:style>
      </p:cxnSp>
      <p:cxnSp>
        <p:nvCxnSpPr>
          <p:cNvPr id="12" name="Buet linje 11"/>
          <p:cNvCxnSpPr>
            <a:stCxn id="2" idx="1"/>
            <a:endCxn id="29" idx="1"/>
          </p:cNvCxnSpPr>
          <p:nvPr/>
        </p:nvCxnSpPr>
        <p:spPr>
          <a:xfrm rot="10800000" flipV="1">
            <a:off x="3400314" y="1149855"/>
            <a:ext cx="12700" cy="1427532"/>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985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9854"/>
            <a:ext cx="12700" cy="713979"/>
          </a:xfrm>
          <a:prstGeom prst="curvedConnector3">
            <a:avLst>
              <a:gd name="adj1" fmla="val 1800000"/>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grpSp>
        <p:nvGrpSpPr>
          <p:cNvPr id="3" name="Gruppe 2"/>
          <p:cNvGrpSpPr/>
          <p:nvPr/>
        </p:nvGrpSpPr>
        <p:grpSpPr>
          <a:xfrm>
            <a:off x="4752791" y="1161583"/>
            <a:ext cx="3186953" cy="4293172"/>
            <a:chOff x="4752791" y="1136325"/>
            <a:chExt cx="3186953" cy="4319659"/>
          </a:xfrm>
        </p:grpSpPr>
        <p:cxnSp>
          <p:nvCxnSpPr>
            <p:cNvPr id="49" name="Rett pilkobling 48"/>
            <p:cNvCxnSpPr>
              <a:stCxn id="34" idx="2"/>
              <a:endCxn id="26" idx="0"/>
            </p:cNvCxnSpPr>
            <p:nvPr/>
          </p:nvCxnSpPr>
          <p:spPr>
            <a:xfrm>
              <a:off x="7939743" y="2087952"/>
              <a:ext cx="1" cy="75586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kobling 38"/>
            <p:cNvCxnSpPr/>
            <p:nvPr/>
          </p:nvCxnSpPr>
          <p:spPr>
            <a:xfrm>
              <a:off x="4756268" y="2563857"/>
              <a:ext cx="2148669" cy="704910"/>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9"/>
              <a:ext cx="2232112" cy="1025750"/>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29351"/>
              <a:ext cx="2424826" cy="1626633"/>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25106"/>
            <a:ext cx="3166742" cy="3132894"/>
          </a:xfrm>
          <a:prstGeom prst="rect">
            <a:avLst/>
          </a:prstGeom>
          <a:ln w="19050">
            <a:noFill/>
          </a:ln>
        </p:spPr>
      </p:pic>
      <p:sp>
        <p:nvSpPr>
          <p:cNvPr id="26" name="Ellipse 25"/>
          <p:cNvSpPr/>
          <p:nvPr/>
        </p:nvSpPr>
        <p:spPr>
          <a:xfrm>
            <a:off x="6861934" y="2858605"/>
            <a:ext cx="2155619" cy="1147545"/>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34" name="Rektangel 33"/>
          <p:cNvSpPr/>
          <p:nvPr/>
        </p:nvSpPr>
        <p:spPr>
          <a:xfrm>
            <a:off x="7261766" y="1619867"/>
            <a:ext cx="1355954" cy="487508"/>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cxnSp>
        <p:nvCxnSpPr>
          <p:cNvPr id="9" name="Buet linje 8"/>
          <p:cNvCxnSpPr>
            <a:stCxn id="28" idx="1"/>
            <a:endCxn id="29" idx="1"/>
          </p:cNvCxnSpPr>
          <p:nvPr/>
        </p:nvCxnSpPr>
        <p:spPr>
          <a:xfrm rot="10800000" flipV="1">
            <a:off x="3400314" y="1863833"/>
            <a:ext cx="12700" cy="713553"/>
          </a:xfrm>
          <a:prstGeom prst="curvedConnector3">
            <a:avLst>
              <a:gd name="adj1" fmla="val 1800000"/>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 name="Rektangel 1"/>
          <p:cNvSpPr/>
          <p:nvPr/>
        </p:nvSpPr>
        <p:spPr>
          <a:xfrm>
            <a:off x="3400314" y="942467"/>
            <a:ext cx="1355954" cy="414776"/>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29" name="Rektangel 28"/>
          <p:cNvSpPr/>
          <p:nvPr/>
        </p:nvSpPr>
        <p:spPr>
          <a:xfrm>
            <a:off x="3400314" y="2369999"/>
            <a:ext cx="1355954" cy="414776"/>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sp>
        <p:nvSpPr>
          <p:cNvPr id="30" name="Rektangel 29"/>
          <p:cNvSpPr/>
          <p:nvPr/>
        </p:nvSpPr>
        <p:spPr>
          <a:xfrm>
            <a:off x="3396837" y="3052975"/>
            <a:ext cx="1355954" cy="414776"/>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6377"/>
            <a:ext cx="1355954" cy="487082"/>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92085"/>
            <a:ext cx="1355954" cy="487082"/>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7367"/>
            <a:ext cx="1355954" cy="414776"/>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cxnSp>
        <p:nvCxnSpPr>
          <p:cNvPr id="19" name="Rett pilkobling 18"/>
          <p:cNvCxnSpPr>
            <a:stCxn id="28" idx="3"/>
            <a:endCxn id="34" idx="1"/>
          </p:cNvCxnSpPr>
          <p:nvPr/>
        </p:nvCxnSpPr>
        <p:spPr>
          <a:xfrm flipV="1">
            <a:off x="4756268" y="1863621"/>
            <a:ext cx="2505498" cy="213"/>
          </a:xfrm>
          <a:prstGeom prst="straightConnector1">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38" name="Buet linje 137"/>
          <p:cNvCxnSpPr/>
          <p:nvPr/>
        </p:nvCxnSpPr>
        <p:spPr>
          <a:xfrm rot="10800000" flipV="1">
            <a:off x="3400314" y="1862401"/>
            <a:ext cx="12700" cy="2871792"/>
          </a:xfrm>
          <a:prstGeom prst="curvedConnector3">
            <a:avLst>
              <a:gd name="adj1" fmla="val 3442583"/>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ktangel 27"/>
          <p:cNvSpPr/>
          <p:nvPr/>
        </p:nvSpPr>
        <p:spPr>
          <a:xfrm>
            <a:off x="3400314" y="1620293"/>
            <a:ext cx="1355954" cy="487082"/>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grpSp>
        <p:nvGrpSpPr>
          <p:cNvPr id="149" name="Gruppe 148"/>
          <p:cNvGrpSpPr/>
          <p:nvPr/>
        </p:nvGrpSpPr>
        <p:grpSpPr>
          <a:xfrm>
            <a:off x="9017553" y="5000663"/>
            <a:ext cx="2986248" cy="769441"/>
            <a:chOff x="7939743" y="5000663"/>
            <a:chExt cx="4064058" cy="769441"/>
          </a:xfrm>
        </p:grpSpPr>
        <p:sp>
          <p:nvSpPr>
            <p:cNvPr id="150" name="TekstSylinder 149"/>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51" name="Gruppe 150"/>
            <p:cNvGrpSpPr/>
            <p:nvPr/>
          </p:nvGrpSpPr>
          <p:grpSpPr>
            <a:xfrm>
              <a:off x="7939743" y="5105912"/>
              <a:ext cx="680904" cy="556232"/>
              <a:chOff x="7615909" y="5151474"/>
              <a:chExt cx="869724" cy="630865"/>
            </a:xfrm>
          </p:grpSpPr>
          <p:cxnSp>
            <p:nvCxnSpPr>
              <p:cNvPr id="152" name="Rett pilkobling 151"/>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Rett pilkobling 152"/>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Rett pilkobling 153"/>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Rett pilkobling 154"/>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2145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Buet linje 13"/>
          <p:cNvCxnSpPr>
            <a:stCxn id="28" idx="1"/>
            <a:endCxn id="32" idx="1"/>
          </p:cNvCxnSpPr>
          <p:nvPr/>
        </p:nvCxnSpPr>
        <p:spPr>
          <a:xfrm rot="10800000" flipV="1">
            <a:off x="3400314" y="1862401"/>
            <a:ext cx="12700" cy="2871792"/>
          </a:xfrm>
          <a:prstGeom prst="curvedConnector3">
            <a:avLst>
              <a:gd name="adj1" fmla="val 344258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Buet linje 47"/>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4"/>
          </a:lnRef>
          <a:fillRef idx="0">
            <a:schemeClr val="accent4"/>
          </a:fillRef>
          <a:effectRef idx="0">
            <a:schemeClr val="accent4"/>
          </a:effectRef>
          <a:fontRef idx="minor">
            <a:schemeClr val="tx1"/>
          </a:fontRef>
        </p:style>
      </p:cxnSp>
      <p:cxnSp>
        <p:nvCxnSpPr>
          <p:cNvPr id="40" name="Rett pilkobling 39"/>
          <p:cNvCxnSpPr>
            <a:stCxn id="28" idx="3"/>
            <a:endCxn id="34" idx="1"/>
          </p:cNvCxnSpPr>
          <p:nvPr/>
        </p:nvCxnSpPr>
        <p:spPr>
          <a:xfrm>
            <a:off x="4756268" y="1862401"/>
            <a:ext cx="2505498" cy="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8"/>
            <a:ext cx="2232112" cy="102752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28575">
            <a:solidFill>
              <a:schemeClr val="accent6">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cxnSp>
        <p:nvCxnSpPr>
          <p:cNvPr id="24" name="Buet linje 23"/>
          <p:cNvCxnSpPr/>
          <p:nvPr/>
        </p:nvCxnSpPr>
        <p:spPr>
          <a:xfrm rot="10800000" flipV="1">
            <a:off x="3387555" y="2576166"/>
            <a:ext cx="12700" cy="2158026"/>
          </a:xfrm>
          <a:prstGeom prst="curvedConnector3">
            <a:avLst>
              <a:gd name="adj1" fmla="val 2737669"/>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1" name="Rett pilkobling 20"/>
          <p:cNvCxnSpPr>
            <a:stCxn id="29" idx="3"/>
            <a:endCxn id="34" idx="1"/>
          </p:cNvCxnSpPr>
          <p:nvPr/>
        </p:nvCxnSpPr>
        <p:spPr>
          <a:xfrm flipV="1">
            <a:off x="4756268" y="1862401"/>
            <a:ext cx="2505498" cy="713766"/>
          </a:xfrm>
          <a:prstGeom prst="straightConnector1">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29" name="Rektangel 28"/>
          <p:cNvSpPr/>
          <p:nvPr/>
        </p:nvSpPr>
        <p:spPr>
          <a:xfrm>
            <a:off x="3400314" y="2367558"/>
            <a:ext cx="1355954" cy="417217"/>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grpSp>
        <p:nvGrpSpPr>
          <p:cNvPr id="104" name="Gruppe 103"/>
          <p:cNvGrpSpPr/>
          <p:nvPr/>
        </p:nvGrpSpPr>
        <p:grpSpPr>
          <a:xfrm>
            <a:off x="9017553" y="5000663"/>
            <a:ext cx="2986248" cy="769441"/>
            <a:chOff x="7939743" y="5000663"/>
            <a:chExt cx="4064058" cy="769441"/>
          </a:xfrm>
        </p:grpSpPr>
        <p:sp>
          <p:nvSpPr>
            <p:cNvPr id="105" name="TekstSylinder 104"/>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06" name="Gruppe 105"/>
            <p:cNvGrpSpPr/>
            <p:nvPr/>
          </p:nvGrpSpPr>
          <p:grpSpPr>
            <a:xfrm>
              <a:off x="7939743" y="5105912"/>
              <a:ext cx="680904" cy="556232"/>
              <a:chOff x="7615909" y="5151474"/>
              <a:chExt cx="869724" cy="630865"/>
            </a:xfrm>
          </p:grpSpPr>
          <p:cxnSp>
            <p:nvCxnSpPr>
              <p:cNvPr id="107" name="Rett pilkobling 106"/>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Rett pilkobling 107"/>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Rett pilkobling 108"/>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Rett pilkobling 109"/>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557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Buet linje 38"/>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4"/>
          </a:lnRef>
          <a:fillRef idx="0">
            <a:schemeClr val="accent4"/>
          </a:fillRef>
          <a:effectRef idx="0">
            <a:schemeClr val="accent4"/>
          </a:effectRef>
          <a:fontRef idx="minor">
            <a:schemeClr val="tx1"/>
          </a:fontRef>
        </p:style>
      </p:cxnSp>
      <p:cxnSp>
        <p:nvCxnSpPr>
          <p:cNvPr id="24" name="Buet linje 23"/>
          <p:cNvCxnSpPr/>
          <p:nvPr/>
        </p:nvCxnSpPr>
        <p:spPr>
          <a:xfrm rot="10800000" flipV="1">
            <a:off x="3387555" y="2576167"/>
            <a:ext cx="12700" cy="2158026"/>
          </a:xfrm>
          <a:prstGeom prst="curvedConnector3">
            <a:avLst>
              <a:gd name="adj1" fmla="val 2737669"/>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28575">
            <a:solidFill>
              <a:srgbClr val="FF0000"/>
            </a:solidFill>
            <a:tailEnd type="triangle"/>
          </a:ln>
        </p:spPr>
        <p:style>
          <a:lnRef idx="2">
            <a:schemeClr val="accent5"/>
          </a:lnRef>
          <a:fillRef idx="0">
            <a:schemeClr val="accent5"/>
          </a:fillRef>
          <a:effectRef idx="1">
            <a:schemeClr val="accent5"/>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8"/>
            <a:ext cx="2232112" cy="102752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Buet linje 13"/>
          <p:cNvCxnSpPr>
            <a:stCxn id="28" idx="1"/>
            <a:endCxn id="32" idx="1"/>
          </p:cNvCxnSpPr>
          <p:nvPr/>
        </p:nvCxnSpPr>
        <p:spPr>
          <a:xfrm rot="10800000" flipV="1">
            <a:off x="3400314" y="1862401"/>
            <a:ext cx="12700" cy="2871792"/>
          </a:xfrm>
          <a:prstGeom prst="curvedConnector3">
            <a:avLst>
              <a:gd name="adj1" fmla="val 344258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cxnSp>
        <p:nvCxnSpPr>
          <p:cNvPr id="21" name="Rett pilkobling 20"/>
          <p:cNvCxnSpPr>
            <a:stCxn id="29" idx="3"/>
            <a:endCxn id="34" idx="1"/>
          </p:cNvCxnSpPr>
          <p:nvPr/>
        </p:nvCxnSpPr>
        <p:spPr>
          <a:xfrm flipV="1">
            <a:off x="4756268" y="1862401"/>
            <a:ext cx="2505498" cy="7137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p:cNvCxnSpPr/>
          <p:nvPr/>
        </p:nvCxnSpPr>
        <p:spPr>
          <a:xfrm flipV="1">
            <a:off x="4756268" y="1826035"/>
            <a:ext cx="2505498" cy="363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Buet linje 12"/>
          <p:cNvCxnSpPr>
            <a:stCxn id="30" idx="1"/>
            <a:endCxn id="33" idx="1"/>
          </p:cNvCxnSpPr>
          <p:nvPr/>
        </p:nvCxnSpPr>
        <p:spPr>
          <a:xfrm rot="10800000" flipV="1">
            <a:off x="3396837" y="3259143"/>
            <a:ext cx="12700" cy="2194392"/>
          </a:xfrm>
          <a:prstGeom prst="curvedConnector3">
            <a:avLst>
              <a:gd name="adj1" fmla="val 2871622"/>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30" name="Rektangel 29"/>
          <p:cNvSpPr/>
          <p:nvPr/>
        </p:nvSpPr>
        <p:spPr>
          <a:xfrm>
            <a:off x="3396837" y="3050534"/>
            <a:ext cx="1355954" cy="417217"/>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grpSp>
        <p:nvGrpSpPr>
          <p:cNvPr id="101" name="Gruppe 100"/>
          <p:cNvGrpSpPr/>
          <p:nvPr/>
        </p:nvGrpSpPr>
        <p:grpSpPr>
          <a:xfrm>
            <a:off x="9017553" y="5000663"/>
            <a:ext cx="2986248" cy="769441"/>
            <a:chOff x="7939743" y="5000663"/>
            <a:chExt cx="4064058" cy="769441"/>
          </a:xfrm>
        </p:grpSpPr>
        <p:sp>
          <p:nvSpPr>
            <p:cNvPr id="102" name="TekstSylinder 101"/>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03" name="Gruppe 102"/>
            <p:cNvGrpSpPr/>
            <p:nvPr/>
          </p:nvGrpSpPr>
          <p:grpSpPr>
            <a:xfrm>
              <a:off x="7939743" y="5105912"/>
              <a:ext cx="680904" cy="556232"/>
              <a:chOff x="7615909" y="5151474"/>
              <a:chExt cx="869724" cy="630865"/>
            </a:xfrm>
          </p:grpSpPr>
          <p:cxnSp>
            <p:nvCxnSpPr>
              <p:cNvPr id="104" name="Rett pilkobling 103"/>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Rett pilkobling 104"/>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Rett pilkobling 105"/>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Rett pilkobling 106"/>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451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Buet linje 38"/>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4"/>
          </a:lnRef>
          <a:fillRef idx="0">
            <a:schemeClr val="accent4"/>
          </a:fillRef>
          <a:effectRef idx="0">
            <a:schemeClr val="accent4"/>
          </a:effectRef>
          <a:fontRef idx="minor">
            <a:schemeClr val="tx1"/>
          </a:fontRef>
        </p:style>
      </p:cxnSp>
      <p:cxnSp>
        <p:nvCxnSpPr>
          <p:cNvPr id="24" name="Buet linje 23"/>
          <p:cNvCxnSpPr/>
          <p:nvPr/>
        </p:nvCxnSpPr>
        <p:spPr>
          <a:xfrm rot="10800000" flipV="1">
            <a:off x="3387555" y="2576167"/>
            <a:ext cx="12700" cy="2158026"/>
          </a:xfrm>
          <a:prstGeom prst="curvedConnector3">
            <a:avLst>
              <a:gd name="adj1" fmla="val 2737669"/>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p:cNvCxnSpPr>
            <a:stCxn id="32" idx="3"/>
          </p:cNvCxnSpPr>
          <p:nvPr/>
        </p:nvCxnSpPr>
        <p:spPr>
          <a:xfrm flipV="1">
            <a:off x="4756268" y="3706668"/>
            <a:ext cx="2232112" cy="1027525"/>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Buet linje 13"/>
          <p:cNvCxnSpPr>
            <a:stCxn id="28" idx="1"/>
            <a:endCxn id="32" idx="1"/>
          </p:cNvCxnSpPr>
          <p:nvPr/>
        </p:nvCxnSpPr>
        <p:spPr>
          <a:xfrm rot="10800000" flipV="1">
            <a:off x="3400314" y="1862401"/>
            <a:ext cx="12700" cy="2871792"/>
          </a:xfrm>
          <a:prstGeom prst="curvedConnector3">
            <a:avLst>
              <a:gd name="adj1" fmla="val 344258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cxnSp>
        <p:nvCxnSpPr>
          <p:cNvPr id="21" name="Rett pilkobling 20"/>
          <p:cNvCxnSpPr>
            <a:stCxn id="29" idx="3"/>
            <a:endCxn id="34" idx="1"/>
          </p:cNvCxnSpPr>
          <p:nvPr/>
        </p:nvCxnSpPr>
        <p:spPr>
          <a:xfrm flipV="1">
            <a:off x="4756268" y="1862401"/>
            <a:ext cx="2505498" cy="7137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p:cNvCxnSpPr/>
          <p:nvPr/>
        </p:nvCxnSpPr>
        <p:spPr>
          <a:xfrm flipV="1">
            <a:off x="4756268" y="1826035"/>
            <a:ext cx="2505498" cy="363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Buet linje 12"/>
          <p:cNvCxnSpPr>
            <a:stCxn id="30" idx="1"/>
            <a:endCxn id="33" idx="1"/>
          </p:cNvCxnSpPr>
          <p:nvPr/>
        </p:nvCxnSpPr>
        <p:spPr>
          <a:xfrm rot="10800000" flipV="1">
            <a:off x="3396837" y="3259143"/>
            <a:ext cx="12700" cy="2194392"/>
          </a:xfrm>
          <a:prstGeom prst="curvedConnector3">
            <a:avLst>
              <a:gd name="adj1" fmla="val 2871622"/>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1" name="Buet linje 10"/>
          <p:cNvCxnSpPr>
            <a:stCxn id="31" idx="1"/>
            <a:endCxn id="33" idx="1"/>
          </p:cNvCxnSpPr>
          <p:nvPr/>
        </p:nvCxnSpPr>
        <p:spPr>
          <a:xfrm rot="10800000" flipV="1">
            <a:off x="3396837" y="3978485"/>
            <a:ext cx="12700" cy="1475050"/>
          </a:xfrm>
          <a:prstGeom prst="curvedConnector3">
            <a:avLst>
              <a:gd name="adj1" fmla="val 2871622"/>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6" name="Buet linje 5"/>
          <p:cNvCxnSpPr>
            <a:stCxn id="31" idx="1"/>
            <a:endCxn id="32" idx="1"/>
          </p:cNvCxnSpPr>
          <p:nvPr/>
        </p:nvCxnSpPr>
        <p:spPr>
          <a:xfrm rot="10800000" flipH="1" flipV="1">
            <a:off x="3396836" y="3978485"/>
            <a:ext cx="3477" cy="755708"/>
          </a:xfrm>
          <a:prstGeom prst="curvedConnector3">
            <a:avLst>
              <a:gd name="adj1" fmla="val -6574633"/>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grpSp>
        <p:nvGrpSpPr>
          <p:cNvPr id="107" name="Gruppe 106"/>
          <p:cNvGrpSpPr/>
          <p:nvPr/>
        </p:nvGrpSpPr>
        <p:grpSpPr>
          <a:xfrm>
            <a:off x="9017553" y="5000663"/>
            <a:ext cx="2986248" cy="769441"/>
            <a:chOff x="7939743" y="5000663"/>
            <a:chExt cx="4064058" cy="769441"/>
          </a:xfrm>
        </p:grpSpPr>
        <p:sp>
          <p:nvSpPr>
            <p:cNvPr id="108" name="TekstSylinder 107"/>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09" name="Gruppe 108"/>
            <p:cNvGrpSpPr/>
            <p:nvPr/>
          </p:nvGrpSpPr>
          <p:grpSpPr>
            <a:xfrm>
              <a:off x="7939743" y="5105912"/>
              <a:ext cx="680904" cy="556232"/>
              <a:chOff x="7615909" y="5151474"/>
              <a:chExt cx="869724" cy="630865"/>
            </a:xfrm>
          </p:grpSpPr>
          <p:cxnSp>
            <p:nvCxnSpPr>
              <p:cNvPr id="110" name="Rett pilkobling 109"/>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Rett pilkobling 110"/>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Rett pilkobling 111"/>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Rett pilkobling 112"/>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7508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cxnSp>
        <p:nvCxnSpPr>
          <p:cNvPr id="13" name="Buet linje 12"/>
          <p:cNvCxnSpPr>
            <a:stCxn id="30" idx="1"/>
            <a:endCxn id="33" idx="1"/>
          </p:cNvCxnSpPr>
          <p:nvPr/>
        </p:nvCxnSpPr>
        <p:spPr>
          <a:xfrm rot="10800000" flipV="1">
            <a:off x="3396837" y="3259143"/>
            <a:ext cx="12700" cy="2194392"/>
          </a:xfrm>
          <a:prstGeom prst="curvedConnector3">
            <a:avLst>
              <a:gd name="adj1" fmla="val 2871622"/>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Buet linje 10"/>
          <p:cNvCxnSpPr>
            <a:stCxn id="31" idx="1"/>
            <a:endCxn id="33" idx="1"/>
          </p:cNvCxnSpPr>
          <p:nvPr/>
        </p:nvCxnSpPr>
        <p:spPr>
          <a:xfrm rot="10800000" flipV="1">
            <a:off x="3396837" y="3978485"/>
            <a:ext cx="12700" cy="1475050"/>
          </a:xfrm>
          <a:prstGeom prst="curvedConnector3">
            <a:avLst>
              <a:gd name="adj1" fmla="val 2871622"/>
            </a:avLst>
          </a:prstGeom>
          <a:ln w="19050">
            <a:solidFill>
              <a:srgbClr val="145283"/>
            </a:solidFill>
            <a:tailEnd type="triangle"/>
          </a:ln>
        </p:spPr>
        <p:style>
          <a:lnRef idx="1">
            <a:schemeClr val="accent4"/>
          </a:lnRef>
          <a:fillRef idx="0">
            <a:schemeClr val="accent4"/>
          </a:fillRef>
          <a:effectRef idx="0">
            <a:schemeClr val="accent4"/>
          </a:effectRef>
          <a:fontRef idx="minor">
            <a:schemeClr val="tx1"/>
          </a:fontRef>
        </p:style>
      </p:cxnSp>
      <p:cxnSp>
        <p:nvCxnSpPr>
          <p:cNvPr id="5" name="Rett pilkobling 4"/>
          <p:cNvCxnSpPr>
            <a:stCxn id="32" idx="3"/>
          </p:cNvCxnSpPr>
          <p:nvPr/>
        </p:nvCxnSpPr>
        <p:spPr>
          <a:xfrm flipV="1">
            <a:off x="4756268" y="3706668"/>
            <a:ext cx="2232112" cy="1027525"/>
          </a:xfrm>
          <a:prstGeom prst="straightConnector1">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Buet linje 13"/>
          <p:cNvCxnSpPr/>
          <p:nvPr/>
        </p:nvCxnSpPr>
        <p:spPr>
          <a:xfrm rot="10800000" flipV="1">
            <a:off x="3400314" y="1823246"/>
            <a:ext cx="12700" cy="2871792"/>
          </a:xfrm>
          <a:prstGeom prst="curvedConnector3">
            <a:avLst>
              <a:gd name="adj1" fmla="val 3442583"/>
            </a:avLst>
          </a:prstGeom>
          <a:ln w="28575">
            <a:solidFill>
              <a:schemeClr val="accent6">
                <a:lumMod val="60000"/>
                <a:lumOff val="4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cxnSp>
        <p:nvCxnSpPr>
          <p:cNvPr id="21" name="Rett pilkobling 20"/>
          <p:cNvCxnSpPr>
            <a:stCxn id="29" idx="3"/>
            <a:endCxn id="34" idx="1"/>
          </p:cNvCxnSpPr>
          <p:nvPr/>
        </p:nvCxnSpPr>
        <p:spPr>
          <a:xfrm flipV="1">
            <a:off x="4756268" y="1862401"/>
            <a:ext cx="2505498" cy="7137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p:cNvCxnSpPr/>
          <p:nvPr/>
        </p:nvCxnSpPr>
        <p:spPr>
          <a:xfrm flipV="1">
            <a:off x="4756268" y="1826035"/>
            <a:ext cx="2505498" cy="363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Buet linje 5"/>
          <p:cNvCxnSpPr/>
          <p:nvPr/>
        </p:nvCxnSpPr>
        <p:spPr>
          <a:xfrm rot="10800000" flipH="1" flipV="1">
            <a:off x="3396836" y="3952967"/>
            <a:ext cx="3477" cy="755708"/>
          </a:xfrm>
          <a:prstGeom prst="curvedConnector3">
            <a:avLst>
              <a:gd name="adj1" fmla="val -6574633"/>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cxnSp>
        <p:nvCxnSpPr>
          <p:cNvPr id="15" name="Rett pilkobling 14"/>
          <p:cNvCxnSpPr>
            <a:stCxn id="32" idx="3"/>
            <a:endCxn id="34" idx="1"/>
          </p:cNvCxnSpPr>
          <p:nvPr/>
        </p:nvCxnSpPr>
        <p:spPr>
          <a:xfrm flipV="1">
            <a:off x="4756268" y="1862401"/>
            <a:ext cx="2505498" cy="2871792"/>
          </a:xfrm>
          <a:prstGeom prst="straightConnector1">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9" name="Buet linje 38"/>
          <p:cNvCxnSpPr/>
          <p:nvPr/>
        </p:nvCxnSpPr>
        <p:spPr>
          <a:xfrm rot="10800000" flipV="1">
            <a:off x="3400314" y="1148635"/>
            <a:ext cx="12700" cy="3585558"/>
          </a:xfrm>
          <a:prstGeom prst="curvedConnector3">
            <a:avLst>
              <a:gd name="adj1" fmla="val 3943252"/>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24" name="Buet linje 23"/>
          <p:cNvCxnSpPr/>
          <p:nvPr/>
        </p:nvCxnSpPr>
        <p:spPr>
          <a:xfrm rot="10800000" flipV="1">
            <a:off x="3387555" y="2559155"/>
            <a:ext cx="12700" cy="2158026"/>
          </a:xfrm>
          <a:prstGeom prst="curvedConnector3">
            <a:avLst>
              <a:gd name="adj1" fmla="val 2737669"/>
            </a:avLst>
          </a:prstGeom>
          <a:ln w="28575">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7" name="Buet linje 16"/>
          <p:cNvCxnSpPr>
            <a:stCxn id="32" idx="1"/>
            <a:endCxn id="33" idx="1"/>
          </p:cNvCxnSpPr>
          <p:nvPr/>
        </p:nvCxnSpPr>
        <p:spPr>
          <a:xfrm rot="10800000" flipV="1">
            <a:off x="3396838" y="4734193"/>
            <a:ext cx="3477" cy="719342"/>
          </a:xfrm>
          <a:prstGeom prst="curvedConnector3">
            <a:avLst>
              <a:gd name="adj1" fmla="val 6674633"/>
            </a:avLst>
          </a:prstGeom>
          <a:ln w="28575">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2" name="Rektangel 31"/>
          <p:cNvSpPr/>
          <p:nvPr/>
        </p:nvSpPr>
        <p:spPr>
          <a:xfrm>
            <a:off x="3400314" y="4489218"/>
            <a:ext cx="1355954" cy="489949"/>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grpSp>
        <p:nvGrpSpPr>
          <p:cNvPr id="113" name="Gruppe 112"/>
          <p:cNvGrpSpPr/>
          <p:nvPr/>
        </p:nvGrpSpPr>
        <p:grpSpPr>
          <a:xfrm>
            <a:off x="9017553" y="5000663"/>
            <a:ext cx="2986248" cy="769441"/>
            <a:chOff x="7939743" y="5000663"/>
            <a:chExt cx="4064058" cy="769441"/>
          </a:xfrm>
        </p:grpSpPr>
        <p:sp>
          <p:nvSpPr>
            <p:cNvPr id="114" name="TekstSylinder 113"/>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15" name="Gruppe 114"/>
            <p:cNvGrpSpPr/>
            <p:nvPr/>
          </p:nvGrpSpPr>
          <p:grpSpPr>
            <a:xfrm>
              <a:off x="7939743" y="5105912"/>
              <a:ext cx="680904" cy="556232"/>
              <a:chOff x="7615909" y="5151474"/>
              <a:chExt cx="869724" cy="630865"/>
            </a:xfrm>
          </p:grpSpPr>
          <p:cxnSp>
            <p:nvCxnSpPr>
              <p:cNvPr id="116" name="Rett pilkobling 115"/>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Rett pilkobling 116"/>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Rett pilkobling 117"/>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Rett pilkobling 118"/>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9965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Buet linje 5"/>
          <p:cNvCxnSpPr/>
          <p:nvPr/>
        </p:nvCxnSpPr>
        <p:spPr>
          <a:xfrm rot="10800000" flipH="1" flipV="1">
            <a:off x="3396836" y="3952967"/>
            <a:ext cx="3477" cy="755708"/>
          </a:xfrm>
          <a:prstGeom prst="curvedConnector3">
            <a:avLst>
              <a:gd name="adj1" fmla="val -6574633"/>
            </a:avLst>
          </a:prstGeom>
          <a:ln w="19050">
            <a:solidFill>
              <a:schemeClr val="accent1">
                <a:lumMod val="50000"/>
              </a:schemeClr>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4" name="Buet linje 23"/>
          <p:cNvCxnSpPr/>
          <p:nvPr/>
        </p:nvCxnSpPr>
        <p:spPr>
          <a:xfrm rot="10800000" flipV="1">
            <a:off x="3387555" y="2559155"/>
            <a:ext cx="12700" cy="2158026"/>
          </a:xfrm>
          <a:prstGeom prst="curvedConnector3">
            <a:avLst>
              <a:gd name="adj1" fmla="val 2737669"/>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9" name="Buet linje 38"/>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5" name="Rett pilkobling 4"/>
          <p:cNvCxnSpPr>
            <a:stCxn id="32" idx="3"/>
          </p:cNvCxnSpPr>
          <p:nvPr/>
        </p:nvCxnSpPr>
        <p:spPr>
          <a:xfrm flipV="1">
            <a:off x="4756268" y="3706668"/>
            <a:ext cx="2232112" cy="1027525"/>
          </a:xfrm>
          <a:prstGeom prst="straightConnector1">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pilkobling 48"/>
          <p:cNvCxnSpPr>
            <a:stCxn id="34" idx="2"/>
            <a:endCxn id="26" idx="0"/>
          </p:cNvCxnSpPr>
          <p:nvPr/>
        </p:nvCxnSpPr>
        <p:spPr>
          <a:xfrm>
            <a:off x="7939743" y="2107375"/>
            <a:ext cx="1" cy="74447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2857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Buet linje 13"/>
          <p:cNvCxnSpPr/>
          <p:nvPr/>
        </p:nvCxnSpPr>
        <p:spPr>
          <a:xfrm rot="10800000" flipV="1">
            <a:off x="3400314" y="1823246"/>
            <a:ext cx="12700" cy="2871792"/>
          </a:xfrm>
          <a:prstGeom prst="curvedConnector3">
            <a:avLst>
              <a:gd name="adj1" fmla="val 3442583"/>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cxnSp>
        <p:nvCxnSpPr>
          <p:cNvPr id="21" name="Rett pilkobling 20"/>
          <p:cNvCxnSpPr>
            <a:stCxn id="29" idx="3"/>
            <a:endCxn id="34" idx="1"/>
          </p:cNvCxnSpPr>
          <p:nvPr/>
        </p:nvCxnSpPr>
        <p:spPr>
          <a:xfrm flipV="1">
            <a:off x="4756268" y="1862401"/>
            <a:ext cx="2505498" cy="713766"/>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p:cNvCxnSpPr/>
          <p:nvPr/>
        </p:nvCxnSpPr>
        <p:spPr>
          <a:xfrm flipV="1">
            <a:off x="4756268" y="1826035"/>
            <a:ext cx="2505498" cy="36366"/>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Buet linje 10"/>
          <p:cNvCxnSpPr>
            <a:stCxn id="31" idx="1"/>
            <a:endCxn id="33" idx="1"/>
          </p:cNvCxnSpPr>
          <p:nvPr/>
        </p:nvCxnSpPr>
        <p:spPr>
          <a:xfrm rot="10800000" flipV="1">
            <a:off x="3396837" y="3978485"/>
            <a:ext cx="12700" cy="1475050"/>
          </a:xfrm>
          <a:prstGeom prst="curvedConnector3">
            <a:avLst>
              <a:gd name="adj1" fmla="val 2871622"/>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cxnSp>
        <p:nvCxnSpPr>
          <p:cNvPr id="15" name="Rett pilkobling 14"/>
          <p:cNvCxnSpPr>
            <a:stCxn id="32" idx="3"/>
            <a:endCxn id="34" idx="1"/>
          </p:cNvCxnSpPr>
          <p:nvPr/>
        </p:nvCxnSpPr>
        <p:spPr>
          <a:xfrm flipV="1">
            <a:off x="4756268" y="1862401"/>
            <a:ext cx="2505498" cy="2871792"/>
          </a:xfrm>
          <a:prstGeom prst="straightConnector1">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7" name="Buet linje 16"/>
          <p:cNvCxnSpPr>
            <a:stCxn id="32" idx="1"/>
            <a:endCxn id="33" idx="1"/>
          </p:cNvCxnSpPr>
          <p:nvPr/>
        </p:nvCxnSpPr>
        <p:spPr>
          <a:xfrm rot="10800000" flipV="1">
            <a:off x="3396838" y="4734193"/>
            <a:ext cx="3477" cy="719342"/>
          </a:xfrm>
          <a:prstGeom prst="curvedConnector3">
            <a:avLst>
              <a:gd name="adj1" fmla="val 6674633"/>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3" name="Buet linje 12"/>
          <p:cNvCxnSpPr>
            <a:stCxn id="30" idx="1"/>
            <a:endCxn id="33" idx="1"/>
          </p:cNvCxnSpPr>
          <p:nvPr/>
        </p:nvCxnSpPr>
        <p:spPr>
          <a:xfrm rot="10800000" flipV="1">
            <a:off x="3396837" y="3259143"/>
            <a:ext cx="12700" cy="2194392"/>
          </a:xfrm>
          <a:prstGeom prst="curvedConnector3">
            <a:avLst>
              <a:gd name="adj1" fmla="val 2871622"/>
            </a:avLst>
          </a:prstGeom>
          <a:ln w="28575">
            <a:solidFill>
              <a:schemeClr val="accent6">
                <a:lumMod val="60000"/>
                <a:lumOff val="4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8" name="Rett pilkobling 17"/>
          <p:cNvCxnSpPr>
            <a:stCxn id="33" idx="3"/>
            <a:endCxn id="34" idx="1"/>
          </p:cNvCxnSpPr>
          <p:nvPr/>
        </p:nvCxnSpPr>
        <p:spPr>
          <a:xfrm flipV="1">
            <a:off x="4752791" y="1862401"/>
            <a:ext cx="2508975" cy="3591134"/>
          </a:xfrm>
          <a:prstGeom prst="straightConnector1">
            <a:avLst/>
          </a:prstGeom>
          <a:ln w="28575">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3" name="Rektangel 32"/>
          <p:cNvSpPr/>
          <p:nvPr/>
        </p:nvSpPr>
        <p:spPr>
          <a:xfrm>
            <a:off x="3396837" y="5244926"/>
            <a:ext cx="1355954" cy="417217"/>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grpSp>
        <p:nvGrpSpPr>
          <p:cNvPr id="137" name="Gruppe 136"/>
          <p:cNvGrpSpPr/>
          <p:nvPr/>
        </p:nvGrpSpPr>
        <p:grpSpPr>
          <a:xfrm>
            <a:off x="9017553" y="5000663"/>
            <a:ext cx="2986248" cy="769441"/>
            <a:chOff x="7939743" y="5000663"/>
            <a:chExt cx="4064058" cy="769441"/>
          </a:xfrm>
        </p:grpSpPr>
        <p:sp>
          <p:nvSpPr>
            <p:cNvPr id="138" name="TekstSylinder 137"/>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39" name="Gruppe 138"/>
            <p:cNvGrpSpPr/>
            <p:nvPr/>
          </p:nvGrpSpPr>
          <p:grpSpPr>
            <a:xfrm>
              <a:off x="7939743" y="5105912"/>
              <a:ext cx="680904" cy="556232"/>
              <a:chOff x="7615909" y="5151474"/>
              <a:chExt cx="869724" cy="630865"/>
            </a:xfrm>
          </p:grpSpPr>
          <p:cxnSp>
            <p:nvCxnSpPr>
              <p:cNvPr id="140" name="Rett pilkobling 139"/>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Rett pilkobling 140"/>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Rett pilkobling 141"/>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Rett pilkobling 142"/>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5069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cxnSp>
        <p:nvCxnSpPr>
          <p:cNvPr id="13" name="Buet linje 12"/>
          <p:cNvCxnSpPr/>
          <p:nvPr/>
        </p:nvCxnSpPr>
        <p:spPr>
          <a:xfrm rot="10800000" flipV="1">
            <a:off x="3396837" y="3246833"/>
            <a:ext cx="12700" cy="2194392"/>
          </a:xfrm>
          <a:prstGeom prst="curvedConnector3">
            <a:avLst>
              <a:gd name="adj1" fmla="val 2871622"/>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7" name="Rett pilkobling 6"/>
          <p:cNvCxnSpPr>
            <a:stCxn id="34" idx="2"/>
            <a:endCxn id="26" idx="0"/>
          </p:cNvCxnSpPr>
          <p:nvPr/>
        </p:nvCxnSpPr>
        <p:spPr>
          <a:xfrm>
            <a:off x="7939743" y="2107375"/>
            <a:ext cx="1" cy="744476"/>
          </a:xfrm>
          <a:prstGeom prst="straightConnector1">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5" name="Rett pilkobling 4"/>
          <p:cNvCxnSpPr>
            <a:stCxn id="32" idx="3"/>
          </p:cNvCxnSpPr>
          <p:nvPr/>
        </p:nvCxnSpPr>
        <p:spPr>
          <a:xfrm flipV="1">
            <a:off x="4756268" y="3706668"/>
            <a:ext cx="2232112" cy="1027525"/>
          </a:xfrm>
          <a:prstGeom prst="straightConnector1">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14" name="Buet linje 13"/>
          <p:cNvCxnSpPr/>
          <p:nvPr/>
        </p:nvCxnSpPr>
        <p:spPr>
          <a:xfrm rot="10800000" flipV="1">
            <a:off x="3400314" y="1823246"/>
            <a:ext cx="12700" cy="2871792"/>
          </a:xfrm>
          <a:prstGeom prst="curvedConnector3">
            <a:avLst>
              <a:gd name="adj1" fmla="val 3442583"/>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rgbClr val="145283"/>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cxnSp>
        <p:nvCxnSpPr>
          <p:cNvPr id="21" name="Rett pilkobling 20"/>
          <p:cNvCxnSpPr>
            <a:stCxn id="29" idx="3"/>
            <a:endCxn id="34" idx="1"/>
          </p:cNvCxnSpPr>
          <p:nvPr/>
        </p:nvCxnSpPr>
        <p:spPr>
          <a:xfrm flipV="1">
            <a:off x="4756268" y="1862401"/>
            <a:ext cx="2505498" cy="713766"/>
          </a:xfrm>
          <a:prstGeom prst="straightConnector1">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8" name="Rett pilkobling 37"/>
          <p:cNvCxnSpPr/>
          <p:nvPr/>
        </p:nvCxnSpPr>
        <p:spPr>
          <a:xfrm flipV="1">
            <a:off x="4756268" y="1826035"/>
            <a:ext cx="2505498" cy="36366"/>
          </a:xfrm>
          <a:prstGeom prst="straightConnector1">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19050">
            <a:solidFill>
              <a:srgbClr val="1452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Buet linje 10"/>
          <p:cNvCxnSpPr>
            <a:stCxn id="31" idx="1"/>
            <a:endCxn id="33" idx="1"/>
          </p:cNvCxnSpPr>
          <p:nvPr/>
        </p:nvCxnSpPr>
        <p:spPr>
          <a:xfrm rot="10800000" flipV="1">
            <a:off x="3396837" y="3978485"/>
            <a:ext cx="12700" cy="1475050"/>
          </a:xfrm>
          <a:prstGeom prst="curvedConnector3">
            <a:avLst>
              <a:gd name="adj1" fmla="val 2871622"/>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6" name="Buet linje 5"/>
          <p:cNvCxnSpPr/>
          <p:nvPr/>
        </p:nvCxnSpPr>
        <p:spPr>
          <a:xfrm rot="10800000" flipH="1" flipV="1">
            <a:off x="3396836" y="3952967"/>
            <a:ext cx="3477" cy="755708"/>
          </a:xfrm>
          <a:prstGeom prst="curvedConnector3">
            <a:avLst>
              <a:gd name="adj1" fmla="val -6574633"/>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cxnSp>
        <p:nvCxnSpPr>
          <p:cNvPr id="15" name="Rett pilkobling 14"/>
          <p:cNvCxnSpPr>
            <a:stCxn id="32" idx="3"/>
            <a:endCxn id="34" idx="1"/>
          </p:cNvCxnSpPr>
          <p:nvPr/>
        </p:nvCxnSpPr>
        <p:spPr>
          <a:xfrm flipV="1">
            <a:off x="4756268" y="1862401"/>
            <a:ext cx="2505498" cy="2871792"/>
          </a:xfrm>
          <a:prstGeom prst="straightConnector1">
            <a:avLst/>
          </a:prstGeom>
          <a:ln w="28575">
            <a:solidFill>
              <a:schemeClr val="accent2">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4" name="Buet linje 23"/>
          <p:cNvCxnSpPr/>
          <p:nvPr/>
        </p:nvCxnSpPr>
        <p:spPr>
          <a:xfrm rot="10800000" flipV="1">
            <a:off x="3387555" y="2559155"/>
            <a:ext cx="12700" cy="2158026"/>
          </a:xfrm>
          <a:prstGeom prst="curvedConnector3">
            <a:avLst>
              <a:gd name="adj1" fmla="val 2737669"/>
            </a:avLst>
          </a:prstGeom>
          <a:ln w="19050">
            <a:solidFill>
              <a:srgbClr val="145283"/>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7" name="Buet linje 16"/>
          <p:cNvCxnSpPr>
            <a:stCxn id="32" idx="1"/>
            <a:endCxn id="33" idx="1"/>
          </p:cNvCxnSpPr>
          <p:nvPr/>
        </p:nvCxnSpPr>
        <p:spPr>
          <a:xfrm rot="10800000" flipV="1">
            <a:off x="3396838" y="4734193"/>
            <a:ext cx="3477" cy="719342"/>
          </a:xfrm>
          <a:prstGeom prst="curvedConnector3">
            <a:avLst>
              <a:gd name="adj1" fmla="val 6674633"/>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39" name="Buet linje 38"/>
          <p:cNvCxnSpPr/>
          <p:nvPr/>
        </p:nvCxnSpPr>
        <p:spPr>
          <a:xfrm rot="10800000" flipV="1">
            <a:off x="3400314" y="1148635"/>
            <a:ext cx="12700" cy="3585558"/>
          </a:xfrm>
          <a:prstGeom prst="curvedConnector3">
            <a:avLst>
              <a:gd name="adj1" fmla="val 3943252"/>
            </a:avLst>
          </a:prstGeom>
          <a:ln w="19050">
            <a:solidFill>
              <a:srgbClr val="145283"/>
            </a:solidFill>
            <a:tailEnd type="triangle"/>
          </a:ln>
        </p:spPr>
        <p:style>
          <a:lnRef idx="1">
            <a:schemeClr val="accent6"/>
          </a:lnRef>
          <a:fillRef idx="0">
            <a:schemeClr val="accent6"/>
          </a:fillRef>
          <a:effectRef idx="0">
            <a:schemeClr val="accent6"/>
          </a:effectRef>
          <a:fontRef idx="minor">
            <a:schemeClr val="tx1"/>
          </a:fontRef>
        </p:style>
      </p:cxnSp>
      <p:cxnSp>
        <p:nvCxnSpPr>
          <p:cNvPr id="18" name="Rett pilkobling 17"/>
          <p:cNvCxnSpPr>
            <a:stCxn id="33" idx="3"/>
            <a:endCxn id="34" idx="1"/>
          </p:cNvCxnSpPr>
          <p:nvPr/>
        </p:nvCxnSpPr>
        <p:spPr>
          <a:xfrm flipV="1">
            <a:off x="4752791" y="1862401"/>
            <a:ext cx="2508975" cy="3591134"/>
          </a:xfrm>
          <a:prstGeom prst="straightConnector1">
            <a:avLst/>
          </a:prstGeom>
          <a:ln w="28575">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34" name="Rektangel 33"/>
          <p:cNvSpPr/>
          <p:nvPr/>
        </p:nvSpPr>
        <p:spPr>
          <a:xfrm>
            <a:off x="7261766" y="1617426"/>
            <a:ext cx="1355954" cy="489949"/>
          </a:xfrm>
          <a:prstGeom prst="rect">
            <a:avLst/>
          </a:prstGeom>
          <a:solidFill>
            <a:srgbClr val="1B779D"/>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grpSp>
        <p:nvGrpSpPr>
          <p:cNvPr id="117" name="Gruppe 116"/>
          <p:cNvGrpSpPr/>
          <p:nvPr/>
        </p:nvGrpSpPr>
        <p:grpSpPr>
          <a:xfrm>
            <a:off x="9017553" y="5000663"/>
            <a:ext cx="2986248" cy="769441"/>
            <a:chOff x="7939743" y="5000663"/>
            <a:chExt cx="4064058" cy="769441"/>
          </a:xfrm>
        </p:grpSpPr>
        <p:sp>
          <p:nvSpPr>
            <p:cNvPr id="118" name="TekstSylinder 117"/>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19" name="Gruppe 118"/>
            <p:cNvGrpSpPr/>
            <p:nvPr/>
          </p:nvGrpSpPr>
          <p:grpSpPr>
            <a:xfrm>
              <a:off x="7939743" y="5105912"/>
              <a:ext cx="680904" cy="556232"/>
              <a:chOff x="7615909" y="5151474"/>
              <a:chExt cx="869724" cy="630865"/>
            </a:xfrm>
          </p:grpSpPr>
          <p:cxnSp>
            <p:nvCxnSpPr>
              <p:cNvPr id="120" name="Rett pilkobling 119"/>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Rett pilkobling 120"/>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Rett pilkobling 121"/>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Rett pilkobling 122"/>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6299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2653" y="1285277"/>
            <a:ext cx="2344749" cy="3209990"/>
          </a:xfrm>
        </p:spPr>
        <p:txBody>
          <a:bodyPr>
            <a:normAutofit/>
          </a:bodyPr>
          <a:lstStyle/>
          <a:p>
            <a:r>
              <a:rPr lang="es-ES" sz="3300" u="sng" dirty="0">
                <a:solidFill>
                  <a:srgbClr val="1B779D"/>
                </a:solidFill>
                <a:cs typeface="Myriad Pro"/>
              </a:rPr>
              <a:t>Plan:</a:t>
            </a:r>
            <a:r>
              <a:rPr lang="es-ES" sz="3300" dirty="0">
                <a:solidFill>
                  <a:srgbClr val="1B779D"/>
                </a:solidFill>
                <a:cs typeface="Myriad Pro"/>
              </a:rPr>
              <a:t/>
            </a:r>
            <a:br>
              <a:rPr lang="es-ES" sz="3300" dirty="0">
                <a:solidFill>
                  <a:srgbClr val="1B779D"/>
                </a:solidFill>
                <a:cs typeface="Myriad Pro"/>
              </a:rPr>
            </a:br>
            <a:r>
              <a:rPr lang="es-ES" sz="3300" dirty="0">
                <a:solidFill>
                  <a:srgbClr val="1B779D"/>
                </a:solidFill>
                <a:cs typeface="Myriad Pro"/>
              </a:rPr>
              <a:t>En smakebit av pågående forskning</a:t>
            </a:r>
          </a:p>
        </p:txBody>
      </p:sp>
      <p:sp>
        <p:nvSpPr>
          <p:cNvPr id="3" name="Marcador de contenido 2"/>
          <p:cNvSpPr>
            <a:spLocks noGrp="1"/>
          </p:cNvSpPr>
          <p:nvPr>
            <p:ph idx="1"/>
          </p:nvPr>
        </p:nvSpPr>
        <p:spPr>
          <a:xfrm>
            <a:off x="4670048" y="1285279"/>
            <a:ext cx="5369302" cy="4891687"/>
          </a:xfrm>
        </p:spPr>
        <p:txBody>
          <a:bodyPr/>
          <a:lstStyle/>
          <a:p>
            <a:r>
              <a:rPr lang="es-ES" sz="3300" dirty="0">
                <a:latin typeface="+mj-lt"/>
                <a:cs typeface="Myriad Pro"/>
              </a:rPr>
              <a:t>Systematisk litteraturgjennomgang </a:t>
            </a:r>
          </a:p>
          <a:p>
            <a:pPr marL="457200" lvl="1" indent="0">
              <a:buNone/>
            </a:pPr>
            <a:r>
              <a:rPr lang="es-ES" sz="2000" dirty="0">
                <a:cs typeface="Myriad Pro"/>
              </a:rPr>
              <a:t>Faktorer som påvirker hvordan ansatte i offentlig forvaltning bruker forskningsbasert kunnskap</a:t>
            </a:r>
          </a:p>
          <a:p>
            <a:endParaRPr lang="es-ES" dirty="0">
              <a:latin typeface="Myriad Pro"/>
              <a:cs typeface="Myriad Pro"/>
            </a:endParaRPr>
          </a:p>
          <a:p>
            <a:r>
              <a:rPr lang="es-ES" sz="3300" dirty="0">
                <a:latin typeface="+mj-lt"/>
                <a:cs typeface="Myriad Pro"/>
              </a:rPr>
              <a:t>Pilotundersøkelse</a:t>
            </a:r>
          </a:p>
          <a:p>
            <a:pPr marL="457200" lvl="1" indent="0">
              <a:buNone/>
            </a:pPr>
            <a:r>
              <a:rPr lang="es-ES" sz="2000" dirty="0">
                <a:cs typeface="Myriad Pro"/>
              </a:rPr>
              <a:t>Bruk av forskningsbasert kunnskap blant ansatte i syv offentlige organisasjoner </a:t>
            </a:r>
          </a:p>
        </p:txBody>
      </p:sp>
      <p:pic>
        <p:nvPicPr>
          <p:cNvPr id="8" name="Imagen 3" descr="angle.pn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Tree>
    <p:extLst>
      <p:ext uri="{BB962C8B-B14F-4D97-AF65-F5344CB8AC3E}">
        <p14:creationId xmlns:p14="http://schemas.microsoft.com/office/powerpoint/2010/main" val="1362925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tt pilkobling 6"/>
          <p:cNvCxnSpPr>
            <a:stCxn id="34" idx="2"/>
            <a:endCxn id="26" idx="0"/>
          </p:cNvCxnSpPr>
          <p:nvPr/>
        </p:nvCxnSpPr>
        <p:spPr>
          <a:xfrm>
            <a:off x="7939743" y="2107375"/>
            <a:ext cx="1" cy="744476"/>
          </a:xfrm>
          <a:prstGeom prst="straightConnector1">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5" name="Rett pilkobling 4"/>
          <p:cNvCxnSpPr>
            <a:stCxn id="32" idx="3"/>
          </p:cNvCxnSpPr>
          <p:nvPr/>
        </p:nvCxnSpPr>
        <p:spPr>
          <a:xfrm flipV="1">
            <a:off x="4756268" y="3706668"/>
            <a:ext cx="2232112" cy="1027525"/>
          </a:xfrm>
          <a:prstGeom prst="straightConnector1">
            <a:avLst/>
          </a:prstGeom>
          <a:ln w="19050">
            <a:solidFill>
              <a:schemeClr val="accent4">
                <a:lumMod val="40000"/>
                <a:lumOff val="60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6" name="Rett pilkobling 35"/>
          <p:cNvCxnSpPr>
            <a:stCxn id="29" idx="3"/>
          </p:cNvCxnSpPr>
          <p:nvPr/>
        </p:nvCxnSpPr>
        <p:spPr>
          <a:xfrm>
            <a:off x="4756268" y="2576167"/>
            <a:ext cx="2148669" cy="692600"/>
          </a:xfrm>
          <a:prstGeom prst="straightConnector1">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3" name="Rett pilkobling 22"/>
          <p:cNvCxnSpPr>
            <a:stCxn id="2" idx="3"/>
            <a:endCxn id="34" idx="1"/>
          </p:cNvCxnSpPr>
          <p:nvPr/>
        </p:nvCxnSpPr>
        <p:spPr>
          <a:xfrm>
            <a:off x="4756268" y="1148635"/>
            <a:ext cx="2505498" cy="713766"/>
          </a:xfrm>
          <a:prstGeom prst="straightConnector1">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8" name="Buet linje 7"/>
          <p:cNvCxnSpPr>
            <a:stCxn id="2" idx="1"/>
            <a:endCxn id="28" idx="1"/>
          </p:cNvCxnSpPr>
          <p:nvPr/>
        </p:nvCxnSpPr>
        <p:spPr>
          <a:xfrm rot="10800000" flipV="1">
            <a:off x="3400314" y="1148635"/>
            <a:ext cx="12700" cy="713766"/>
          </a:xfrm>
          <a:prstGeom prst="curvedConnector3">
            <a:avLst>
              <a:gd name="adj1" fmla="val 1800000"/>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12" name="Buet linje 11"/>
          <p:cNvCxnSpPr>
            <a:stCxn id="2" idx="1"/>
            <a:endCxn id="29" idx="1"/>
          </p:cNvCxnSpPr>
          <p:nvPr/>
        </p:nvCxnSpPr>
        <p:spPr>
          <a:xfrm rot="10800000" flipV="1">
            <a:off x="3400314" y="1148635"/>
            <a:ext cx="12700" cy="1427532"/>
          </a:xfrm>
          <a:prstGeom prst="curvedConnector3">
            <a:avLst>
              <a:gd name="adj1" fmla="val 2566543"/>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35" name="Rett pilkobling 34"/>
          <p:cNvCxnSpPr/>
          <p:nvPr/>
        </p:nvCxnSpPr>
        <p:spPr>
          <a:xfrm>
            <a:off x="4756268" y="1136325"/>
            <a:ext cx="2421349" cy="1872259"/>
          </a:xfrm>
          <a:prstGeom prst="straightConnector1">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37" name="Rett pilkobling 36"/>
          <p:cNvCxnSpPr/>
          <p:nvPr/>
        </p:nvCxnSpPr>
        <p:spPr>
          <a:xfrm>
            <a:off x="4756268" y="1850091"/>
            <a:ext cx="2266880" cy="1280632"/>
          </a:xfrm>
          <a:prstGeom prst="straightConnector1">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41" name="Rett pilkobling 40"/>
          <p:cNvCxnSpPr/>
          <p:nvPr/>
        </p:nvCxnSpPr>
        <p:spPr>
          <a:xfrm>
            <a:off x="4752791" y="3246833"/>
            <a:ext cx="2109143" cy="169858"/>
          </a:xfrm>
          <a:prstGeom prst="straightConnector1">
            <a:avLst/>
          </a:prstGeom>
          <a:ln w="190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43" name="Rett pilkobling 42"/>
          <p:cNvCxnSpPr/>
          <p:nvPr/>
        </p:nvCxnSpPr>
        <p:spPr>
          <a:xfrm flipV="1">
            <a:off x="4752791" y="3563389"/>
            <a:ext cx="2152146" cy="402786"/>
          </a:xfrm>
          <a:prstGeom prst="straightConnector1">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47" name="Rett pilkobling 46"/>
          <p:cNvCxnSpPr>
            <a:stCxn id="33" idx="3"/>
            <a:endCxn id="26" idx="3"/>
          </p:cNvCxnSpPr>
          <p:nvPr/>
        </p:nvCxnSpPr>
        <p:spPr>
          <a:xfrm flipV="1">
            <a:off x="4752791" y="3837107"/>
            <a:ext cx="2424826" cy="1616428"/>
          </a:xfrm>
          <a:prstGeom prst="straightConnector1">
            <a:avLst/>
          </a:prstGeom>
          <a:ln w="1905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14" name="Buet linje 13"/>
          <p:cNvCxnSpPr/>
          <p:nvPr/>
        </p:nvCxnSpPr>
        <p:spPr>
          <a:xfrm rot="10800000" flipV="1">
            <a:off x="3400314" y="1823246"/>
            <a:ext cx="12700" cy="2871792"/>
          </a:xfrm>
          <a:prstGeom prst="curvedConnector3">
            <a:avLst>
              <a:gd name="adj1" fmla="val 3442583"/>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9" name="Buet linje 8"/>
          <p:cNvCxnSpPr>
            <a:stCxn id="28" idx="1"/>
            <a:endCxn id="29" idx="1"/>
          </p:cNvCxnSpPr>
          <p:nvPr/>
        </p:nvCxnSpPr>
        <p:spPr>
          <a:xfrm rot="10800000" flipV="1">
            <a:off x="3400314" y="1862401"/>
            <a:ext cx="12700" cy="713766"/>
          </a:xfrm>
          <a:prstGeom prst="curvedConnector3">
            <a:avLst>
              <a:gd name="adj1" fmla="val 1800000"/>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a:ln w="19050">
            <a:noFill/>
          </a:ln>
        </p:spPr>
      </p:pic>
      <p:sp>
        <p:nvSpPr>
          <p:cNvPr id="26" name="Ellipse 25"/>
          <p:cNvSpPr/>
          <p:nvPr/>
        </p:nvSpPr>
        <p:spPr>
          <a:xfrm>
            <a:off x="6861934" y="2851851"/>
            <a:ext cx="2155619" cy="1154299"/>
          </a:xfrm>
          <a:prstGeom prst="ellipse">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Økt bruk av forskningsbasert kunnskap</a:t>
            </a:r>
          </a:p>
        </p:txBody>
      </p:sp>
      <p:cxnSp>
        <p:nvCxnSpPr>
          <p:cNvPr id="21" name="Rett pilkobling 20"/>
          <p:cNvCxnSpPr>
            <a:stCxn id="29" idx="3"/>
            <a:endCxn id="34" idx="1"/>
          </p:cNvCxnSpPr>
          <p:nvPr/>
        </p:nvCxnSpPr>
        <p:spPr>
          <a:xfrm flipV="1">
            <a:off x="4756268" y="1862401"/>
            <a:ext cx="2505498" cy="713766"/>
          </a:xfrm>
          <a:prstGeom prst="straightConnector1">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38" name="Rett pilkobling 37"/>
          <p:cNvCxnSpPr/>
          <p:nvPr/>
        </p:nvCxnSpPr>
        <p:spPr>
          <a:xfrm flipV="1">
            <a:off x="4756268" y="1826035"/>
            <a:ext cx="2505498" cy="36366"/>
          </a:xfrm>
          <a:prstGeom prst="straightConnector1">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0" name="Buet linje 9"/>
          <p:cNvCxnSpPr/>
          <p:nvPr/>
        </p:nvCxnSpPr>
        <p:spPr>
          <a:xfrm rot="10800000" flipV="1">
            <a:off x="3392584" y="3259143"/>
            <a:ext cx="12700" cy="719342"/>
          </a:xfrm>
          <a:prstGeom prst="curvedConnector3">
            <a:avLst>
              <a:gd name="adj1" fmla="val 1800000"/>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1" name="Buet linje 10"/>
          <p:cNvCxnSpPr>
            <a:stCxn id="31" idx="1"/>
            <a:endCxn id="33" idx="1"/>
          </p:cNvCxnSpPr>
          <p:nvPr/>
        </p:nvCxnSpPr>
        <p:spPr>
          <a:xfrm rot="10800000" flipV="1">
            <a:off x="3396837" y="3978485"/>
            <a:ext cx="12700" cy="1475050"/>
          </a:xfrm>
          <a:prstGeom prst="curvedConnector3">
            <a:avLst>
              <a:gd name="adj1" fmla="val 2871622"/>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6" name="Buet linje 5"/>
          <p:cNvCxnSpPr/>
          <p:nvPr/>
        </p:nvCxnSpPr>
        <p:spPr>
          <a:xfrm rot="10800000" flipH="1" flipV="1">
            <a:off x="3396836" y="3952967"/>
            <a:ext cx="3477" cy="755708"/>
          </a:xfrm>
          <a:prstGeom prst="curvedConnector3">
            <a:avLst>
              <a:gd name="adj1" fmla="val -6574633"/>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2" name="Rektangel 1"/>
          <p:cNvSpPr/>
          <p:nvPr/>
        </p:nvSpPr>
        <p:spPr>
          <a:xfrm>
            <a:off x="3400314" y="9400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Høyere utdanning</a:t>
            </a:r>
          </a:p>
        </p:txBody>
      </p:sp>
      <p:sp>
        <p:nvSpPr>
          <p:cNvPr id="30" name="Rektangel 29"/>
          <p:cNvSpPr/>
          <p:nvPr/>
        </p:nvSpPr>
        <p:spPr>
          <a:xfrm>
            <a:off x="3396837" y="3050534"/>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Fysisk tilgang til forskning</a:t>
            </a:r>
          </a:p>
        </p:txBody>
      </p:sp>
      <p:sp>
        <p:nvSpPr>
          <p:cNvPr id="31" name="Rektangel 30"/>
          <p:cNvSpPr/>
          <p:nvPr/>
        </p:nvSpPr>
        <p:spPr>
          <a:xfrm>
            <a:off x="3396837" y="3733510"/>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Infrastruktur for deling og bruk av forskning</a:t>
            </a:r>
          </a:p>
        </p:txBody>
      </p:sp>
      <p:sp>
        <p:nvSpPr>
          <p:cNvPr id="32" name="Rektangel 31"/>
          <p:cNvSpPr/>
          <p:nvPr/>
        </p:nvSpPr>
        <p:spPr>
          <a:xfrm>
            <a:off x="3400314" y="4489218"/>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Kultur som verdsetter forskning og bruk av forskning</a:t>
            </a:r>
          </a:p>
        </p:txBody>
      </p:sp>
      <p:sp>
        <p:nvSpPr>
          <p:cNvPr id="28" name="Rektangel 27"/>
          <p:cNvSpPr/>
          <p:nvPr/>
        </p:nvSpPr>
        <p:spPr>
          <a:xfrm>
            <a:off x="3400314"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arbeidserfaring / erfaring med forskning</a:t>
            </a:r>
          </a:p>
        </p:txBody>
      </p:sp>
      <p:sp>
        <p:nvSpPr>
          <p:cNvPr id="29" name="Rektangel 28"/>
          <p:cNvSpPr/>
          <p:nvPr/>
        </p:nvSpPr>
        <p:spPr>
          <a:xfrm>
            <a:off x="3400314" y="2367558"/>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Positiv holdning til forskning</a:t>
            </a:r>
          </a:p>
        </p:txBody>
      </p:sp>
      <p:cxnSp>
        <p:nvCxnSpPr>
          <p:cNvPr id="15" name="Rett pilkobling 14"/>
          <p:cNvCxnSpPr>
            <a:stCxn id="32" idx="3"/>
            <a:endCxn id="34" idx="1"/>
          </p:cNvCxnSpPr>
          <p:nvPr/>
        </p:nvCxnSpPr>
        <p:spPr>
          <a:xfrm flipV="1">
            <a:off x="4756268" y="1862401"/>
            <a:ext cx="2505498" cy="2871792"/>
          </a:xfrm>
          <a:prstGeom prst="straightConnector1">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4" name="Buet linje 23"/>
          <p:cNvCxnSpPr/>
          <p:nvPr/>
        </p:nvCxnSpPr>
        <p:spPr>
          <a:xfrm rot="10800000" flipV="1">
            <a:off x="3387555" y="2559155"/>
            <a:ext cx="12700" cy="2158026"/>
          </a:xfrm>
          <a:prstGeom prst="curvedConnector3">
            <a:avLst>
              <a:gd name="adj1" fmla="val 2737669"/>
            </a:avLst>
          </a:prstGeom>
          <a:ln w="19050">
            <a:solidFill>
              <a:schemeClr val="accent2">
                <a:lumMod val="75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7" name="Buet linje 16"/>
          <p:cNvCxnSpPr>
            <a:stCxn id="32" idx="1"/>
            <a:endCxn id="33" idx="1"/>
          </p:cNvCxnSpPr>
          <p:nvPr/>
        </p:nvCxnSpPr>
        <p:spPr>
          <a:xfrm rot="10800000" flipV="1">
            <a:off x="3396838" y="4734193"/>
            <a:ext cx="3477" cy="719342"/>
          </a:xfrm>
          <a:prstGeom prst="curvedConnector3">
            <a:avLst>
              <a:gd name="adj1" fmla="val 6674633"/>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39" name="Buet linje 38"/>
          <p:cNvCxnSpPr/>
          <p:nvPr/>
        </p:nvCxnSpPr>
        <p:spPr>
          <a:xfrm rot="10800000" flipV="1">
            <a:off x="3400314" y="1148635"/>
            <a:ext cx="12700" cy="3585558"/>
          </a:xfrm>
          <a:prstGeom prst="curvedConnector3">
            <a:avLst>
              <a:gd name="adj1" fmla="val 3943252"/>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13" name="Buet linje 12"/>
          <p:cNvCxnSpPr/>
          <p:nvPr/>
        </p:nvCxnSpPr>
        <p:spPr>
          <a:xfrm rot="10800000" flipV="1">
            <a:off x="3396837" y="3246833"/>
            <a:ext cx="12700" cy="2194392"/>
          </a:xfrm>
          <a:prstGeom prst="curvedConnector3">
            <a:avLst>
              <a:gd name="adj1" fmla="val 2871622"/>
            </a:avLst>
          </a:prstGeom>
          <a:ln w="19050">
            <a:solidFill>
              <a:schemeClr val="accent4">
                <a:lumMod val="40000"/>
                <a:lumOff val="60000"/>
              </a:schemeClr>
            </a:solidFill>
            <a:tailEnd type="triangle"/>
          </a:ln>
        </p:spPr>
        <p:style>
          <a:lnRef idx="2">
            <a:schemeClr val="accent4"/>
          </a:lnRef>
          <a:fillRef idx="0">
            <a:schemeClr val="accent4"/>
          </a:fillRef>
          <a:effectRef idx="1">
            <a:schemeClr val="accent4"/>
          </a:effectRef>
          <a:fontRef idx="minor">
            <a:schemeClr val="tx1"/>
          </a:fontRef>
        </p:style>
      </p:cxnSp>
      <p:cxnSp>
        <p:nvCxnSpPr>
          <p:cNvPr id="18" name="Rett pilkobling 17"/>
          <p:cNvCxnSpPr>
            <a:stCxn id="33" idx="3"/>
            <a:endCxn id="34" idx="1"/>
          </p:cNvCxnSpPr>
          <p:nvPr/>
        </p:nvCxnSpPr>
        <p:spPr>
          <a:xfrm flipV="1">
            <a:off x="4752791" y="1862401"/>
            <a:ext cx="2508975" cy="3591134"/>
          </a:xfrm>
          <a:prstGeom prst="straightConnector1">
            <a:avLst/>
          </a:prstGeom>
          <a:ln w="19050">
            <a:solidFill>
              <a:srgbClr val="FF0000"/>
            </a:solidFill>
            <a:tailEnd type="triangle"/>
          </a:ln>
        </p:spPr>
        <p:style>
          <a:lnRef idx="2">
            <a:schemeClr val="accent4"/>
          </a:lnRef>
          <a:fillRef idx="0">
            <a:schemeClr val="accent4"/>
          </a:fillRef>
          <a:effectRef idx="1">
            <a:schemeClr val="accent4"/>
          </a:effectRef>
          <a:fontRef idx="minor">
            <a:schemeClr val="tx1"/>
          </a:fontRef>
        </p:style>
      </p:cxnSp>
      <p:sp>
        <p:nvSpPr>
          <p:cNvPr id="33" name="Rektangel 32"/>
          <p:cNvSpPr/>
          <p:nvPr/>
        </p:nvSpPr>
        <p:spPr>
          <a:xfrm>
            <a:off x="3396837" y="5244926"/>
            <a:ext cx="1355954" cy="417217"/>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a:t>Tid</a:t>
            </a:r>
          </a:p>
        </p:txBody>
      </p:sp>
      <p:sp>
        <p:nvSpPr>
          <p:cNvPr id="34" name="Rektangel 33"/>
          <p:cNvSpPr/>
          <p:nvPr/>
        </p:nvSpPr>
        <p:spPr>
          <a:xfrm>
            <a:off x="7261766" y="1617426"/>
            <a:ext cx="1355954" cy="489949"/>
          </a:xfrm>
          <a:prstGeom prst="rect">
            <a:avLst/>
          </a:prstGeom>
          <a:solidFill>
            <a:srgbClr val="1B7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4500">
              <a:lnSpc>
                <a:spcPct val="90000"/>
              </a:lnSpc>
              <a:spcBef>
                <a:spcPct val="0"/>
              </a:spcBef>
              <a:spcAft>
                <a:spcPct val="35000"/>
              </a:spcAft>
            </a:pPr>
            <a:r>
              <a:rPr lang="nb-NO" sz="1100" dirty="0"/>
              <a:t>Kontakt og samarbeid med forskere </a:t>
            </a:r>
          </a:p>
        </p:txBody>
      </p:sp>
      <p:grpSp>
        <p:nvGrpSpPr>
          <p:cNvPr id="131" name="Gruppe 130"/>
          <p:cNvGrpSpPr/>
          <p:nvPr/>
        </p:nvGrpSpPr>
        <p:grpSpPr>
          <a:xfrm>
            <a:off x="9017553" y="5000663"/>
            <a:ext cx="2986248" cy="769441"/>
            <a:chOff x="7939743" y="5000663"/>
            <a:chExt cx="4064058" cy="769441"/>
          </a:xfrm>
        </p:grpSpPr>
        <p:sp>
          <p:nvSpPr>
            <p:cNvPr id="132" name="TekstSylinder 131"/>
            <p:cNvSpPr txBox="1"/>
            <p:nvPr/>
          </p:nvSpPr>
          <p:spPr>
            <a:xfrm flipH="1">
              <a:off x="8684231" y="5000663"/>
              <a:ext cx="3319570" cy="769441"/>
            </a:xfrm>
            <a:prstGeom prst="rect">
              <a:avLst/>
            </a:prstGeom>
            <a:noFill/>
          </p:spPr>
          <p:txBody>
            <a:bodyPr wrap="square" rtlCol="0">
              <a:spAutoFit/>
            </a:bodyPr>
            <a:lstStyle/>
            <a:p>
              <a:r>
                <a:rPr lang="nb-NO" sz="1100" dirty="0">
                  <a:solidFill>
                    <a:schemeClr val="accent4">
                      <a:lumMod val="40000"/>
                      <a:lumOff val="60000"/>
                    </a:schemeClr>
                  </a:solidFill>
                </a:rPr>
                <a:t>Faktoren påvirker en annen</a:t>
              </a:r>
            </a:p>
            <a:p>
              <a:r>
                <a:rPr lang="nb-NO" sz="1100" dirty="0">
                  <a:solidFill>
                    <a:schemeClr val="accent6">
                      <a:lumMod val="60000"/>
                      <a:lumOff val="40000"/>
                    </a:schemeClr>
                  </a:solidFill>
                </a:rPr>
                <a:t>Faktoren blir påvirket av en annen</a:t>
              </a:r>
              <a:r>
                <a:rPr lang="nb-NO" sz="1100" dirty="0"/>
                <a:t> </a:t>
              </a:r>
            </a:p>
            <a:p>
              <a:r>
                <a:rPr lang="nb-NO" sz="1100" dirty="0">
                  <a:solidFill>
                    <a:schemeClr val="accent2">
                      <a:lumMod val="75000"/>
                    </a:schemeClr>
                  </a:solidFill>
                </a:rPr>
                <a:t>Gjensidig/forsterkende påvirkning</a:t>
              </a:r>
            </a:p>
            <a:p>
              <a:r>
                <a:rPr lang="nb-NO" sz="1100" dirty="0">
                  <a:solidFill>
                    <a:srgbClr val="FF0000"/>
                  </a:solidFill>
                </a:rPr>
                <a:t>Potensielt avgjørende barriere</a:t>
              </a:r>
            </a:p>
          </p:txBody>
        </p:sp>
        <p:grpSp>
          <p:nvGrpSpPr>
            <p:cNvPr id="133" name="Gruppe 132"/>
            <p:cNvGrpSpPr/>
            <p:nvPr/>
          </p:nvGrpSpPr>
          <p:grpSpPr>
            <a:xfrm>
              <a:off x="7939743" y="5105912"/>
              <a:ext cx="680904" cy="556232"/>
              <a:chOff x="7615909" y="5151474"/>
              <a:chExt cx="869724" cy="630865"/>
            </a:xfrm>
          </p:grpSpPr>
          <p:cxnSp>
            <p:nvCxnSpPr>
              <p:cNvPr id="134" name="Rett pilkobling 133"/>
              <p:cNvCxnSpPr/>
              <p:nvPr/>
            </p:nvCxnSpPr>
            <p:spPr>
              <a:xfrm>
                <a:off x="7615909" y="5151474"/>
                <a:ext cx="869723" cy="15949"/>
              </a:xfrm>
              <a:prstGeom prst="straightConnector1">
                <a:avLst/>
              </a:prstGeom>
              <a:ln w="2857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Rett pilkobling 134"/>
              <p:cNvCxnSpPr/>
              <p:nvPr/>
            </p:nvCxnSpPr>
            <p:spPr>
              <a:xfrm>
                <a:off x="7615910" y="5766390"/>
                <a:ext cx="869723" cy="15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Rett pilkobling 135"/>
              <p:cNvCxnSpPr/>
              <p:nvPr/>
            </p:nvCxnSpPr>
            <p:spPr>
              <a:xfrm flipH="1">
                <a:off x="7615909" y="5362353"/>
                <a:ext cx="869723"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Rett pilkobling 136"/>
              <p:cNvCxnSpPr/>
              <p:nvPr/>
            </p:nvCxnSpPr>
            <p:spPr>
              <a:xfrm>
                <a:off x="7615910" y="5566144"/>
                <a:ext cx="869722" cy="5316"/>
              </a:xfrm>
              <a:prstGeom prst="straightConnector1">
                <a:avLst/>
              </a:prstGeom>
              <a:ln w="285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0272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2001" y="803325"/>
            <a:ext cx="5314536" cy="1325563"/>
          </a:xfrm>
        </p:spPr>
        <p:txBody>
          <a:bodyPr vert="horz" lIns="91440" tIns="45720" rIns="91440" bIns="45720" rtlCol="0">
            <a:normAutofit/>
          </a:bodyPr>
          <a:lstStyle/>
          <a:p>
            <a:r>
              <a:rPr lang="en-US" sz="3300" dirty="0" err="1"/>
              <a:t>Pilotundersøkelse</a:t>
            </a:r>
            <a:endParaRPr lang="en-US" sz="3300" dirty="0"/>
          </a:p>
        </p:txBody>
      </p:sp>
      <p:sp>
        <p:nvSpPr>
          <p:cNvPr id="46" name="Content Placeholder 15">
            <a:extLst>
              <a:ext uri="{FF2B5EF4-FFF2-40B4-BE49-F238E27FC236}">
                <a16:creationId xmlns:a16="http://schemas.microsoft.com/office/drawing/2014/main" id="{D93F0B4C-43CD-418E-872A-E94B73CFA9A9}"/>
              </a:ext>
            </a:extLst>
          </p:cNvPr>
          <p:cNvSpPr>
            <a:spLocks noGrp="1"/>
          </p:cNvSpPr>
          <p:nvPr>
            <p:ph idx="1"/>
          </p:nvPr>
        </p:nvSpPr>
        <p:spPr>
          <a:xfrm>
            <a:off x="761994" y="1775791"/>
            <a:ext cx="5314543" cy="3375920"/>
          </a:xfrm>
        </p:spPr>
        <p:txBody>
          <a:bodyPr vert="horz" lIns="91440" tIns="45720" rIns="91440" bIns="45720" rtlCol="0" anchor="t">
            <a:normAutofit/>
          </a:bodyPr>
          <a:lstStyle/>
          <a:p>
            <a:pPr marL="0" indent="0">
              <a:buNone/>
            </a:pPr>
            <a:r>
              <a:rPr lang="en-US" sz="2000" dirty="0" err="1"/>
              <a:t>Bruk</a:t>
            </a:r>
            <a:r>
              <a:rPr lang="en-US" sz="2000" dirty="0"/>
              <a:t> </a:t>
            </a:r>
            <a:r>
              <a:rPr lang="en-US" sz="2000" dirty="0" err="1"/>
              <a:t>av</a:t>
            </a:r>
            <a:r>
              <a:rPr lang="en-US" sz="2000" dirty="0"/>
              <a:t> </a:t>
            </a:r>
            <a:r>
              <a:rPr lang="en-US" sz="2000" dirty="0" err="1"/>
              <a:t>forskningsbasert</a:t>
            </a:r>
            <a:r>
              <a:rPr lang="en-US" sz="2000" dirty="0"/>
              <a:t> </a:t>
            </a:r>
            <a:r>
              <a:rPr lang="en-US" sz="2000" dirty="0" err="1"/>
              <a:t>kunnskap</a:t>
            </a:r>
            <a:r>
              <a:rPr lang="en-US" sz="2000" dirty="0"/>
              <a:t> </a:t>
            </a:r>
            <a:r>
              <a:rPr lang="en-US" sz="2000" dirty="0" err="1"/>
              <a:t>blant</a:t>
            </a:r>
            <a:r>
              <a:rPr lang="en-US" sz="2000" dirty="0"/>
              <a:t> </a:t>
            </a:r>
            <a:r>
              <a:rPr lang="en-US" sz="2000" dirty="0" err="1"/>
              <a:t>ansatte</a:t>
            </a:r>
            <a:r>
              <a:rPr lang="en-US" sz="2000" dirty="0"/>
              <a:t> i </a:t>
            </a:r>
            <a:r>
              <a:rPr lang="en-US" sz="2000" dirty="0" err="1"/>
              <a:t>syv</a:t>
            </a:r>
            <a:r>
              <a:rPr lang="en-US" sz="2000" dirty="0"/>
              <a:t> </a:t>
            </a:r>
            <a:r>
              <a:rPr lang="en-US" sz="2000" dirty="0" err="1"/>
              <a:t>offentlige</a:t>
            </a:r>
            <a:r>
              <a:rPr lang="en-US" sz="2000" dirty="0"/>
              <a:t> </a:t>
            </a:r>
            <a:r>
              <a:rPr lang="en-US" sz="2000" dirty="0" err="1"/>
              <a:t>organisasjoner</a:t>
            </a:r>
            <a:endParaRPr lang="en-US" sz="2000" dirty="0"/>
          </a:p>
          <a:p>
            <a:pPr marL="0" indent="0">
              <a:buNone/>
            </a:pPr>
            <a:r>
              <a:rPr lang="en-US" sz="2000" dirty="0"/>
              <a:t/>
            </a:r>
            <a:br>
              <a:rPr lang="en-US" sz="2000" dirty="0"/>
            </a:br>
            <a:r>
              <a:rPr lang="en-US" sz="2000" dirty="0"/>
              <a:t>271 </a:t>
            </a:r>
            <a:r>
              <a:rPr lang="en-US" sz="2000" dirty="0" err="1"/>
              <a:t>respondenter</a:t>
            </a:r>
            <a:r>
              <a:rPr lang="en-US" sz="2000" dirty="0"/>
              <a:t> </a:t>
            </a:r>
          </a:p>
        </p:txBody>
      </p:sp>
      <p:sp>
        <p:nvSpPr>
          <p:cNvPr id="51" name="Freeform: Shape 50">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Imagen 3" descr="angle.png"/>
          <p:cNvPicPr>
            <a:picLocks noChangeAspect="1"/>
          </p:cNvPicPr>
          <p:nvPr/>
        </p:nvPicPr>
        <p:blipFill rotWithShape="1">
          <a:blip r:embed="rId3">
            <a:extLst>
              <a:ext uri="{28A0092B-C50C-407E-A947-70E740481C1C}">
                <a14:useLocalDpi xmlns:a14="http://schemas.microsoft.com/office/drawing/2010/main" val="0"/>
              </a:ext>
            </a:extLst>
          </a:blip>
          <a:srcRect l="4249" r="-3" b="-3"/>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2148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graphicFrame>
        <p:nvGraphicFramePr>
          <p:cNvPr id="8" name="Table 4">
            <a:extLst>
              <a:ext uri="{FF2B5EF4-FFF2-40B4-BE49-F238E27FC236}">
                <a16:creationId xmlns:a16="http://schemas.microsoft.com/office/drawing/2014/main" id="{B663436B-90F7-4684-B25B-75A55F565955}"/>
              </a:ext>
            </a:extLst>
          </p:cNvPr>
          <p:cNvGraphicFramePr>
            <a:graphicFrameLocks noGrp="1"/>
          </p:cNvGraphicFramePr>
          <p:nvPr>
            <p:extLst>
              <p:ext uri="{D42A27DB-BD31-4B8C-83A1-F6EECF244321}">
                <p14:modId xmlns:p14="http://schemas.microsoft.com/office/powerpoint/2010/main" val="2429903824"/>
              </p:ext>
            </p:extLst>
          </p:nvPr>
        </p:nvGraphicFramePr>
        <p:xfrm>
          <a:off x="1382828" y="1002166"/>
          <a:ext cx="9426345" cy="4893891"/>
        </p:xfrm>
        <a:graphic>
          <a:graphicData uri="http://schemas.openxmlformats.org/drawingml/2006/table">
            <a:tbl>
              <a:tblPr firstRow="1" firstCol="1" bandRow="1"/>
              <a:tblGrid>
                <a:gridCol w="4690915">
                  <a:extLst>
                    <a:ext uri="{9D8B030D-6E8A-4147-A177-3AD203B41FA5}">
                      <a16:colId xmlns:a16="http://schemas.microsoft.com/office/drawing/2014/main" val="3023137134"/>
                    </a:ext>
                  </a:extLst>
                </a:gridCol>
                <a:gridCol w="1754821">
                  <a:extLst>
                    <a:ext uri="{9D8B030D-6E8A-4147-A177-3AD203B41FA5}">
                      <a16:colId xmlns:a16="http://schemas.microsoft.com/office/drawing/2014/main" val="2676646151"/>
                    </a:ext>
                  </a:extLst>
                </a:gridCol>
                <a:gridCol w="1321034">
                  <a:extLst>
                    <a:ext uri="{9D8B030D-6E8A-4147-A177-3AD203B41FA5}">
                      <a16:colId xmlns:a16="http://schemas.microsoft.com/office/drawing/2014/main" val="1800598806"/>
                    </a:ext>
                  </a:extLst>
                </a:gridCol>
                <a:gridCol w="1659575">
                  <a:extLst>
                    <a:ext uri="{9D8B030D-6E8A-4147-A177-3AD203B41FA5}">
                      <a16:colId xmlns:a16="http://schemas.microsoft.com/office/drawing/2014/main" val="3428118995"/>
                    </a:ext>
                  </a:extLst>
                </a:gridCol>
              </a:tblGrid>
              <a:tr h="533755">
                <a:tc>
                  <a:txBody>
                    <a:bodyPr/>
                    <a:lstStyle/>
                    <a:p>
                      <a:pPr>
                        <a:lnSpc>
                          <a:spcPct val="107000"/>
                        </a:lnSpc>
                        <a:spcAft>
                          <a:spcPts val="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I hvilken organisasjon er du ansatt?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b="1">
                          <a:effectLst/>
                          <a:latin typeface="Calibri" panose="020F0502020204030204" pitchFamily="34" charset="0"/>
                          <a:ea typeface="Times New Roman" panose="02020603050405020304" pitchFamily="18" charset="0"/>
                          <a:cs typeface="Times New Roman" panose="02020603050405020304" pitchFamily="18" charset="0"/>
                        </a:rPr>
                        <a:t>Prosent av utvalget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b="1">
                          <a:effectLst/>
                          <a:latin typeface="Calibri" panose="020F0502020204030204" pitchFamily="34" charset="0"/>
                          <a:ea typeface="Times New Roman" panose="02020603050405020304" pitchFamily="18" charset="0"/>
                          <a:cs typeface="Times New Roman" panose="02020603050405020304" pitchFamily="18" charset="0"/>
                        </a:rPr>
                        <a:t>Antall informanter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Svarprosent per organisasjon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345894"/>
                  </a:ext>
                </a:extLst>
              </a:tr>
              <a:tr h="481650">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Helse- og omsorgsdepartementet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8922078"/>
                  </a:ext>
                </a:extLst>
              </a:tr>
              <a:tr h="481650">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Klima- og miljødepartementet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43682"/>
                  </a:ext>
                </a:extLst>
              </a:tr>
              <a:tr h="466714">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Kommunal- og moderniseringsdepartementet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358268"/>
                  </a:ext>
                </a:extLst>
              </a:tr>
              <a:tr h="481650">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Kunnskapsdepartementet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480220"/>
                  </a:ext>
                </a:extLst>
              </a:tr>
              <a:tr h="481650">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Miljødirektoratet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581398"/>
                  </a:ext>
                </a:extLst>
              </a:tr>
              <a:tr h="481650">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NAV Direktorat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932916"/>
                  </a:ext>
                </a:extLst>
              </a:tr>
              <a:tr h="481650">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Olje- og energidepartementet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862182"/>
                  </a:ext>
                </a:extLst>
              </a:tr>
              <a:tr h="481650">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Ikke oppgitt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0098392"/>
                  </a:ext>
                </a:extLst>
              </a:tr>
              <a:tr h="481650">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695826"/>
                  </a:ext>
                </a:extLst>
              </a:tr>
            </a:tbl>
          </a:graphicData>
        </a:graphic>
      </p:graphicFrame>
    </p:spTree>
    <p:extLst>
      <p:ext uri="{BB962C8B-B14F-4D97-AF65-F5344CB8AC3E}">
        <p14:creationId xmlns:p14="http://schemas.microsoft.com/office/powerpoint/2010/main" val="128850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graphicFrame>
        <p:nvGraphicFramePr>
          <p:cNvPr id="13" name="Content Placeholder 3">
            <a:extLst>
              <a:ext uri="{FF2B5EF4-FFF2-40B4-BE49-F238E27FC236}">
                <a16:creationId xmlns:a16="http://schemas.microsoft.com/office/drawing/2014/main" id="{1CC3C5E7-7F3E-40CD-B635-4EA5C655EF47}"/>
              </a:ext>
            </a:extLst>
          </p:cNvPr>
          <p:cNvGraphicFramePr>
            <a:graphicFrameLocks noGrp="1"/>
          </p:cNvGraphicFramePr>
          <p:nvPr>
            <p:ph idx="1"/>
            <p:extLst>
              <p:ext uri="{D42A27DB-BD31-4B8C-83A1-F6EECF244321}">
                <p14:modId xmlns:p14="http://schemas.microsoft.com/office/powerpoint/2010/main" val="3835495282"/>
              </p:ext>
            </p:extLst>
          </p:nvPr>
        </p:nvGraphicFramePr>
        <p:xfrm>
          <a:off x="-320040" y="1656625"/>
          <a:ext cx="12819888" cy="5990336"/>
        </p:xfrm>
        <a:graphic>
          <a:graphicData uri="http://schemas.openxmlformats.org/drawingml/2006/chart">
            <c:chart xmlns:c="http://schemas.openxmlformats.org/drawingml/2006/chart" xmlns:r="http://schemas.openxmlformats.org/officeDocument/2006/relationships" r:id="rId4"/>
          </a:graphicData>
        </a:graphic>
      </p:graphicFrame>
      <p:sp>
        <p:nvSpPr>
          <p:cNvPr id="14" name="Título 1">
            <a:extLst>
              <a:ext uri="{FF2B5EF4-FFF2-40B4-BE49-F238E27FC236}">
                <a16:creationId xmlns:a16="http://schemas.microsoft.com/office/drawing/2014/main" id="{EF59C0BD-42BA-44C2-9712-541C1C5A867B}"/>
              </a:ext>
            </a:extLst>
          </p:cNvPr>
          <p:cNvSpPr>
            <a:spLocks noGrp="1"/>
          </p:cNvSpPr>
          <p:nvPr>
            <p:ph type="title"/>
          </p:nvPr>
        </p:nvSpPr>
        <p:spPr>
          <a:xfrm>
            <a:off x="834390" y="404728"/>
            <a:ext cx="7886700" cy="1325563"/>
          </a:xfrm>
        </p:spPr>
        <p:txBody>
          <a:bodyPr>
            <a:normAutofit/>
          </a:bodyPr>
          <a:lstStyle/>
          <a:p>
            <a:r>
              <a:rPr lang="es-ES" sz="3300" dirty="0">
                <a:solidFill>
                  <a:srgbClr val="1B779D"/>
                </a:solidFill>
              </a:rPr>
              <a:t>Kjennetegn ved organisasjonen:</a:t>
            </a:r>
            <a:r>
              <a:rPr lang="es-ES" sz="3300" dirty="0">
                <a:solidFill>
                  <a:srgbClr val="0070C0"/>
                </a:solidFill>
              </a:rPr>
              <a:t/>
            </a:r>
            <a:br>
              <a:rPr lang="es-ES" sz="3300" dirty="0">
                <a:solidFill>
                  <a:srgbClr val="0070C0"/>
                </a:solidFill>
              </a:rPr>
            </a:br>
            <a:r>
              <a:rPr lang="es-ES" sz="3300" dirty="0"/>
              <a:t>Kultur og tilgang, men lite tid og budsjett</a:t>
            </a:r>
          </a:p>
        </p:txBody>
      </p:sp>
    </p:spTree>
    <p:extLst>
      <p:ext uri="{BB962C8B-B14F-4D97-AF65-F5344CB8AC3E}">
        <p14:creationId xmlns:p14="http://schemas.microsoft.com/office/powerpoint/2010/main" val="7430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8" name="Título 1">
            <a:extLst>
              <a:ext uri="{FF2B5EF4-FFF2-40B4-BE49-F238E27FC236}">
                <a16:creationId xmlns:a16="http://schemas.microsoft.com/office/drawing/2014/main" id="{0EE2A0F4-B711-491C-843F-0FB19D7DC357}"/>
              </a:ext>
            </a:extLst>
          </p:cNvPr>
          <p:cNvSpPr>
            <a:spLocks noGrp="1"/>
          </p:cNvSpPr>
          <p:nvPr>
            <p:ph type="title"/>
          </p:nvPr>
        </p:nvSpPr>
        <p:spPr>
          <a:xfrm>
            <a:off x="834390" y="404728"/>
            <a:ext cx="7886700" cy="1325563"/>
          </a:xfrm>
        </p:spPr>
        <p:txBody>
          <a:bodyPr>
            <a:normAutofit/>
          </a:bodyPr>
          <a:lstStyle/>
          <a:p>
            <a:r>
              <a:rPr lang="es-ES" sz="3300" dirty="0">
                <a:solidFill>
                  <a:srgbClr val="1B779D"/>
                </a:solidFill>
              </a:rPr>
              <a:t>Kilder til forskningsbasert kunnskap: </a:t>
            </a:r>
            <a:r>
              <a:rPr lang="es-ES" sz="3300" dirty="0">
                <a:solidFill>
                  <a:srgbClr val="0070C0"/>
                </a:solidFill>
              </a:rPr>
              <a:t/>
            </a:r>
            <a:br>
              <a:rPr lang="es-ES" sz="3300" dirty="0">
                <a:solidFill>
                  <a:srgbClr val="0070C0"/>
                </a:solidFill>
              </a:rPr>
            </a:br>
            <a:r>
              <a:rPr lang="es-ES" sz="3300" dirty="0"/>
              <a:t>beveger seg kort og søker oversatt forskning</a:t>
            </a:r>
          </a:p>
        </p:txBody>
      </p:sp>
      <p:graphicFrame>
        <p:nvGraphicFramePr>
          <p:cNvPr id="9" name="Content Placeholder 3">
            <a:extLst>
              <a:ext uri="{FF2B5EF4-FFF2-40B4-BE49-F238E27FC236}">
                <a16:creationId xmlns:a16="http://schemas.microsoft.com/office/drawing/2014/main" id="{D4F6428C-621D-4384-AC5C-A597C15886B0}"/>
              </a:ext>
            </a:extLst>
          </p:cNvPr>
          <p:cNvGraphicFramePr>
            <a:graphicFrameLocks noGrp="1"/>
          </p:cNvGraphicFramePr>
          <p:nvPr>
            <p:ph idx="1"/>
            <p:extLst>
              <p:ext uri="{D42A27DB-BD31-4B8C-83A1-F6EECF244321}">
                <p14:modId xmlns:p14="http://schemas.microsoft.com/office/powerpoint/2010/main" val="834332673"/>
              </p:ext>
            </p:extLst>
          </p:nvPr>
        </p:nvGraphicFramePr>
        <p:xfrm>
          <a:off x="2910887" y="1600751"/>
          <a:ext cx="8086406" cy="5020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64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5" name="Título 1">
            <a:extLst>
              <a:ext uri="{FF2B5EF4-FFF2-40B4-BE49-F238E27FC236}">
                <a16:creationId xmlns:a16="http://schemas.microsoft.com/office/drawing/2014/main" id="{432D2510-9FDD-4BBC-BE3B-D275A0FE01D0}"/>
              </a:ext>
            </a:extLst>
          </p:cNvPr>
          <p:cNvSpPr txBox="1">
            <a:spLocks/>
          </p:cNvSpPr>
          <p:nvPr/>
        </p:nvSpPr>
        <p:spPr>
          <a:xfrm>
            <a:off x="834390" y="40472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000" dirty="0">
              <a:solidFill>
                <a:srgbClr val="00B0F0"/>
              </a:solidFill>
            </a:endParaRPr>
          </a:p>
        </p:txBody>
      </p:sp>
      <p:graphicFrame>
        <p:nvGraphicFramePr>
          <p:cNvPr id="9" name="Content Placeholder 3">
            <a:extLst>
              <a:ext uri="{FF2B5EF4-FFF2-40B4-BE49-F238E27FC236}">
                <a16:creationId xmlns:a16="http://schemas.microsoft.com/office/drawing/2014/main" id="{E0FE7091-E3B5-42DF-B776-4A91123729BE}"/>
              </a:ext>
            </a:extLst>
          </p:cNvPr>
          <p:cNvGraphicFramePr>
            <a:graphicFrameLocks noGrp="1"/>
          </p:cNvGraphicFramePr>
          <p:nvPr>
            <p:ph idx="1"/>
            <p:extLst>
              <p:ext uri="{D42A27DB-BD31-4B8C-83A1-F6EECF244321}">
                <p14:modId xmlns:p14="http://schemas.microsoft.com/office/powerpoint/2010/main" val="3853041743"/>
              </p:ext>
            </p:extLst>
          </p:nvPr>
        </p:nvGraphicFramePr>
        <p:xfrm>
          <a:off x="573337" y="1772677"/>
          <a:ext cx="11045327" cy="5090054"/>
        </p:xfrm>
        <a:graphic>
          <a:graphicData uri="http://schemas.openxmlformats.org/drawingml/2006/chart">
            <c:chart xmlns:c="http://schemas.openxmlformats.org/drawingml/2006/chart" xmlns:r="http://schemas.openxmlformats.org/officeDocument/2006/relationships" r:id="rId4"/>
          </a:graphicData>
        </a:graphic>
      </p:graphicFrame>
      <p:sp>
        <p:nvSpPr>
          <p:cNvPr id="10" name="Título 1">
            <a:extLst>
              <a:ext uri="{FF2B5EF4-FFF2-40B4-BE49-F238E27FC236}">
                <a16:creationId xmlns:a16="http://schemas.microsoft.com/office/drawing/2014/main" id="{C7429269-3891-47D6-A369-888ACD966ECE}"/>
              </a:ext>
            </a:extLst>
          </p:cNvPr>
          <p:cNvSpPr>
            <a:spLocks noGrp="1"/>
          </p:cNvSpPr>
          <p:nvPr>
            <p:ph type="title"/>
          </p:nvPr>
        </p:nvSpPr>
        <p:spPr>
          <a:xfrm>
            <a:off x="986789" y="557128"/>
            <a:ext cx="9930779" cy="822939"/>
          </a:xfrm>
        </p:spPr>
        <p:txBody>
          <a:bodyPr>
            <a:noAutofit/>
          </a:bodyPr>
          <a:lstStyle/>
          <a:p>
            <a:r>
              <a:rPr lang="es-ES" sz="3300" dirty="0">
                <a:solidFill>
                  <a:srgbClr val="1B779D"/>
                </a:solidFill>
              </a:rPr>
              <a:t>Anvendelse av forskning i eget arbeid: </a:t>
            </a:r>
            <a:r>
              <a:rPr lang="es-ES" sz="3300" dirty="0"/>
              <a:t>Forskning brukes</a:t>
            </a:r>
          </a:p>
        </p:txBody>
      </p:sp>
    </p:spTree>
    <p:extLst>
      <p:ext uri="{BB962C8B-B14F-4D97-AF65-F5344CB8AC3E}">
        <p14:creationId xmlns:p14="http://schemas.microsoft.com/office/powerpoint/2010/main" val="23791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innhold 10">
            <a:extLst>
              <a:ext uri="{FF2B5EF4-FFF2-40B4-BE49-F238E27FC236}">
                <a16:creationId xmlns:a16="http://schemas.microsoft.com/office/drawing/2014/main" id="{DBBDD1D3-19D6-41E4-A954-E39E2C63050C}"/>
              </a:ext>
            </a:extLst>
          </p:cNvPr>
          <p:cNvSpPr>
            <a:spLocks noGrp="1"/>
          </p:cNvSpPr>
          <p:nvPr>
            <p:ph idx="1"/>
          </p:nvPr>
        </p:nvSpPr>
        <p:spPr/>
        <p:txBody>
          <a:bodyPr>
            <a:normAutofit/>
          </a:bodyPr>
          <a:lstStyle/>
          <a:p>
            <a:r>
              <a:rPr lang="en-GB" sz="2000" dirty="0"/>
              <a:t>I </a:t>
            </a:r>
            <a:r>
              <a:rPr lang="en-GB" sz="2000" dirty="0" err="1"/>
              <a:t>mai</a:t>
            </a:r>
            <a:r>
              <a:rPr lang="en-GB" sz="2000" dirty="0"/>
              <a:t> </a:t>
            </a:r>
            <a:r>
              <a:rPr lang="en-GB" sz="2000" dirty="0" err="1"/>
              <a:t>sendes</a:t>
            </a:r>
            <a:r>
              <a:rPr lang="en-GB" sz="2000" dirty="0"/>
              <a:t> </a:t>
            </a:r>
            <a:r>
              <a:rPr lang="en-GB" sz="2000" dirty="0" err="1"/>
              <a:t>undersøkelsen</a:t>
            </a:r>
            <a:r>
              <a:rPr lang="en-GB" sz="2000" dirty="0"/>
              <a:t> </a:t>
            </a:r>
            <a:r>
              <a:rPr lang="en-GB" sz="2000" dirty="0" err="1"/>
              <a:t>ut</a:t>
            </a:r>
            <a:r>
              <a:rPr lang="en-GB" sz="2000" dirty="0"/>
              <a:t> </a:t>
            </a:r>
            <a:r>
              <a:rPr lang="en-GB" sz="2000" dirty="0" err="1"/>
              <a:t>til</a:t>
            </a:r>
            <a:r>
              <a:rPr lang="en-GB" sz="2000" dirty="0"/>
              <a:t> </a:t>
            </a:r>
            <a:r>
              <a:rPr lang="en-GB" sz="2000" dirty="0" err="1"/>
              <a:t>departementer</a:t>
            </a:r>
            <a:r>
              <a:rPr lang="en-GB" sz="2000" dirty="0"/>
              <a:t> </a:t>
            </a:r>
            <a:r>
              <a:rPr lang="en-GB" sz="2000" dirty="0" err="1"/>
              <a:t>og</a:t>
            </a:r>
            <a:r>
              <a:rPr lang="en-GB" sz="2000" dirty="0"/>
              <a:t> </a:t>
            </a:r>
            <a:r>
              <a:rPr lang="en-GB" sz="2000" dirty="0" err="1"/>
              <a:t>direktorater</a:t>
            </a:r>
            <a:endParaRPr lang="en-GB" sz="2000" dirty="0"/>
          </a:p>
          <a:p>
            <a:pPr lvl="1"/>
            <a:r>
              <a:rPr lang="en-GB" sz="2000" dirty="0" err="1"/>
              <a:t>Invitert</a:t>
            </a:r>
            <a:r>
              <a:rPr lang="en-GB" sz="2000" dirty="0"/>
              <a:t> </a:t>
            </a:r>
            <a:r>
              <a:rPr lang="en-GB" sz="2000" dirty="0" err="1"/>
              <a:t>alle</a:t>
            </a:r>
            <a:r>
              <a:rPr lang="en-GB" sz="2000" dirty="0"/>
              <a:t> </a:t>
            </a:r>
            <a:r>
              <a:rPr lang="en-GB" sz="2000" dirty="0" err="1"/>
              <a:t>departementer</a:t>
            </a:r>
            <a:r>
              <a:rPr lang="en-GB" sz="2000" dirty="0"/>
              <a:t> </a:t>
            </a:r>
            <a:r>
              <a:rPr lang="en-GB" sz="2000" dirty="0" err="1"/>
              <a:t>og</a:t>
            </a:r>
            <a:r>
              <a:rPr lang="en-GB" sz="2000" dirty="0"/>
              <a:t> </a:t>
            </a:r>
            <a:r>
              <a:rPr lang="en-GB" sz="2000" dirty="0" err="1"/>
              <a:t>ti</a:t>
            </a:r>
            <a:r>
              <a:rPr lang="en-GB" sz="2000" dirty="0"/>
              <a:t> </a:t>
            </a:r>
            <a:r>
              <a:rPr lang="en-GB" sz="2000" dirty="0" err="1"/>
              <a:t>direktorater</a:t>
            </a:r>
            <a:endParaRPr lang="en-GB" sz="2000" dirty="0"/>
          </a:p>
          <a:p>
            <a:endParaRPr lang="en-GB" sz="2000" dirty="0"/>
          </a:p>
          <a:p>
            <a:r>
              <a:rPr lang="en-GB" sz="2000" dirty="0" err="1"/>
              <a:t>Innsamling</a:t>
            </a:r>
            <a:r>
              <a:rPr lang="en-GB" sz="2000" dirty="0"/>
              <a:t> – analyser - </a:t>
            </a:r>
            <a:r>
              <a:rPr lang="en-GB" sz="2000" dirty="0" err="1"/>
              <a:t>formidling</a:t>
            </a:r>
            <a:endParaRPr lang="en-GB" sz="2000" dirty="0"/>
          </a:p>
        </p:txBody>
      </p:sp>
      <p:sp>
        <p:nvSpPr>
          <p:cNvPr id="6" name="Título 1">
            <a:extLst>
              <a:ext uri="{FF2B5EF4-FFF2-40B4-BE49-F238E27FC236}">
                <a16:creationId xmlns:a16="http://schemas.microsoft.com/office/drawing/2014/main" id="{C7429269-3891-47D6-A369-888ACD966ECE}"/>
              </a:ext>
            </a:extLst>
          </p:cNvPr>
          <p:cNvSpPr txBox="1">
            <a:spLocks/>
          </p:cNvSpPr>
          <p:nvPr/>
        </p:nvSpPr>
        <p:spPr>
          <a:xfrm>
            <a:off x="986789" y="557128"/>
            <a:ext cx="9393343" cy="8229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300" dirty="0">
                <a:solidFill>
                  <a:srgbClr val="1B779D"/>
                </a:solidFill>
              </a:rPr>
              <a:t>Veien videre: </a:t>
            </a:r>
          </a:p>
          <a:p>
            <a:r>
              <a:rPr lang="es-ES" sz="3300" dirty="0"/>
              <a:t>Storskala undersøkelse</a:t>
            </a:r>
          </a:p>
        </p:txBody>
      </p:sp>
      <p:pic>
        <p:nvPicPr>
          <p:cNvPr id="8" name="Imagen 3" descr="angle.pn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Tree>
    <p:extLst>
      <p:ext uri="{BB962C8B-B14F-4D97-AF65-F5344CB8AC3E}">
        <p14:creationId xmlns:p14="http://schemas.microsoft.com/office/powerpoint/2010/main" val="154516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5" name="Título 1">
            <a:extLst>
              <a:ext uri="{FF2B5EF4-FFF2-40B4-BE49-F238E27FC236}">
                <a16:creationId xmlns:a16="http://schemas.microsoft.com/office/drawing/2014/main" id="{432D2510-9FDD-4BBC-BE3B-D275A0FE01D0}"/>
              </a:ext>
            </a:extLst>
          </p:cNvPr>
          <p:cNvSpPr txBox="1">
            <a:spLocks/>
          </p:cNvSpPr>
          <p:nvPr/>
        </p:nvSpPr>
        <p:spPr>
          <a:xfrm>
            <a:off x="834390" y="40472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000" dirty="0">
              <a:solidFill>
                <a:srgbClr val="00B0F0"/>
              </a:solidFill>
            </a:endParaRPr>
          </a:p>
        </p:txBody>
      </p:sp>
      <p:sp>
        <p:nvSpPr>
          <p:cNvPr id="10" name="Título 1">
            <a:extLst>
              <a:ext uri="{FF2B5EF4-FFF2-40B4-BE49-F238E27FC236}">
                <a16:creationId xmlns:a16="http://schemas.microsoft.com/office/drawing/2014/main" id="{C7429269-3891-47D6-A369-888ACD966ECE}"/>
              </a:ext>
            </a:extLst>
          </p:cNvPr>
          <p:cNvSpPr>
            <a:spLocks noGrp="1"/>
          </p:cNvSpPr>
          <p:nvPr>
            <p:ph type="title"/>
          </p:nvPr>
        </p:nvSpPr>
        <p:spPr>
          <a:xfrm>
            <a:off x="986789" y="557128"/>
            <a:ext cx="9393343" cy="822939"/>
          </a:xfrm>
        </p:spPr>
        <p:txBody>
          <a:bodyPr>
            <a:normAutofit/>
          </a:bodyPr>
          <a:lstStyle/>
          <a:p>
            <a:r>
              <a:rPr lang="es-ES" sz="3300" dirty="0"/>
              <a:t>Spørsmål eller kommentarer?  </a:t>
            </a:r>
          </a:p>
        </p:txBody>
      </p:sp>
      <p:sp>
        <p:nvSpPr>
          <p:cNvPr id="2" name="Plassholder for innhold 1"/>
          <p:cNvSpPr>
            <a:spLocks noGrp="1"/>
          </p:cNvSpPr>
          <p:nvPr>
            <p:ph idx="1"/>
          </p:nvPr>
        </p:nvSpPr>
        <p:spPr>
          <a:xfrm>
            <a:off x="838200" y="2574328"/>
            <a:ext cx="10515600" cy="4351338"/>
          </a:xfrm>
        </p:spPr>
        <p:txBody>
          <a:bodyPr>
            <a:normAutofit/>
          </a:bodyPr>
          <a:lstStyle/>
          <a:p>
            <a:r>
              <a:rPr lang="nb-NO" sz="2000" dirty="0"/>
              <a:t>Hva driver bruk av forskningsbasert kunnskap i deres organisasjon/avdeling? </a:t>
            </a:r>
          </a:p>
          <a:p>
            <a:pPr lvl="1"/>
            <a:r>
              <a:rPr lang="nb-NO" sz="2000" dirty="0"/>
              <a:t>På individnivå og organisasjonsnivå? </a:t>
            </a:r>
          </a:p>
          <a:p>
            <a:pPr lvl="1"/>
            <a:r>
              <a:rPr lang="nb-NO" sz="2000" dirty="0"/>
              <a:t>Målsetninger, enkeltmennesker eller strukturer? </a:t>
            </a:r>
            <a:br>
              <a:rPr lang="nb-NO" sz="2000" dirty="0"/>
            </a:br>
            <a:endParaRPr lang="nb-NO" sz="2000" dirty="0"/>
          </a:p>
          <a:p>
            <a:r>
              <a:rPr lang="nb-NO" sz="2000" dirty="0"/>
              <a:t>Hva vanskeliggjør bruk av forskningsbasert kunnskap i deres organisasjon/avdeling? </a:t>
            </a:r>
          </a:p>
          <a:p>
            <a:pPr lvl="1"/>
            <a:r>
              <a:rPr lang="nb-NO" sz="2000" dirty="0"/>
              <a:t>På individnivå og organisasjonsnivå? </a:t>
            </a:r>
          </a:p>
          <a:p>
            <a:pPr lvl="1"/>
            <a:r>
              <a:rPr lang="nb-NO" sz="2000" dirty="0"/>
              <a:t>Ser dere noen flaskehalser eller hindre?</a:t>
            </a:r>
          </a:p>
          <a:p>
            <a:pPr lvl="1"/>
            <a:r>
              <a:rPr lang="nb-NO" sz="2000" dirty="0"/>
              <a:t>Har dere noen tanker om hvordan disse kan møtes og løses?  </a:t>
            </a:r>
            <a:r>
              <a:rPr lang="nb-NO" dirty="0"/>
              <a:t/>
            </a:r>
            <a:br>
              <a:rPr lang="nb-NO" dirty="0"/>
            </a:br>
            <a:endParaRPr lang="nb-NO" dirty="0"/>
          </a:p>
          <a:p>
            <a:endParaRPr lang="nb-NO" dirty="0"/>
          </a:p>
          <a:p>
            <a:pPr marL="457200" lvl="1" indent="0">
              <a:buNone/>
            </a:pPr>
            <a:endParaRPr lang="nb-NO" dirty="0"/>
          </a:p>
          <a:p>
            <a:pPr lvl="1"/>
            <a:endParaRPr lang="nb-NO" dirty="0"/>
          </a:p>
          <a:p>
            <a:endParaRPr lang="nb-NO" dirty="0"/>
          </a:p>
        </p:txBody>
      </p:sp>
      <p:sp>
        <p:nvSpPr>
          <p:cNvPr id="6" name="Título 1">
            <a:extLst>
              <a:ext uri="{FF2B5EF4-FFF2-40B4-BE49-F238E27FC236}">
                <a16:creationId xmlns:a16="http://schemas.microsoft.com/office/drawing/2014/main" id="{C7429269-3891-47D6-A369-888ACD966ECE}"/>
              </a:ext>
            </a:extLst>
          </p:cNvPr>
          <p:cNvSpPr txBox="1">
            <a:spLocks/>
          </p:cNvSpPr>
          <p:nvPr/>
        </p:nvSpPr>
        <p:spPr>
          <a:xfrm>
            <a:off x="985764" y="1685303"/>
            <a:ext cx="9393343" cy="82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300" dirty="0">
                <a:solidFill>
                  <a:srgbClr val="1B779D"/>
                </a:solidFill>
              </a:rPr>
              <a:t>Punkter til diskusjon: </a:t>
            </a:r>
          </a:p>
        </p:txBody>
      </p:sp>
    </p:spTree>
    <p:extLst>
      <p:ext uri="{BB962C8B-B14F-4D97-AF65-F5344CB8AC3E}">
        <p14:creationId xmlns:p14="http://schemas.microsoft.com/office/powerpoint/2010/main" val="121144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3" descr="angle.png"/>
          <p:cNvPicPr>
            <a:picLocks noChangeAspect="1"/>
          </p:cNvPicPr>
          <p:nvPr/>
        </p:nvPicPr>
        <p:blipFill rotWithShape="1">
          <a:blip r:embed="rId3">
            <a:extLst>
              <a:ext uri="{28A0092B-C50C-407E-A947-70E740481C1C}">
                <a14:useLocalDpi xmlns:a14="http://schemas.microsoft.com/office/drawing/2010/main" val="0"/>
              </a:ext>
            </a:extLst>
          </a:blip>
          <a:srcRect t="1667" b="22956"/>
          <a:stretch/>
        </p:blipFill>
        <p:spPr>
          <a:xfrm>
            <a:off x="0" y="-12780"/>
            <a:ext cx="9143980" cy="6857990"/>
          </a:xfrm>
          <a:prstGeom prst="rect">
            <a:avLst/>
          </a:prstGeom>
        </p:spPr>
      </p:pic>
      <p:sp>
        <p:nvSpPr>
          <p:cNvPr id="2" name="Título 1"/>
          <p:cNvSpPr>
            <a:spLocks noGrp="1"/>
          </p:cNvSpPr>
          <p:nvPr>
            <p:ph type="title"/>
          </p:nvPr>
        </p:nvSpPr>
        <p:spPr>
          <a:xfrm>
            <a:off x="4900690" y="3159009"/>
            <a:ext cx="5605705" cy="539982"/>
          </a:xfrm>
        </p:spPr>
        <p:txBody>
          <a:bodyPr vert="horz" lIns="91440" tIns="45720" rIns="91440" bIns="45720" rtlCol="0" anchor="b">
            <a:normAutofit fontScale="90000"/>
          </a:bodyPr>
          <a:lstStyle/>
          <a:p>
            <a:pPr algn="r"/>
            <a:r>
              <a:rPr lang="nb-NO" sz="3300" dirty="0"/>
              <a:t>Takk for oppmerksomheten!</a:t>
            </a:r>
          </a:p>
        </p:txBody>
      </p:sp>
    </p:spTree>
    <p:extLst>
      <p:ext uri="{BB962C8B-B14F-4D97-AF65-F5344CB8AC3E}">
        <p14:creationId xmlns:p14="http://schemas.microsoft.com/office/powerpoint/2010/main" val="123795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3" descr="angle.png"/>
          <p:cNvPicPr>
            <a:picLocks noChangeAspect="1"/>
          </p:cNvPicPr>
          <p:nvPr/>
        </p:nvPicPr>
        <p:blipFill rotWithShape="1">
          <a:blip r:embed="rId3">
            <a:extLst>
              <a:ext uri="{28A0092B-C50C-407E-A947-70E740481C1C}">
                <a14:useLocalDpi xmlns:a14="http://schemas.microsoft.com/office/drawing/2010/main" val="0"/>
              </a:ext>
            </a:extLst>
          </a:blip>
          <a:srcRect t="1667" b="22956"/>
          <a:stretch/>
        </p:blipFill>
        <p:spPr>
          <a:xfrm>
            <a:off x="0" y="-12780"/>
            <a:ext cx="9143980" cy="6857990"/>
          </a:xfrm>
          <a:prstGeom prst="rect">
            <a:avLst/>
          </a:prstGeom>
        </p:spPr>
      </p:pic>
      <p:sp>
        <p:nvSpPr>
          <p:cNvPr id="2" name="Título 1"/>
          <p:cNvSpPr>
            <a:spLocks noGrp="1"/>
          </p:cNvSpPr>
          <p:nvPr>
            <p:ph type="title"/>
          </p:nvPr>
        </p:nvSpPr>
        <p:spPr>
          <a:xfrm>
            <a:off x="6158757" y="2250712"/>
            <a:ext cx="4011705" cy="2356576"/>
          </a:xfrm>
        </p:spPr>
        <p:txBody>
          <a:bodyPr vert="horz" lIns="91440" tIns="45720" rIns="91440" bIns="45720" rtlCol="0" anchor="b">
            <a:normAutofit fontScale="90000"/>
          </a:bodyPr>
          <a:lstStyle/>
          <a:p>
            <a:r>
              <a:rPr lang="nb-NO" sz="3300" dirty="0"/>
              <a:t>Systematisk litteraturgjennomgang</a:t>
            </a:r>
            <a:br>
              <a:rPr lang="nb-NO" sz="3300" dirty="0"/>
            </a:br>
            <a:r>
              <a:rPr lang="nb-NO" sz="2000" dirty="0"/>
              <a:t/>
            </a:r>
            <a:br>
              <a:rPr lang="nb-NO" sz="2000" dirty="0"/>
            </a:br>
            <a:r>
              <a:rPr lang="nb-NO" sz="2200" dirty="0"/>
              <a:t>Hvilke faktorer påvirker hvordan ansatte i offentlig sektor bruker forskningsbasert kunnskap? </a:t>
            </a:r>
            <a:r>
              <a:rPr lang="nb-NO" sz="3600" dirty="0"/>
              <a:t/>
            </a:r>
            <a:br>
              <a:rPr lang="nb-NO" sz="3600" dirty="0"/>
            </a:br>
            <a:endParaRPr lang="nb-NO" sz="3300" dirty="0"/>
          </a:p>
        </p:txBody>
      </p:sp>
    </p:spTree>
    <p:extLst>
      <p:ext uri="{BB962C8B-B14F-4D97-AF65-F5344CB8AC3E}">
        <p14:creationId xmlns:p14="http://schemas.microsoft.com/office/powerpoint/2010/main" val="27380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2" name="Título 1"/>
          <p:cNvSpPr>
            <a:spLocks noGrp="1"/>
          </p:cNvSpPr>
          <p:nvPr>
            <p:ph type="title"/>
          </p:nvPr>
        </p:nvSpPr>
        <p:spPr/>
        <p:txBody>
          <a:bodyPr>
            <a:normAutofit/>
          </a:bodyPr>
          <a:lstStyle/>
          <a:p>
            <a:r>
              <a:rPr lang="es-ES" sz="3300" dirty="0">
                <a:solidFill>
                  <a:srgbClr val="1B779D"/>
                </a:solidFill>
              </a:rPr>
              <a:t>Systematisk litteraturgjennomgang: </a:t>
            </a:r>
            <a:r>
              <a:rPr lang="es-ES" sz="3300" dirty="0">
                <a:solidFill>
                  <a:srgbClr val="00B0F0"/>
                </a:solidFill>
              </a:rPr>
              <a:t/>
            </a:r>
            <a:br>
              <a:rPr lang="es-ES" sz="3300" dirty="0">
                <a:solidFill>
                  <a:srgbClr val="00B0F0"/>
                </a:solidFill>
              </a:rPr>
            </a:br>
            <a:r>
              <a:rPr lang="es-ES" sz="3300" dirty="0"/>
              <a:t>Innledende prosess </a:t>
            </a:r>
          </a:p>
        </p:txBody>
      </p:sp>
      <p:graphicFrame>
        <p:nvGraphicFramePr>
          <p:cNvPr id="39" name="Plassholder for innhold 38">
            <a:extLst>
              <a:ext uri="{FF2B5EF4-FFF2-40B4-BE49-F238E27FC236}">
                <a16:creationId xmlns:a16="http://schemas.microsoft.com/office/drawing/2014/main" id="{58825C68-9289-4946-BA18-353E2C296B73}"/>
              </a:ext>
            </a:extLst>
          </p:cNvPr>
          <p:cNvGraphicFramePr>
            <a:graphicFrameLocks noGrp="1"/>
          </p:cNvGraphicFramePr>
          <p:nvPr>
            <p:ph idx="1"/>
            <p:extLst>
              <p:ext uri="{D42A27DB-BD31-4B8C-83A1-F6EECF244321}">
                <p14:modId xmlns:p14="http://schemas.microsoft.com/office/powerpoint/2010/main" val="1924696686"/>
              </p:ext>
            </p:extLst>
          </p:nvPr>
        </p:nvGraphicFramePr>
        <p:xfrm>
          <a:off x="2152650" y="1825626"/>
          <a:ext cx="7886700" cy="2068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0" name="TekstSylinder 39">
            <a:extLst>
              <a:ext uri="{FF2B5EF4-FFF2-40B4-BE49-F238E27FC236}">
                <a16:creationId xmlns:a16="http://schemas.microsoft.com/office/drawing/2014/main" id="{42CD77CE-E38D-4976-B6F7-ED71117572A0}"/>
              </a:ext>
            </a:extLst>
          </p:cNvPr>
          <p:cNvSpPr txBox="1"/>
          <p:nvPr/>
        </p:nvSpPr>
        <p:spPr>
          <a:xfrm>
            <a:off x="1875695" y="3651206"/>
            <a:ext cx="2915849" cy="2308324"/>
          </a:xfrm>
          <a:prstGeom prst="rect">
            <a:avLst/>
          </a:prstGeom>
          <a:solidFill>
            <a:schemeClr val="tx1">
              <a:lumMod val="65000"/>
            </a:schemeClr>
          </a:solidFill>
          <a:ln w="12700">
            <a:solidFill>
              <a:srgbClr val="1E2865"/>
            </a:solidFill>
          </a:ln>
        </p:spPr>
        <p:txBody>
          <a:bodyPr wrap="square" rtlCol="0">
            <a:spAutoFit/>
          </a:bodyPr>
          <a:lstStyle/>
          <a:p>
            <a:pPr marL="285750" indent="-285750">
              <a:buFontTx/>
              <a:buChar char="-"/>
            </a:pPr>
            <a:r>
              <a:rPr lang="nb-NO" dirty="0"/>
              <a:t>Empirisk forskning</a:t>
            </a:r>
          </a:p>
          <a:p>
            <a:pPr marL="285750" indent="-285750">
              <a:buFontTx/>
              <a:buChar char="-"/>
            </a:pPr>
            <a:r>
              <a:rPr lang="nb-NO" dirty="0"/>
              <a:t>Om politikkutforming</a:t>
            </a:r>
          </a:p>
          <a:p>
            <a:pPr marL="285750" indent="-285750">
              <a:buFontTx/>
              <a:buChar char="-"/>
            </a:pPr>
            <a:r>
              <a:rPr lang="nb-NO" dirty="0"/>
              <a:t>Om bruk av forskning</a:t>
            </a:r>
          </a:p>
          <a:p>
            <a:pPr marL="285750" indent="-285750">
              <a:buFontTx/>
              <a:buChar char="-"/>
            </a:pPr>
            <a:r>
              <a:rPr lang="nb-NO" dirty="0"/>
              <a:t>Brukerperspektiv </a:t>
            </a:r>
          </a:p>
          <a:p>
            <a:pPr marL="285750" indent="-285750">
              <a:buFontTx/>
              <a:buChar char="-"/>
            </a:pPr>
            <a:r>
              <a:rPr lang="nb-NO" dirty="0"/>
              <a:t>Offentlig forvaltning</a:t>
            </a:r>
          </a:p>
          <a:p>
            <a:pPr marL="285750" indent="-285750">
              <a:buFontTx/>
              <a:buChar char="-"/>
            </a:pPr>
            <a:r>
              <a:rPr lang="nb-NO" dirty="0"/>
              <a:t>Vitenskapelige artikler </a:t>
            </a:r>
          </a:p>
          <a:p>
            <a:pPr marL="285750" indent="-285750">
              <a:buFontTx/>
              <a:buChar char="-"/>
            </a:pPr>
            <a:r>
              <a:rPr lang="nb-NO" dirty="0"/>
              <a:t>Publisert de siste 20 år</a:t>
            </a:r>
          </a:p>
          <a:p>
            <a:pPr marL="285750" indent="-285750">
              <a:buFontTx/>
              <a:buChar char="-"/>
            </a:pPr>
            <a:r>
              <a:rPr lang="nb-NO" dirty="0"/>
              <a:t>Ikke snevre casestudier </a:t>
            </a:r>
          </a:p>
        </p:txBody>
      </p:sp>
      <p:sp>
        <p:nvSpPr>
          <p:cNvPr id="41" name="TekstSylinder 40">
            <a:extLst>
              <a:ext uri="{FF2B5EF4-FFF2-40B4-BE49-F238E27FC236}">
                <a16:creationId xmlns:a16="http://schemas.microsoft.com/office/drawing/2014/main" id="{13D38541-845E-451A-AE5B-F7E9B586CBF5}"/>
              </a:ext>
            </a:extLst>
          </p:cNvPr>
          <p:cNvSpPr txBox="1"/>
          <p:nvPr/>
        </p:nvSpPr>
        <p:spPr>
          <a:xfrm>
            <a:off x="3090630" y="3651206"/>
            <a:ext cx="3875010" cy="2308324"/>
          </a:xfrm>
          <a:prstGeom prst="rect">
            <a:avLst/>
          </a:prstGeom>
          <a:solidFill>
            <a:schemeClr val="tx1">
              <a:lumMod val="65000"/>
            </a:schemeClr>
          </a:solidFill>
          <a:ln w="12700">
            <a:solidFill>
              <a:srgbClr val="1E2865"/>
            </a:solidFill>
          </a:ln>
        </p:spPr>
        <p:txBody>
          <a:bodyPr wrap="square" rtlCol="0">
            <a:spAutoFit/>
          </a:bodyPr>
          <a:lstStyle/>
          <a:p>
            <a:r>
              <a:rPr lang="en-GB" sz="800" dirty="0"/>
              <a:t>(( TITLE-ABS-KEY ( "public official" ) )  OR  ( TITLE-ABS-KEY ( "civil servant" ) )  OR  ( TITLE-ABS-KEY ( "public servant" ) )  OR  ( TITLE-ABS-KEY ( bureaucrat* ) )  OR  ( TITLE-ABS-KEY ( "public </a:t>
            </a:r>
            <a:r>
              <a:rPr lang="en-GB" sz="800" dirty="0" err="1"/>
              <a:t>administrat</a:t>
            </a:r>
            <a:r>
              <a:rPr lang="en-GB" sz="800" dirty="0"/>
              <a:t>*" ) )  OR  ( TITLE-ABS-KEY ( "state </a:t>
            </a:r>
            <a:r>
              <a:rPr lang="en-GB" sz="800" dirty="0" err="1"/>
              <a:t>administrat</a:t>
            </a:r>
            <a:r>
              <a:rPr lang="en-GB" sz="800" dirty="0"/>
              <a:t>*" ) )  OR  ( TITLE-ABS-KEY ( "government </a:t>
            </a:r>
            <a:r>
              <a:rPr lang="en-GB" sz="800" dirty="0" err="1"/>
              <a:t>administrat</a:t>
            </a:r>
            <a:r>
              <a:rPr lang="en-GB" sz="800" dirty="0"/>
              <a:t>*" ) )  OR  ( TITLE-ABS-KEY ( "government official" ) )  OR  ( TITLE-ABS-KEY ( ministry  OR  ministries ) )  OR  ( TITLE-ABS-KEY ( "policy maker" ) )  OR  ( TITLE-ABS-KEY ( "policymaker" ) )  OR  ( TITLE-ABS-KEY ( "government* </a:t>
            </a:r>
            <a:r>
              <a:rPr lang="en-GB" sz="800" dirty="0" err="1"/>
              <a:t>agenc</a:t>
            </a:r>
            <a:r>
              <a:rPr lang="en-GB" sz="800" dirty="0"/>
              <a:t>*" ) )  OR  ( TITLE-ABS-KEY ( "state </a:t>
            </a:r>
            <a:r>
              <a:rPr lang="en-GB" sz="800" dirty="0" err="1"/>
              <a:t>agenc</a:t>
            </a:r>
            <a:r>
              <a:rPr lang="en-GB" sz="800" dirty="0"/>
              <a:t>*" ) )  OR  ( TITLE-ABS-KEY ( "public policy" ) )  OR  ( TITLE-ABS-KEY ( "public sector" ) ) )  AND  ( ( TITLE-ABS-KEY ( evidence  W/2  utilisation ) )  OR  ( TITLE-ABS-KEY ( evidence  W/2  uptake ) )  OR  ( TITLE-ABS-KEY ( research  W/2  utilisation ) )  OR  ( TITLE-ABS-KEY ( research  W/2  uptake ) )  OR  ( TITLE-ABS-KEY ( science  W/2  utilisation ) )  OR  ( TITLE-ABS-KEY ( science  W/2  uptake ) )  OR  ( TITLE-ABS-KEY ( "scientific knowledge"  W/2  utilisation ) )  OR  ( TITLE-ABS-KEY ( "scientific knowledge"  W/2  uptake ) )  OR  ( TITLE-ABS-KEY ( "research use" ) )  OR  ( TITLE-ABS-KEY ( "use research" ) )  OR  ( TITLE-ABS-KEY ( "evidence use" ) )  OR  ( TITLE-ABS-KEY ( "use evidence" ) )  OR  ( TITLE-ABS-KEY ( "science use" ) )  OR  ( TITLE-ABS-KEY ( "use science" ) )  OR  ( TITLE-ABS-KEY ( "scientific knowledge use" ) )  OR  ( TITLE-ABS-KEY ( "use scientific knowledge" ) ) )  AND  ( PUBYEAR  &gt;  1998 )  AND  ( LIMIT-TO ( DOCTYPE ,  "</a:t>
            </a:r>
            <a:r>
              <a:rPr lang="en-GB" sz="800" dirty="0" err="1"/>
              <a:t>ar</a:t>
            </a:r>
            <a:r>
              <a:rPr lang="en-GB" sz="800" dirty="0"/>
              <a:t>" ) )  AND  ( LIMIT-TO ( LANGUAGE ,  "English" ) ) </a:t>
            </a:r>
            <a:endParaRPr lang="nb-NO" sz="800" dirty="0"/>
          </a:p>
        </p:txBody>
      </p:sp>
      <p:pic>
        <p:nvPicPr>
          <p:cNvPr id="1026" name="Picture 2" descr="Image result for scopus">
            <a:extLst>
              <a:ext uri="{FF2B5EF4-FFF2-40B4-BE49-F238E27FC236}">
                <a16:creationId xmlns:a16="http://schemas.microsoft.com/office/drawing/2014/main" id="{A27136B0-1358-45E8-9294-B4A2219108F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243" r="24824"/>
          <a:stretch/>
        </p:blipFill>
        <p:spPr bwMode="auto">
          <a:xfrm>
            <a:off x="5343683" y="3651206"/>
            <a:ext cx="3329265" cy="2308324"/>
          </a:xfrm>
          <a:prstGeom prst="rect">
            <a:avLst/>
          </a:prstGeom>
          <a:noFill/>
          <a:ln w="12700">
            <a:solidFill>
              <a:srgbClr val="1E286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1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4441"/>
            <a:ext cx="10515600" cy="1325563"/>
          </a:xfrm>
        </p:spPr>
        <p:txBody>
          <a:bodyPr>
            <a:normAutofit/>
          </a:bodyPr>
          <a:lstStyle/>
          <a:p>
            <a:r>
              <a:rPr lang="es-ES" sz="3300" dirty="0">
                <a:solidFill>
                  <a:srgbClr val="1B779D"/>
                </a:solidFill>
              </a:rPr>
              <a:t>Systematisk litteraturgjennomgang: </a:t>
            </a:r>
            <a:r>
              <a:rPr lang="es-ES" sz="3300" dirty="0">
                <a:solidFill>
                  <a:srgbClr val="0070C0"/>
                </a:solidFill>
              </a:rPr>
              <a:t/>
            </a:r>
            <a:br>
              <a:rPr lang="es-ES" sz="3300" dirty="0">
                <a:solidFill>
                  <a:srgbClr val="0070C0"/>
                </a:solidFill>
              </a:rPr>
            </a:br>
            <a:r>
              <a:rPr lang="es-ES" sz="3300" dirty="0"/>
              <a:t>Screening  </a:t>
            </a:r>
          </a:p>
        </p:txBody>
      </p:sp>
      <p:grpSp>
        <p:nvGrpSpPr>
          <p:cNvPr id="18" name="Gruppe 17">
            <a:extLst>
              <a:ext uri="{FF2B5EF4-FFF2-40B4-BE49-F238E27FC236}">
                <a16:creationId xmlns:a16="http://schemas.microsoft.com/office/drawing/2014/main" id="{2AC33FC9-0025-45EC-ABDA-1269B6535156}"/>
              </a:ext>
            </a:extLst>
          </p:cNvPr>
          <p:cNvGrpSpPr/>
          <p:nvPr/>
        </p:nvGrpSpPr>
        <p:grpSpPr>
          <a:xfrm>
            <a:off x="4832354" y="1294891"/>
            <a:ext cx="5884252" cy="5259076"/>
            <a:chOff x="-511100" y="552081"/>
            <a:chExt cx="7067293" cy="6382119"/>
          </a:xfrm>
        </p:grpSpPr>
        <p:sp>
          <p:nvSpPr>
            <p:cNvPr id="19" name="Rektangel 18">
              <a:extLst>
                <a:ext uri="{FF2B5EF4-FFF2-40B4-BE49-F238E27FC236}">
                  <a16:creationId xmlns:a16="http://schemas.microsoft.com/office/drawing/2014/main" id="{68BB8089-38DB-4192-A790-B3502DDEB148}"/>
                </a:ext>
              </a:extLst>
            </p:cNvPr>
            <p:cNvSpPr/>
            <p:nvPr/>
          </p:nvSpPr>
          <p:spPr>
            <a:xfrm>
              <a:off x="2815091" y="1323976"/>
              <a:ext cx="2028826" cy="333375"/>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Duplicates removed</a:t>
              </a:r>
              <a:r>
                <a:rPr lang="nb-NO" sz="1100" dirty="0">
                  <a:solidFill>
                    <a:schemeClr val="tx1"/>
                  </a:solidFill>
                  <a:ea typeface="Calibri" panose="020F0502020204030204" pitchFamily="34" charset="0"/>
                  <a:cs typeface="Arial" panose="020B0604020202020204" pitchFamily="34" charset="0"/>
                </a:rPr>
                <a:t>: 8</a:t>
              </a:r>
              <a:endParaRPr lang="en-GB" sz="1100" dirty="0">
                <a:solidFill>
                  <a:schemeClr val="tx1"/>
                </a:solidFill>
                <a:ea typeface="Calibri" panose="020F050202020403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E960BE4D-8A60-4A37-A806-D3A2DE98CFAC}"/>
                </a:ext>
              </a:extLst>
            </p:cNvPr>
            <p:cNvSpPr/>
            <p:nvPr/>
          </p:nvSpPr>
          <p:spPr>
            <a:xfrm>
              <a:off x="342900" y="2695574"/>
              <a:ext cx="2266950" cy="533402"/>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Assessment of relevance based on title and abstract</a:t>
              </a:r>
            </a:p>
          </p:txBody>
        </p:sp>
        <p:sp>
          <p:nvSpPr>
            <p:cNvPr id="21" name="Rektangel 20">
              <a:extLst>
                <a:ext uri="{FF2B5EF4-FFF2-40B4-BE49-F238E27FC236}">
                  <a16:creationId xmlns:a16="http://schemas.microsoft.com/office/drawing/2014/main" id="{0359D693-BAB0-48DA-9CB1-97743D93B938}"/>
                </a:ext>
              </a:extLst>
            </p:cNvPr>
            <p:cNvSpPr/>
            <p:nvPr/>
          </p:nvSpPr>
          <p:spPr>
            <a:xfrm>
              <a:off x="3505199" y="2009776"/>
              <a:ext cx="3050993" cy="1733546"/>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Records excluded: 614</a:t>
              </a:r>
            </a:p>
            <a:p>
              <a:pPr>
                <a:lnSpc>
                  <a:spcPct val="107000"/>
                </a:lnSpc>
              </a:pPr>
              <a:r>
                <a:rPr lang="en-GB" sz="1100" dirty="0">
                  <a:solidFill>
                    <a:schemeClr val="tx1"/>
                  </a:solidFill>
                  <a:ea typeface="Calibri" panose="020F0502020204030204" pitchFamily="34" charset="0"/>
                  <a:cs typeface="Arial" panose="020B0604020202020204" pitchFamily="34" charset="0"/>
                </a:rPr>
                <a:t>1. Not empirical	 		n=40</a:t>
              </a:r>
            </a:p>
            <a:p>
              <a:pPr>
                <a:lnSpc>
                  <a:spcPct val="107000"/>
                </a:lnSpc>
              </a:pPr>
              <a:r>
                <a:rPr lang="en-GB" sz="1100" dirty="0">
                  <a:solidFill>
                    <a:schemeClr val="tx1"/>
                  </a:solidFill>
                  <a:ea typeface="Calibri" panose="020F0502020204030204" pitchFamily="34" charset="0"/>
                  <a:cs typeface="Arial" panose="020B0604020202020204" pitchFamily="34" charset="0"/>
                </a:rPr>
                <a:t>2. Not about policymaking	n=310</a:t>
              </a:r>
            </a:p>
            <a:p>
              <a:pPr>
                <a:lnSpc>
                  <a:spcPct val="107000"/>
                </a:lnSpc>
              </a:pPr>
              <a:r>
                <a:rPr lang="en-GB" sz="1100" dirty="0">
                  <a:solidFill>
                    <a:schemeClr val="tx1"/>
                  </a:solidFill>
                  <a:ea typeface="Calibri" panose="020F0502020204030204" pitchFamily="34" charset="0"/>
                  <a:cs typeface="Arial" panose="020B0604020202020204" pitchFamily="34" charset="0"/>
                </a:rPr>
                <a:t>3. Not about use of research	n=145</a:t>
              </a:r>
            </a:p>
            <a:p>
              <a:pPr>
                <a:lnSpc>
                  <a:spcPct val="107000"/>
                </a:lnSpc>
              </a:pPr>
              <a:r>
                <a:rPr lang="en-GB" sz="1100" dirty="0">
                  <a:solidFill>
                    <a:schemeClr val="tx1"/>
                  </a:solidFill>
                  <a:ea typeface="Calibri" panose="020F0502020204030204" pitchFamily="34" charset="0"/>
                  <a:cs typeface="Arial" panose="020B0604020202020204" pitchFamily="34" charset="0"/>
                </a:rPr>
                <a:t>4. Not user perspective 		n=55</a:t>
              </a:r>
            </a:p>
            <a:p>
              <a:pPr>
                <a:lnSpc>
                  <a:spcPct val="107000"/>
                </a:lnSpc>
              </a:pPr>
              <a:r>
                <a:rPr lang="en-GB" sz="1100" dirty="0">
                  <a:solidFill>
                    <a:schemeClr val="tx1"/>
                  </a:solidFill>
                  <a:ea typeface="Calibri" panose="020F0502020204030204" pitchFamily="34" charset="0"/>
                  <a:cs typeface="Arial" panose="020B0604020202020204" pitchFamily="34" charset="0"/>
                </a:rPr>
                <a:t>5. Wrong study design 		n=41</a:t>
              </a:r>
            </a:p>
            <a:p>
              <a:pP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6. Methodological		n=23</a:t>
              </a:r>
            </a:p>
          </p:txBody>
        </p:sp>
        <p:sp>
          <p:nvSpPr>
            <p:cNvPr id="22" name="Rektangel 21">
              <a:extLst>
                <a:ext uri="{FF2B5EF4-FFF2-40B4-BE49-F238E27FC236}">
                  <a16:creationId xmlns:a16="http://schemas.microsoft.com/office/drawing/2014/main" id="{149EEF61-2078-44B8-A76E-E04249812122}"/>
                </a:ext>
              </a:extLst>
            </p:cNvPr>
            <p:cNvSpPr/>
            <p:nvPr/>
          </p:nvSpPr>
          <p:spPr>
            <a:xfrm>
              <a:off x="561001" y="4904401"/>
              <a:ext cx="2028823" cy="533400"/>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Assessment of relevance based on full-text</a:t>
              </a:r>
            </a:p>
          </p:txBody>
        </p:sp>
        <p:sp>
          <p:nvSpPr>
            <p:cNvPr id="23" name="Rektangel 22">
              <a:extLst>
                <a:ext uri="{FF2B5EF4-FFF2-40B4-BE49-F238E27FC236}">
                  <a16:creationId xmlns:a16="http://schemas.microsoft.com/office/drawing/2014/main" id="{0BF6562D-91BE-41DD-9658-F97B1E66F822}"/>
                </a:ext>
              </a:extLst>
            </p:cNvPr>
            <p:cNvSpPr/>
            <p:nvPr/>
          </p:nvSpPr>
          <p:spPr>
            <a:xfrm>
              <a:off x="3495673" y="4657724"/>
              <a:ext cx="3060520" cy="1733551"/>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Records excluded: 28</a:t>
              </a:r>
            </a:p>
            <a:p>
              <a:pPr>
                <a:lnSpc>
                  <a:spcPct val="107000"/>
                </a:lnSpc>
              </a:pPr>
              <a:r>
                <a:rPr lang="en-GB" sz="1100" dirty="0">
                  <a:solidFill>
                    <a:schemeClr val="tx1"/>
                  </a:solidFill>
                  <a:ea typeface="Calibri" panose="020F0502020204030204" pitchFamily="34" charset="0"/>
                  <a:cs typeface="Arial" panose="020B0604020202020204" pitchFamily="34" charset="0"/>
                </a:rPr>
                <a:t>1. Not empirical 		n=5</a:t>
              </a:r>
            </a:p>
            <a:p>
              <a:pPr>
                <a:lnSpc>
                  <a:spcPct val="107000"/>
                </a:lnSpc>
              </a:pPr>
              <a:r>
                <a:rPr lang="en-GB" sz="1100" dirty="0">
                  <a:solidFill>
                    <a:schemeClr val="tx1"/>
                  </a:solidFill>
                  <a:ea typeface="Calibri" panose="020F0502020204030204" pitchFamily="34" charset="0"/>
                  <a:cs typeface="Arial" panose="020B0604020202020204" pitchFamily="34" charset="0"/>
                </a:rPr>
                <a:t>2. Not about policymaking 	n=2</a:t>
              </a:r>
            </a:p>
            <a:p>
              <a:pPr>
                <a:lnSpc>
                  <a:spcPct val="107000"/>
                </a:lnSpc>
              </a:pPr>
              <a:r>
                <a:rPr lang="en-GB" sz="1100" dirty="0">
                  <a:solidFill>
                    <a:schemeClr val="tx1"/>
                  </a:solidFill>
                  <a:ea typeface="Calibri" panose="020F0502020204030204" pitchFamily="34" charset="0"/>
                  <a:cs typeface="Arial" panose="020B0604020202020204" pitchFamily="34" charset="0"/>
                </a:rPr>
                <a:t>4. Not user perspective		n=1</a:t>
              </a:r>
            </a:p>
            <a:p>
              <a:pPr>
                <a:lnSpc>
                  <a:spcPct val="107000"/>
                </a:lnSpc>
              </a:pPr>
              <a:r>
                <a:rPr lang="en-GB" sz="1100" dirty="0">
                  <a:solidFill>
                    <a:schemeClr val="tx1"/>
                  </a:solidFill>
                  <a:ea typeface="Calibri" panose="020F0502020204030204" pitchFamily="34" charset="0"/>
                  <a:cs typeface="Arial" panose="020B0604020202020204" pitchFamily="34" charset="0"/>
                </a:rPr>
                <a:t>5. Wrong study design		n=18</a:t>
              </a:r>
            </a:p>
            <a:p>
              <a:pPr>
                <a:lnSpc>
                  <a:spcPct val="107000"/>
                </a:lnSpc>
              </a:pPr>
              <a:r>
                <a:rPr lang="en-GB" sz="1100" dirty="0">
                  <a:solidFill>
                    <a:schemeClr val="tx1"/>
                  </a:solidFill>
                  <a:ea typeface="Calibri" panose="020F0502020204030204" pitchFamily="34" charset="0"/>
                  <a:cs typeface="Arial" panose="020B0604020202020204" pitchFamily="34" charset="0"/>
                </a:rPr>
                <a:t>6. Not retrievable 		n=1</a:t>
              </a:r>
            </a:p>
            <a:p>
              <a:pPr>
                <a:lnSpc>
                  <a:spcPct val="107000"/>
                </a:lnSpc>
              </a:pPr>
              <a:r>
                <a:rPr lang="en-GB" sz="1100" dirty="0">
                  <a:solidFill>
                    <a:schemeClr val="tx1"/>
                  </a:solidFill>
                  <a:ea typeface="Calibri" panose="020F0502020204030204" pitchFamily="34" charset="0"/>
                  <a:cs typeface="Arial" panose="020B0604020202020204" pitchFamily="34" charset="0"/>
                </a:rPr>
                <a:t>7. Quality 			n=1</a:t>
              </a:r>
            </a:p>
          </p:txBody>
        </p:sp>
        <p:sp>
          <p:nvSpPr>
            <p:cNvPr id="24" name="Bue 23">
              <a:extLst>
                <a:ext uri="{FF2B5EF4-FFF2-40B4-BE49-F238E27FC236}">
                  <a16:creationId xmlns:a16="http://schemas.microsoft.com/office/drawing/2014/main" id="{41ACA2D1-35D8-4A75-8BCE-5A68DB745158}"/>
                </a:ext>
              </a:extLst>
            </p:cNvPr>
            <p:cNvSpPr/>
            <p:nvPr/>
          </p:nvSpPr>
          <p:spPr>
            <a:xfrm>
              <a:off x="0" y="1123617"/>
              <a:ext cx="3124200" cy="5639066"/>
            </a:xfrm>
            <a:prstGeom prst="arc">
              <a:avLst>
                <a:gd name="adj1" fmla="val 16200000"/>
                <a:gd name="adj2" fmla="val 4710513"/>
              </a:avLst>
            </a:prstGeom>
            <a:ln w="19050" cap="flat" cmpd="sng" algn="ctr">
              <a:solidFill>
                <a:srgbClr val="1B779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25" name="Ellipse 24">
              <a:extLst>
                <a:ext uri="{FF2B5EF4-FFF2-40B4-BE49-F238E27FC236}">
                  <a16:creationId xmlns:a16="http://schemas.microsoft.com/office/drawing/2014/main" id="{59817999-458C-4057-AB85-63CC14521F52}"/>
                </a:ext>
              </a:extLst>
            </p:cNvPr>
            <p:cNvSpPr/>
            <p:nvPr/>
          </p:nvSpPr>
          <p:spPr>
            <a:xfrm>
              <a:off x="2200275" y="1819276"/>
              <a:ext cx="847725" cy="438150"/>
            </a:xfrm>
            <a:prstGeom prst="ellipse">
              <a:avLst/>
            </a:prstGeom>
            <a:solidFill>
              <a:schemeClr val="bg1"/>
            </a:solid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100" dirty="0">
                  <a:solidFill>
                    <a:schemeClr val="tx1"/>
                  </a:solidFill>
                  <a:ea typeface="Calibri" panose="020F0502020204030204" pitchFamily="34" charset="0"/>
                  <a:cs typeface="Arial" panose="020B0604020202020204" pitchFamily="34" charset="0"/>
                </a:rPr>
                <a:t>673</a:t>
              </a:r>
              <a:endParaRPr lang="en-GB" sz="1100" dirty="0">
                <a:solidFill>
                  <a:schemeClr val="tx1"/>
                </a:solidFill>
                <a:ea typeface="Calibri" panose="020F0502020204030204" pitchFamily="34" charset="0"/>
                <a:cs typeface="Arial" panose="020B0604020202020204" pitchFamily="34" charset="0"/>
              </a:endParaRPr>
            </a:p>
          </p:txBody>
        </p:sp>
        <p:sp>
          <p:nvSpPr>
            <p:cNvPr id="26" name="Ellipse 25">
              <a:extLst>
                <a:ext uri="{FF2B5EF4-FFF2-40B4-BE49-F238E27FC236}">
                  <a16:creationId xmlns:a16="http://schemas.microsoft.com/office/drawing/2014/main" id="{5CCCA4A5-22DD-4695-B2C7-FF87A5D2D8EB}"/>
                </a:ext>
              </a:extLst>
            </p:cNvPr>
            <p:cNvSpPr/>
            <p:nvPr/>
          </p:nvSpPr>
          <p:spPr>
            <a:xfrm>
              <a:off x="2656500" y="4066201"/>
              <a:ext cx="847725" cy="438150"/>
            </a:xfrm>
            <a:prstGeom prst="ellipse">
              <a:avLst/>
            </a:prstGeom>
            <a:solidFill>
              <a:schemeClr val="bg1"/>
            </a:solid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nb-NO" sz="1100" dirty="0">
                  <a:solidFill>
                    <a:schemeClr val="tx1"/>
                  </a:solidFill>
                  <a:latin typeface="Times New Roman" panose="02020603050405020304" pitchFamily="18" charset="0"/>
                  <a:ea typeface="Calibri" panose="020F0502020204030204" pitchFamily="34" charset="0"/>
                  <a:cs typeface="Arial" panose="020B0604020202020204" pitchFamily="34" charset="0"/>
                </a:rPr>
                <a:t>59</a:t>
              </a:r>
              <a:endParaRPr lang="en-GB" sz="1100" dirty="0">
                <a:solidFill>
                  <a:schemeClr val="tx1"/>
                </a:solidFill>
                <a:latin typeface="Times New Roman" panose="02020603050405020304" pitchFamily="18" charset="0"/>
                <a:ea typeface="Calibri" panose="020F0502020204030204" pitchFamily="34" charset="0"/>
              </a:endParaRPr>
            </a:p>
          </p:txBody>
        </p:sp>
        <p:sp>
          <p:nvSpPr>
            <p:cNvPr id="27" name="Rektangel 26">
              <a:extLst>
                <a:ext uri="{FF2B5EF4-FFF2-40B4-BE49-F238E27FC236}">
                  <a16:creationId xmlns:a16="http://schemas.microsoft.com/office/drawing/2014/main" id="{DB05F4B8-3791-4F49-B428-88564CA2C2C6}"/>
                </a:ext>
              </a:extLst>
            </p:cNvPr>
            <p:cNvSpPr/>
            <p:nvPr/>
          </p:nvSpPr>
          <p:spPr>
            <a:xfrm>
              <a:off x="-511100" y="552081"/>
              <a:ext cx="4412894" cy="581025"/>
            </a:xfrm>
            <a:prstGeom prst="rect">
              <a:avLst/>
            </a:prstGeom>
            <a:solidFill>
              <a:schemeClr val="bg1"/>
            </a:solid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Records identified through database searching:  678</a:t>
              </a:r>
              <a:br>
                <a:rPr lang="en-GB" sz="1100" dirty="0">
                  <a:solidFill>
                    <a:schemeClr val="tx1"/>
                  </a:solidFill>
                  <a:ea typeface="Calibri" panose="020F0502020204030204" pitchFamily="34" charset="0"/>
                  <a:cs typeface="Arial" panose="020B0604020202020204" pitchFamily="34" charset="0"/>
                </a:rPr>
              </a:br>
              <a:r>
                <a:rPr lang="en-GB" sz="1100" dirty="0">
                  <a:solidFill>
                    <a:schemeClr val="tx1"/>
                  </a:solidFill>
                  <a:ea typeface="Calibri" panose="020F0502020204030204" pitchFamily="34" charset="0"/>
                  <a:cs typeface="Arial" panose="020B0604020202020204" pitchFamily="34" charset="0"/>
                </a:rPr>
                <a:t>Additional records identified through other sources: 3 </a:t>
              </a:r>
            </a:p>
          </p:txBody>
        </p:sp>
        <p:cxnSp>
          <p:nvCxnSpPr>
            <p:cNvPr id="28" name="Rett pilkobling 27">
              <a:extLst>
                <a:ext uri="{FF2B5EF4-FFF2-40B4-BE49-F238E27FC236}">
                  <a16:creationId xmlns:a16="http://schemas.microsoft.com/office/drawing/2014/main" id="{7CB499E3-9FE2-40A4-9C9D-8F9CC6C6D373}"/>
                </a:ext>
              </a:extLst>
            </p:cNvPr>
            <p:cNvCxnSpPr>
              <a:cxnSpLocks/>
            </p:cNvCxnSpPr>
            <p:nvPr/>
          </p:nvCxnSpPr>
          <p:spPr>
            <a:xfrm flipV="1">
              <a:off x="2317080" y="1478915"/>
              <a:ext cx="498013" cy="11463"/>
            </a:xfrm>
            <a:prstGeom prst="straightConnector1">
              <a:avLst/>
            </a:prstGeom>
            <a:ln w="19050">
              <a:solidFill>
                <a:srgbClr val="1B77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Rett pilkobling 28">
              <a:extLst>
                <a:ext uri="{FF2B5EF4-FFF2-40B4-BE49-F238E27FC236}">
                  <a16:creationId xmlns:a16="http://schemas.microsoft.com/office/drawing/2014/main" id="{07DA7814-EB38-4617-9930-B9EA02A1C1CB}"/>
                </a:ext>
              </a:extLst>
            </p:cNvPr>
            <p:cNvCxnSpPr/>
            <p:nvPr/>
          </p:nvCxnSpPr>
          <p:spPr>
            <a:xfrm flipV="1">
              <a:off x="2609850" y="2984620"/>
              <a:ext cx="894375" cy="1"/>
            </a:xfrm>
            <a:prstGeom prst="straightConnector1">
              <a:avLst/>
            </a:prstGeom>
            <a:ln w="19050">
              <a:solidFill>
                <a:srgbClr val="1B779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a:extLst>
                <a:ext uri="{FF2B5EF4-FFF2-40B4-BE49-F238E27FC236}">
                  <a16:creationId xmlns:a16="http://schemas.microsoft.com/office/drawing/2014/main" id="{37BEBBEF-F7DF-4D5E-ADBA-4BD1CEE11326}"/>
                </a:ext>
              </a:extLst>
            </p:cNvPr>
            <p:cNvCxnSpPr/>
            <p:nvPr/>
          </p:nvCxnSpPr>
          <p:spPr>
            <a:xfrm flipV="1">
              <a:off x="2599350" y="5240315"/>
              <a:ext cx="894080" cy="0"/>
            </a:xfrm>
            <a:prstGeom prst="straightConnector1">
              <a:avLst/>
            </a:prstGeom>
            <a:ln w="19050">
              <a:solidFill>
                <a:srgbClr val="1B779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Rektangel 30">
              <a:extLst>
                <a:ext uri="{FF2B5EF4-FFF2-40B4-BE49-F238E27FC236}">
                  <a16:creationId xmlns:a16="http://schemas.microsoft.com/office/drawing/2014/main" id="{0BB0B4FC-58FA-4117-A709-0489AB8B7C59}"/>
                </a:ext>
              </a:extLst>
            </p:cNvPr>
            <p:cNvSpPr/>
            <p:nvPr/>
          </p:nvSpPr>
          <p:spPr>
            <a:xfrm>
              <a:off x="245516" y="6608599"/>
              <a:ext cx="2582434" cy="325601"/>
            </a:xfrm>
            <a:prstGeom prst="rect">
              <a:avLst/>
            </a:prstGeom>
            <a:noFill/>
            <a:ln w="19050">
              <a:solidFill>
                <a:srgbClr val="1B779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chemeClr val="tx1"/>
                  </a:solidFill>
                  <a:ea typeface="Calibri" panose="020F0502020204030204" pitchFamily="34" charset="0"/>
                  <a:cs typeface="Arial" panose="020B0604020202020204" pitchFamily="34" charset="0"/>
                </a:rPr>
                <a:t>Articles included in analysis: 31</a:t>
              </a:r>
              <a:r>
                <a:rPr lang="en-GB" sz="1100"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GB" sz="1100" dirty="0">
                <a:solidFill>
                  <a:schemeClr val="tx1"/>
                </a:solidFill>
                <a:latin typeface="Times New Roman" panose="02020603050405020304" pitchFamily="18" charset="0"/>
                <a:ea typeface="Calibri" panose="020F0502020204030204" pitchFamily="34" charset="0"/>
              </a:endParaRPr>
            </a:p>
          </p:txBody>
        </p:sp>
      </p:grpSp>
      <p:pic>
        <p:nvPicPr>
          <p:cNvPr id="33"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Tree>
    <p:extLst>
      <p:ext uri="{BB962C8B-B14F-4D97-AF65-F5344CB8AC3E}">
        <p14:creationId xmlns:p14="http://schemas.microsoft.com/office/powerpoint/2010/main" val="99439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ihåndsform: figur 9">
            <a:extLst>
              <a:ext uri="{FF2B5EF4-FFF2-40B4-BE49-F238E27FC236}">
                <a16:creationId xmlns:a16="http://schemas.microsoft.com/office/drawing/2014/main" id="{31661787-55FC-4613-BBD6-4B3453C378E2}"/>
              </a:ext>
            </a:extLst>
          </p:cNvPr>
          <p:cNvSpPr/>
          <p:nvPr/>
        </p:nvSpPr>
        <p:spPr>
          <a:xfrm>
            <a:off x="3897123" y="3572738"/>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Fysisk tilgang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Infrastruktur for deling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Kultur som verdsetter forskning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Tid </a:t>
            </a:r>
            <a:endParaRPr lang="en-GB" sz="1000" dirty="0"/>
          </a:p>
        </p:txBody>
      </p:sp>
      <p:sp>
        <p:nvSpPr>
          <p:cNvPr id="12" name="Frihåndsform: figur 11">
            <a:extLst>
              <a:ext uri="{FF2B5EF4-FFF2-40B4-BE49-F238E27FC236}">
                <a16:creationId xmlns:a16="http://schemas.microsoft.com/office/drawing/2014/main" id="{FBF028E2-2D8E-4E08-83D0-48B08BB22D1E}"/>
              </a:ext>
            </a:extLst>
          </p:cNvPr>
          <p:cNvSpPr/>
          <p:nvPr/>
        </p:nvSpPr>
        <p:spPr>
          <a:xfrm>
            <a:off x="5410037" y="3566324"/>
            <a:ext cx="1371931"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Kontakt og samarbeid med forskere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4" name="Frihåndsform: figur 13">
            <a:extLst>
              <a:ext uri="{FF2B5EF4-FFF2-40B4-BE49-F238E27FC236}">
                <a16:creationId xmlns:a16="http://schemas.microsoft.com/office/drawing/2014/main" id="{950685B7-F532-4448-AD89-6F72B865FB12}"/>
              </a:ext>
            </a:extLst>
          </p:cNvPr>
          <p:cNvSpPr/>
          <p:nvPr/>
        </p:nvSpPr>
        <p:spPr>
          <a:xfrm>
            <a:off x="6919158" y="3572786"/>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Relevans</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Aktualitet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Tydelig på politiske implikasjoner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6" name="Frihåndsform: figur 15">
            <a:extLst>
              <a:ext uri="{FF2B5EF4-FFF2-40B4-BE49-F238E27FC236}">
                <a16:creationId xmlns:a16="http://schemas.microsoft.com/office/drawing/2014/main" id="{43CB737E-409C-4CDA-9428-7672F33778D9}"/>
              </a:ext>
            </a:extLst>
          </p:cNvPr>
          <p:cNvSpPr/>
          <p:nvPr/>
        </p:nvSpPr>
        <p:spPr>
          <a:xfrm>
            <a:off x="8428283" y="3566089"/>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0"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Politisk press og kontroversielle temaer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Politikk som direkte påvirker menneskers liv og velstand </a:t>
            </a:r>
            <a:endParaRPr lang="en-GB" sz="1000" dirty="0"/>
          </a:p>
        </p:txBody>
      </p: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6" name="Rektangel: avrundede hjørner 5">
            <a:extLst>
              <a:ext uri="{FF2B5EF4-FFF2-40B4-BE49-F238E27FC236}">
                <a16:creationId xmlns:a16="http://schemas.microsoft.com/office/drawing/2014/main" id="{20D3885A-9C81-4714-8769-630BD3E896DA}"/>
              </a:ext>
            </a:extLst>
          </p:cNvPr>
          <p:cNvSpPr/>
          <p:nvPr/>
        </p:nvSpPr>
        <p:spPr>
          <a:xfrm>
            <a:off x="2152650" y="2041270"/>
            <a:ext cx="7886700" cy="152681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ktangel: avrundede hjørner 6">
            <a:extLst>
              <a:ext uri="{FF2B5EF4-FFF2-40B4-BE49-F238E27FC236}">
                <a16:creationId xmlns:a16="http://schemas.microsoft.com/office/drawing/2014/main" id="{84EAE5C5-562B-4C2D-9881-B30777783A5A}"/>
              </a:ext>
            </a:extLst>
          </p:cNvPr>
          <p:cNvSpPr/>
          <p:nvPr/>
        </p:nvSpPr>
        <p:spPr>
          <a:xfrm>
            <a:off x="2391787" y="2086708"/>
            <a:ext cx="1371931" cy="1435941"/>
          </a:xfrm>
          <a:prstGeom prst="roundRect">
            <a:avLst>
              <a:gd name="adj" fmla="val 10000"/>
            </a:avLst>
          </a:prstGeom>
          <a:blipFill>
            <a:blip r:embed="rId4">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ktangel: avrundede hjørner 8">
            <a:extLst>
              <a:ext uri="{FF2B5EF4-FFF2-40B4-BE49-F238E27FC236}">
                <a16:creationId xmlns:a16="http://schemas.microsoft.com/office/drawing/2014/main" id="{ACC7685E-FFD0-45F7-9F92-154F49C5BE7B}"/>
              </a:ext>
            </a:extLst>
          </p:cNvPr>
          <p:cNvSpPr/>
          <p:nvPr/>
        </p:nvSpPr>
        <p:spPr>
          <a:xfrm>
            <a:off x="3900912" y="2086708"/>
            <a:ext cx="1371931" cy="1435941"/>
          </a:xfrm>
          <a:prstGeom prst="roundRect">
            <a:avLst>
              <a:gd name="adj" fmla="val 10000"/>
            </a:avLst>
          </a:prstGeom>
          <a:blipFill>
            <a:blip r:embed="rId5">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ktangel: avrundede hjørner 10">
            <a:extLst>
              <a:ext uri="{FF2B5EF4-FFF2-40B4-BE49-F238E27FC236}">
                <a16:creationId xmlns:a16="http://schemas.microsoft.com/office/drawing/2014/main" id="{CC33CBF6-C78A-409A-9C49-04D6C3F69623}"/>
              </a:ext>
            </a:extLst>
          </p:cNvPr>
          <p:cNvSpPr/>
          <p:nvPr/>
        </p:nvSpPr>
        <p:spPr>
          <a:xfrm>
            <a:off x="5410037" y="2086708"/>
            <a:ext cx="1371931" cy="1435941"/>
          </a:xfrm>
          <a:prstGeom prst="roundRect">
            <a:avLst>
              <a:gd name="adj" fmla="val 10000"/>
            </a:avLst>
          </a:prstGeom>
          <a:blipFill>
            <a:blip r:embed="rId6">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ktangel: avrundede hjørner 12">
            <a:extLst>
              <a:ext uri="{FF2B5EF4-FFF2-40B4-BE49-F238E27FC236}">
                <a16:creationId xmlns:a16="http://schemas.microsoft.com/office/drawing/2014/main" id="{B8791503-BACF-41B0-A6C9-C80C1CB16092}"/>
              </a:ext>
            </a:extLst>
          </p:cNvPr>
          <p:cNvSpPr/>
          <p:nvPr/>
        </p:nvSpPr>
        <p:spPr>
          <a:xfrm>
            <a:off x="6919161" y="2086708"/>
            <a:ext cx="1371931" cy="1435941"/>
          </a:xfrm>
          <a:prstGeom prst="roundRect">
            <a:avLst>
              <a:gd name="adj" fmla="val 10000"/>
            </a:avLst>
          </a:prstGeom>
          <a:blipFill>
            <a:blip r:embed="rId7">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ktangel: avrundede hjørner 14">
            <a:extLst>
              <a:ext uri="{FF2B5EF4-FFF2-40B4-BE49-F238E27FC236}">
                <a16:creationId xmlns:a16="http://schemas.microsoft.com/office/drawing/2014/main" id="{3EF14CD7-166F-405B-995F-273D4705A520}"/>
              </a:ext>
            </a:extLst>
          </p:cNvPr>
          <p:cNvSpPr/>
          <p:nvPr/>
        </p:nvSpPr>
        <p:spPr>
          <a:xfrm>
            <a:off x="8428286" y="2086708"/>
            <a:ext cx="1371931" cy="1435941"/>
          </a:xfrm>
          <a:prstGeom prst="roundRect">
            <a:avLst>
              <a:gd name="adj" fmla="val 10000"/>
            </a:avLst>
          </a:prstGeom>
          <a:blipFill>
            <a:blip r:embed="rId8">
              <a:extLst>
                <a:ext uri="{28A0092B-C50C-407E-A947-70E740481C1C}">
                  <a14:useLocalDpi xmlns:a14="http://schemas.microsoft.com/office/drawing/2010/main" val="0"/>
                </a:ext>
              </a:extLst>
            </a:blip>
            <a:srcRect/>
            <a:stretch>
              <a:fillRect l="-37000" r="-3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ítulo 1"/>
          <p:cNvSpPr>
            <a:spLocks noGrp="1"/>
          </p:cNvSpPr>
          <p:nvPr>
            <p:ph type="title"/>
          </p:nvPr>
        </p:nvSpPr>
        <p:spPr>
          <a:xfrm>
            <a:off x="838200" y="334441"/>
            <a:ext cx="10515600" cy="1325563"/>
          </a:xfrm>
        </p:spPr>
        <p:txBody>
          <a:bodyPr>
            <a:normAutofit/>
          </a:bodyPr>
          <a:lstStyle/>
          <a:p>
            <a:r>
              <a:rPr lang="es-ES" sz="3300" dirty="0">
                <a:solidFill>
                  <a:srgbClr val="1B779D"/>
                </a:solidFill>
              </a:rPr>
              <a:t>Foreløpige funn</a:t>
            </a:r>
            <a:r>
              <a:rPr lang="es-ES" sz="3300" dirty="0">
                <a:solidFill>
                  <a:srgbClr val="0070C0"/>
                </a:solidFill>
              </a:rPr>
              <a:t/>
            </a:r>
            <a:br>
              <a:rPr lang="es-ES" sz="3300" dirty="0">
                <a:solidFill>
                  <a:srgbClr val="0070C0"/>
                </a:solidFill>
              </a:rPr>
            </a:br>
            <a:r>
              <a:rPr lang="es-ES" sz="3300" dirty="0"/>
              <a:t>Drivere og barrierer for bruk av forskning:</a:t>
            </a:r>
          </a:p>
        </p:txBody>
      </p:sp>
      <p:sp>
        <p:nvSpPr>
          <p:cNvPr id="8" name="Frihåndsform: figur 7">
            <a:extLst>
              <a:ext uri="{FF2B5EF4-FFF2-40B4-BE49-F238E27FC236}">
                <a16:creationId xmlns:a16="http://schemas.microsoft.com/office/drawing/2014/main" id="{DAD74576-01B8-4F16-8CAB-1D3B3994F5BD}"/>
              </a:ext>
            </a:extLst>
          </p:cNvPr>
          <p:cNvSpPr/>
          <p:nvPr/>
        </p:nvSpPr>
        <p:spPr>
          <a:xfrm>
            <a:off x="2390137" y="3572718"/>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3" tIns="71120"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Høyere utdanning </a:t>
            </a:r>
            <a:br>
              <a:rPr lang="nb-NO" sz="1000" dirty="0"/>
            </a:br>
            <a:endParaRPr lang="nb-NO" sz="1000" dirty="0"/>
          </a:p>
          <a:p>
            <a:pPr algn="ctr" defTabSz="444500">
              <a:lnSpc>
                <a:spcPct val="90000"/>
              </a:lnSpc>
              <a:spcBef>
                <a:spcPct val="0"/>
              </a:spcBef>
              <a:spcAft>
                <a:spcPct val="35000"/>
              </a:spcAft>
            </a:pPr>
            <a:r>
              <a:rPr lang="nb-NO" sz="1000" dirty="0"/>
              <a:t>arbeidserfaring / erfaring med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Positiv holdning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Tree>
    <p:extLst>
      <p:ext uri="{BB962C8B-B14F-4D97-AF65-F5344CB8AC3E}">
        <p14:creationId xmlns:p14="http://schemas.microsoft.com/office/powerpoint/2010/main" val="24723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4">
            <a:extLst>
              <a:ext uri="{FF2B5EF4-FFF2-40B4-BE49-F238E27FC236}">
                <a16:creationId xmlns:a16="http://schemas.microsoft.com/office/drawing/2014/main" id="{CE6D97EF-868C-4BAF-ADB7-D6DCBD241150}"/>
              </a:ext>
            </a:extLst>
          </p:cNvPr>
          <p:cNvSpPr txBox="1">
            <a:spLocks/>
          </p:cNvSpPr>
          <p:nvPr/>
        </p:nvSpPr>
        <p:spPr>
          <a:xfrm>
            <a:off x="2152650" y="1792857"/>
            <a:ext cx="7886700" cy="327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solidFill>
                  <a:schemeClr val="tx1">
                    <a:lumMod val="65000"/>
                  </a:schemeClr>
                </a:solidFill>
              </a:rPr>
              <a:t>For at forskning skal tas i bruk, må den altså være </a:t>
            </a:r>
            <a:r>
              <a:rPr lang="nb-NO" dirty="0"/>
              <a:t>aktuell</a:t>
            </a:r>
            <a:r>
              <a:rPr lang="nb-NO" dirty="0">
                <a:solidFill>
                  <a:schemeClr val="tx1">
                    <a:lumMod val="65000"/>
                  </a:schemeClr>
                </a:solidFill>
              </a:rPr>
              <a:t> og </a:t>
            </a:r>
            <a:r>
              <a:rPr lang="nb-NO" dirty="0"/>
              <a:t>relevant</a:t>
            </a:r>
            <a:r>
              <a:rPr lang="nb-NO" dirty="0">
                <a:solidFill>
                  <a:schemeClr val="tx1">
                    <a:lumMod val="65000"/>
                  </a:schemeClr>
                </a:solidFill>
              </a:rPr>
              <a:t>, den må være </a:t>
            </a:r>
            <a:r>
              <a:rPr lang="nb-NO" dirty="0"/>
              <a:t>tilgjengelig</a:t>
            </a:r>
            <a:r>
              <a:rPr lang="nb-NO" dirty="0">
                <a:solidFill>
                  <a:schemeClr val="tx1">
                    <a:lumMod val="65000"/>
                  </a:schemeClr>
                </a:solidFill>
              </a:rPr>
              <a:t> og den ansatte må ha tilstrekkelig </a:t>
            </a:r>
            <a:r>
              <a:rPr lang="nb-NO" dirty="0"/>
              <a:t>tid</a:t>
            </a:r>
            <a:r>
              <a:rPr lang="nb-NO" dirty="0">
                <a:solidFill>
                  <a:schemeClr val="tx1">
                    <a:lumMod val="65000"/>
                  </a:schemeClr>
                </a:solidFill>
              </a:rPr>
              <a:t> og </a:t>
            </a:r>
            <a:r>
              <a:rPr lang="nb-NO" dirty="0"/>
              <a:t>kompetanse</a:t>
            </a:r>
            <a:r>
              <a:rPr lang="nb-NO" dirty="0">
                <a:solidFill>
                  <a:schemeClr val="tx1">
                    <a:lumMod val="65000"/>
                  </a:schemeClr>
                </a:solidFill>
              </a:rPr>
              <a:t> til å hente inn, vurdere og forstå resultatene. For å </a:t>
            </a:r>
            <a:r>
              <a:rPr lang="nb-NO" dirty="0" err="1">
                <a:solidFill>
                  <a:schemeClr val="tx1">
                    <a:lumMod val="65000"/>
                  </a:schemeClr>
                </a:solidFill>
              </a:rPr>
              <a:t>fasilitere</a:t>
            </a:r>
            <a:r>
              <a:rPr lang="nb-NO" dirty="0">
                <a:solidFill>
                  <a:schemeClr val="tx1">
                    <a:lumMod val="65000"/>
                  </a:schemeClr>
                </a:solidFill>
              </a:rPr>
              <a:t> denne prosessen må </a:t>
            </a:r>
            <a:r>
              <a:rPr lang="nb-NO" dirty="0">
                <a:solidFill>
                  <a:schemeClr val="tx1">
                    <a:lumMod val="75000"/>
                  </a:schemeClr>
                </a:solidFill>
              </a:rPr>
              <a:t>kulturen</a:t>
            </a:r>
            <a:r>
              <a:rPr lang="nb-NO" dirty="0">
                <a:solidFill>
                  <a:schemeClr val="tx1">
                    <a:lumMod val="65000"/>
                  </a:schemeClr>
                </a:solidFill>
              </a:rPr>
              <a:t> i organisasjonen </a:t>
            </a:r>
            <a:r>
              <a:rPr lang="nb-NO" dirty="0"/>
              <a:t>verdsette</a:t>
            </a:r>
            <a:r>
              <a:rPr lang="nb-NO" dirty="0">
                <a:solidFill>
                  <a:schemeClr val="tx1">
                    <a:lumMod val="65000"/>
                  </a:schemeClr>
                </a:solidFill>
              </a:rPr>
              <a:t> vitenskapelig kunnskap, og </a:t>
            </a:r>
            <a:r>
              <a:rPr lang="nb-NO" dirty="0"/>
              <a:t>kontakt</a:t>
            </a:r>
            <a:r>
              <a:rPr lang="nb-NO" dirty="0">
                <a:solidFill>
                  <a:schemeClr val="tx1">
                    <a:lumMod val="65000"/>
                  </a:schemeClr>
                </a:solidFill>
              </a:rPr>
              <a:t> og </a:t>
            </a:r>
            <a:r>
              <a:rPr lang="nb-NO" dirty="0"/>
              <a:t>samarbeid</a:t>
            </a:r>
            <a:r>
              <a:rPr lang="nb-NO" dirty="0">
                <a:solidFill>
                  <a:schemeClr val="tx1">
                    <a:lumMod val="65000"/>
                  </a:schemeClr>
                </a:solidFill>
              </a:rPr>
              <a:t> mellom byråkrater og forskere er svært gunstig. </a:t>
            </a:r>
            <a:endParaRPr lang="en-GB" dirty="0">
              <a:solidFill>
                <a:schemeClr val="tx1">
                  <a:lumMod val="65000"/>
                </a:schemeClr>
              </a:solidFill>
            </a:endParaRPr>
          </a:p>
        </p:txBody>
      </p:sp>
      <p:pic>
        <p:nvPicPr>
          <p:cNvPr id="8" name="Imagen 3" descr="angle.pn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Tree>
    <p:extLst>
      <p:ext uri="{BB962C8B-B14F-4D97-AF65-F5344CB8AC3E}">
        <p14:creationId xmlns:p14="http://schemas.microsoft.com/office/powerpoint/2010/main" val="264459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2" name="Título 1"/>
          <p:cNvSpPr>
            <a:spLocks noGrp="1"/>
          </p:cNvSpPr>
          <p:nvPr>
            <p:ph type="title"/>
          </p:nvPr>
        </p:nvSpPr>
        <p:spPr>
          <a:xfrm>
            <a:off x="838200" y="2766219"/>
            <a:ext cx="10515600" cy="1325563"/>
          </a:xfrm>
        </p:spPr>
        <p:txBody>
          <a:bodyPr>
            <a:normAutofit/>
          </a:bodyPr>
          <a:lstStyle/>
          <a:p>
            <a:pPr algn="ctr"/>
            <a:r>
              <a:rPr lang="es-ES" sz="3300" dirty="0">
                <a:solidFill>
                  <a:srgbClr val="1B779D"/>
                </a:solidFill>
              </a:rPr>
              <a:t>Kompliserende forhold: </a:t>
            </a:r>
            <a:r>
              <a:rPr lang="es-ES" sz="3300" dirty="0">
                <a:solidFill>
                  <a:srgbClr val="00B0F0"/>
                </a:solidFill>
              </a:rPr>
              <a:t/>
            </a:r>
            <a:br>
              <a:rPr lang="es-ES" sz="3300" dirty="0">
                <a:solidFill>
                  <a:srgbClr val="00B0F0"/>
                </a:solidFill>
              </a:rPr>
            </a:br>
            <a:r>
              <a:rPr lang="es-ES" sz="3300" dirty="0"/>
              <a:t>Hvordan jobber faktorene sammen? </a:t>
            </a:r>
          </a:p>
        </p:txBody>
      </p:sp>
    </p:spTree>
    <p:extLst>
      <p:ext uri="{BB962C8B-B14F-4D97-AF65-F5344CB8AC3E}">
        <p14:creationId xmlns:p14="http://schemas.microsoft.com/office/powerpoint/2010/main" val="245102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Rett pilkobling 18"/>
          <p:cNvCxnSpPr>
            <a:endCxn id="17" idx="1"/>
          </p:cNvCxnSpPr>
          <p:nvPr/>
        </p:nvCxnSpPr>
        <p:spPr>
          <a:xfrm>
            <a:off x="3076103" y="4283242"/>
            <a:ext cx="2257771" cy="1219222"/>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p:cNvCxnSpPr/>
          <p:nvPr/>
        </p:nvCxnSpPr>
        <p:spPr>
          <a:xfrm>
            <a:off x="4583089" y="4283242"/>
            <a:ext cx="1030429" cy="1119715"/>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a:endCxn id="17" idx="0"/>
          </p:cNvCxnSpPr>
          <p:nvPr/>
        </p:nvCxnSpPr>
        <p:spPr>
          <a:xfrm>
            <a:off x="6064255" y="4276544"/>
            <a:ext cx="31746" cy="1056877"/>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p:cNvCxnSpPr/>
          <p:nvPr/>
        </p:nvCxnSpPr>
        <p:spPr>
          <a:xfrm flipH="1">
            <a:off x="6574695" y="4283242"/>
            <a:ext cx="1014557" cy="1119715"/>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p:cNvCxnSpPr>
            <a:endCxn id="17" idx="7"/>
          </p:cNvCxnSpPr>
          <p:nvPr/>
        </p:nvCxnSpPr>
        <p:spPr>
          <a:xfrm flipH="1">
            <a:off x="6858127" y="4276544"/>
            <a:ext cx="2256120" cy="1225920"/>
          </a:xfrm>
          <a:prstGeom prst="straightConnector1">
            <a:avLst/>
          </a:prstGeom>
          <a:ln w="19050">
            <a:solidFill>
              <a:srgbClr val="1B779D"/>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descr="angle.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706668"/>
            <a:ext cx="3166742" cy="3151332"/>
          </a:xfrm>
          <a:prstGeom prst="rect">
            <a:avLst/>
          </a:prstGeom>
        </p:spPr>
      </p:pic>
      <p:sp>
        <p:nvSpPr>
          <p:cNvPr id="6" name="Rektangel: avrundede hjørner 5">
            <a:extLst>
              <a:ext uri="{FF2B5EF4-FFF2-40B4-BE49-F238E27FC236}">
                <a16:creationId xmlns:a16="http://schemas.microsoft.com/office/drawing/2014/main" id="{20D3885A-9C81-4714-8769-630BD3E896DA}"/>
              </a:ext>
            </a:extLst>
          </p:cNvPr>
          <p:cNvSpPr/>
          <p:nvPr/>
        </p:nvSpPr>
        <p:spPr>
          <a:xfrm>
            <a:off x="2152650" y="358490"/>
            <a:ext cx="7886700" cy="152681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ktangel: avrundede hjørner 6">
            <a:extLst>
              <a:ext uri="{FF2B5EF4-FFF2-40B4-BE49-F238E27FC236}">
                <a16:creationId xmlns:a16="http://schemas.microsoft.com/office/drawing/2014/main" id="{84EAE5C5-562B-4C2D-9881-B30777783A5A}"/>
              </a:ext>
            </a:extLst>
          </p:cNvPr>
          <p:cNvSpPr/>
          <p:nvPr/>
        </p:nvSpPr>
        <p:spPr>
          <a:xfrm>
            <a:off x="2391787" y="403928"/>
            <a:ext cx="1371931" cy="1435941"/>
          </a:xfrm>
          <a:prstGeom prst="roundRect">
            <a:avLst>
              <a:gd name="adj" fmla="val 10000"/>
            </a:avLst>
          </a:prstGeom>
          <a:blipFill>
            <a:blip r:embed="rId4">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ihåndsform: figur 7">
            <a:extLst>
              <a:ext uri="{FF2B5EF4-FFF2-40B4-BE49-F238E27FC236}">
                <a16:creationId xmlns:a16="http://schemas.microsoft.com/office/drawing/2014/main" id="{DAD74576-01B8-4F16-8CAB-1D3B3994F5BD}"/>
              </a:ext>
            </a:extLst>
          </p:cNvPr>
          <p:cNvSpPr/>
          <p:nvPr/>
        </p:nvSpPr>
        <p:spPr>
          <a:xfrm>
            <a:off x="2390137" y="1889938"/>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3" tIns="71120"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Høyere utdanning </a:t>
            </a:r>
            <a:br>
              <a:rPr lang="nb-NO" sz="1000" dirty="0"/>
            </a:br>
            <a:endParaRPr lang="nb-NO" sz="1000" dirty="0"/>
          </a:p>
          <a:p>
            <a:pPr algn="ctr" defTabSz="444500">
              <a:lnSpc>
                <a:spcPct val="90000"/>
              </a:lnSpc>
              <a:spcBef>
                <a:spcPct val="0"/>
              </a:spcBef>
              <a:spcAft>
                <a:spcPct val="35000"/>
              </a:spcAft>
            </a:pPr>
            <a:r>
              <a:rPr lang="nb-NO" sz="1000" dirty="0"/>
              <a:t>arbeidserfaring / erfaring med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Positiv holdning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9" name="Rektangel: avrundede hjørner 8">
            <a:extLst>
              <a:ext uri="{FF2B5EF4-FFF2-40B4-BE49-F238E27FC236}">
                <a16:creationId xmlns:a16="http://schemas.microsoft.com/office/drawing/2014/main" id="{ACC7685E-FFD0-45F7-9F92-154F49C5BE7B}"/>
              </a:ext>
            </a:extLst>
          </p:cNvPr>
          <p:cNvSpPr/>
          <p:nvPr/>
        </p:nvSpPr>
        <p:spPr>
          <a:xfrm>
            <a:off x="3900912" y="403928"/>
            <a:ext cx="1371931" cy="1435941"/>
          </a:xfrm>
          <a:prstGeom prst="roundRect">
            <a:avLst>
              <a:gd name="adj" fmla="val 10000"/>
            </a:avLst>
          </a:prstGeom>
          <a:blipFill>
            <a:blip r:embed="rId5">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ihåndsform: figur 9">
            <a:extLst>
              <a:ext uri="{FF2B5EF4-FFF2-40B4-BE49-F238E27FC236}">
                <a16:creationId xmlns:a16="http://schemas.microsoft.com/office/drawing/2014/main" id="{31661787-55FC-4613-BBD6-4B3453C378E2}"/>
              </a:ext>
            </a:extLst>
          </p:cNvPr>
          <p:cNvSpPr/>
          <p:nvPr/>
        </p:nvSpPr>
        <p:spPr>
          <a:xfrm>
            <a:off x="3897123" y="1889958"/>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Fysisk tilgang til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Infrastruktur for deling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Kultur som verdsetter forskning og bruk av forskning</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Tid </a:t>
            </a:r>
            <a:endParaRPr lang="en-GB" sz="1000" dirty="0"/>
          </a:p>
        </p:txBody>
      </p:sp>
      <p:sp>
        <p:nvSpPr>
          <p:cNvPr id="11" name="Rektangel: avrundede hjørner 10">
            <a:extLst>
              <a:ext uri="{FF2B5EF4-FFF2-40B4-BE49-F238E27FC236}">
                <a16:creationId xmlns:a16="http://schemas.microsoft.com/office/drawing/2014/main" id="{CC33CBF6-C78A-409A-9C49-04D6C3F69623}"/>
              </a:ext>
            </a:extLst>
          </p:cNvPr>
          <p:cNvSpPr/>
          <p:nvPr/>
        </p:nvSpPr>
        <p:spPr>
          <a:xfrm>
            <a:off x="5410037" y="403928"/>
            <a:ext cx="1371931" cy="1435941"/>
          </a:xfrm>
          <a:prstGeom prst="roundRect">
            <a:avLst>
              <a:gd name="adj" fmla="val 10000"/>
            </a:avLst>
          </a:prstGeom>
          <a:blipFill>
            <a:blip r:embed="rId6">
              <a:extLst>
                <a:ext uri="{28A0092B-C50C-407E-A947-70E740481C1C}">
                  <a14:useLocalDpi xmlns:a14="http://schemas.microsoft.com/office/drawing/2010/main" val="0"/>
                </a:ext>
              </a:extLst>
            </a:blip>
            <a:srcRect/>
            <a:stretch>
              <a:fillRect l="-30000" r="-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ihåndsform: figur 11">
            <a:extLst>
              <a:ext uri="{FF2B5EF4-FFF2-40B4-BE49-F238E27FC236}">
                <a16:creationId xmlns:a16="http://schemas.microsoft.com/office/drawing/2014/main" id="{FBF028E2-2D8E-4E08-83D0-48B08BB22D1E}"/>
              </a:ext>
            </a:extLst>
          </p:cNvPr>
          <p:cNvSpPr/>
          <p:nvPr/>
        </p:nvSpPr>
        <p:spPr>
          <a:xfrm>
            <a:off x="5410037" y="1883544"/>
            <a:ext cx="1371931"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2"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Kontakt og samarbeid med forskere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3" name="Rektangel: avrundede hjørner 12">
            <a:extLst>
              <a:ext uri="{FF2B5EF4-FFF2-40B4-BE49-F238E27FC236}">
                <a16:creationId xmlns:a16="http://schemas.microsoft.com/office/drawing/2014/main" id="{B8791503-BACF-41B0-A6C9-C80C1CB16092}"/>
              </a:ext>
            </a:extLst>
          </p:cNvPr>
          <p:cNvSpPr/>
          <p:nvPr/>
        </p:nvSpPr>
        <p:spPr>
          <a:xfrm>
            <a:off x="6919161" y="403928"/>
            <a:ext cx="1371931" cy="1435941"/>
          </a:xfrm>
          <a:prstGeom prst="roundRect">
            <a:avLst>
              <a:gd name="adj" fmla="val 10000"/>
            </a:avLst>
          </a:prstGeom>
          <a:blipFill>
            <a:blip r:embed="rId7">
              <a:extLst>
                <a:ext uri="{28A0092B-C50C-407E-A947-70E740481C1C}">
                  <a14:useLocalDpi xmlns:a14="http://schemas.microsoft.com/office/drawing/2010/main" val="0"/>
                </a:ext>
              </a:extLst>
            </a:blip>
            <a:srcRect/>
            <a:stretch>
              <a:fillRect t="-14000" b="-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ihåndsform: figur 13">
            <a:extLst>
              <a:ext uri="{FF2B5EF4-FFF2-40B4-BE49-F238E27FC236}">
                <a16:creationId xmlns:a16="http://schemas.microsoft.com/office/drawing/2014/main" id="{950685B7-F532-4448-AD89-6F72B865FB12}"/>
              </a:ext>
            </a:extLst>
          </p:cNvPr>
          <p:cNvSpPr/>
          <p:nvPr/>
        </p:nvSpPr>
        <p:spPr>
          <a:xfrm>
            <a:off x="6919158" y="1890006"/>
            <a:ext cx="1371932" cy="2393236"/>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1"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Relevans</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Aktualitet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Tydelig på politiske implikasjoner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endParaRPr lang="en-GB" sz="1000" dirty="0"/>
          </a:p>
        </p:txBody>
      </p:sp>
      <p:sp>
        <p:nvSpPr>
          <p:cNvPr id="15" name="Rektangel: avrundede hjørner 14">
            <a:extLst>
              <a:ext uri="{FF2B5EF4-FFF2-40B4-BE49-F238E27FC236}">
                <a16:creationId xmlns:a16="http://schemas.microsoft.com/office/drawing/2014/main" id="{3EF14CD7-166F-405B-995F-273D4705A520}"/>
              </a:ext>
            </a:extLst>
          </p:cNvPr>
          <p:cNvSpPr/>
          <p:nvPr/>
        </p:nvSpPr>
        <p:spPr>
          <a:xfrm>
            <a:off x="8428286" y="403928"/>
            <a:ext cx="1371931" cy="1435941"/>
          </a:xfrm>
          <a:prstGeom prst="roundRect">
            <a:avLst>
              <a:gd name="adj" fmla="val 10000"/>
            </a:avLst>
          </a:prstGeom>
          <a:blipFill>
            <a:blip r:embed="rId8">
              <a:extLst>
                <a:ext uri="{28A0092B-C50C-407E-A947-70E740481C1C}">
                  <a14:useLocalDpi xmlns:a14="http://schemas.microsoft.com/office/drawing/2010/main" val="0"/>
                </a:ext>
              </a:extLst>
            </a:blip>
            <a:srcRect/>
            <a:stretch>
              <a:fillRect l="-37000" r="-3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ihåndsform: figur 15">
            <a:extLst>
              <a:ext uri="{FF2B5EF4-FFF2-40B4-BE49-F238E27FC236}">
                <a16:creationId xmlns:a16="http://schemas.microsoft.com/office/drawing/2014/main" id="{43CB737E-409C-4CDA-9428-7672F33778D9}"/>
              </a:ext>
            </a:extLst>
          </p:cNvPr>
          <p:cNvSpPr/>
          <p:nvPr/>
        </p:nvSpPr>
        <p:spPr>
          <a:xfrm>
            <a:off x="8428283" y="1883309"/>
            <a:ext cx="1371932" cy="2393235"/>
          </a:xfrm>
          <a:custGeom>
            <a:avLst/>
            <a:gdLst>
              <a:gd name="connsiteX0" fmla="*/ 144053 w 1371931"/>
              <a:gd name="connsiteY0" fmla="*/ 0 h 2393235"/>
              <a:gd name="connsiteX1" fmla="*/ 1227878 w 1371931"/>
              <a:gd name="connsiteY1" fmla="*/ 0 h 2393235"/>
              <a:gd name="connsiteX2" fmla="*/ 1371931 w 1371931"/>
              <a:gd name="connsiteY2" fmla="*/ 144053 h 2393235"/>
              <a:gd name="connsiteX3" fmla="*/ 1371931 w 1371931"/>
              <a:gd name="connsiteY3" fmla="*/ 2393235 h 2393235"/>
              <a:gd name="connsiteX4" fmla="*/ 1371931 w 1371931"/>
              <a:gd name="connsiteY4" fmla="*/ 2393235 h 2393235"/>
              <a:gd name="connsiteX5" fmla="*/ 0 w 1371931"/>
              <a:gd name="connsiteY5" fmla="*/ 2393235 h 2393235"/>
              <a:gd name="connsiteX6" fmla="*/ 0 w 1371931"/>
              <a:gd name="connsiteY6" fmla="*/ 2393235 h 2393235"/>
              <a:gd name="connsiteX7" fmla="*/ 0 w 1371931"/>
              <a:gd name="connsiteY7" fmla="*/ 144053 h 2393235"/>
              <a:gd name="connsiteX8" fmla="*/ 144053 w 1371931"/>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931" h="2393235">
                <a:moveTo>
                  <a:pt x="1227878" y="2393235"/>
                </a:moveTo>
                <a:lnTo>
                  <a:pt x="144053" y="2393235"/>
                </a:lnTo>
                <a:cubicBezTo>
                  <a:pt x="64495" y="2393235"/>
                  <a:pt x="0" y="2328740"/>
                  <a:pt x="0" y="2249182"/>
                </a:cubicBezTo>
                <a:lnTo>
                  <a:pt x="0" y="0"/>
                </a:lnTo>
                <a:lnTo>
                  <a:pt x="0" y="0"/>
                </a:lnTo>
                <a:lnTo>
                  <a:pt x="1371931" y="0"/>
                </a:lnTo>
                <a:lnTo>
                  <a:pt x="1371931" y="0"/>
                </a:lnTo>
                <a:lnTo>
                  <a:pt x="1371931" y="2249182"/>
                </a:lnTo>
                <a:cubicBezTo>
                  <a:pt x="1371931" y="2328740"/>
                  <a:pt x="1307436" y="2393235"/>
                  <a:pt x="1227878" y="2393235"/>
                </a:cubicBezTo>
                <a:close/>
              </a:path>
            </a:pathLst>
          </a:custGeom>
          <a:solidFill>
            <a:srgbClr val="1B77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12" tIns="71120" rIns="113313" bIns="113312" numCol="1" spcCol="1270" anchor="t" anchorCtr="0">
            <a:noAutofit/>
          </a:bodyPr>
          <a:lstStyle/>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Politisk press og kontroversielle temaer </a:t>
            </a:r>
          </a:p>
          <a:p>
            <a:pPr algn="ctr" defTabSz="444500">
              <a:lnSpc>
                <a:spcPct val="90000"/>
              </a:lnSpc>
              <a:spcBef>
                <a:spcPct val="0"/>
              </a:spcBef>
              <a:spcAft>
                <a:spcPct val="35000"/>
              </a:spcAft>
            </a:pPr>
            <a:endParaRPr lang="nb-NO" sz="1000" dirty="0"/>
          </a:p>
          <a:p>
            <a:pPr algn="ctr" defTabSz="444500">
              <a:lnSpc>
                <a:spcPct val="90000"/>
              </a:lnSpc>
              <a:spcBef>
                <a:spcPct val="0"/>
              </a:spcBef>
              <a:spcAft>
                <a:spcPct val="35000"/>
              </a:spcAft>
            </a:pPr>
            <a:r>
              <a:rPr lang="nb-NO" sz="1000" dirty="0"/>
              <a:t>Politikk som direkte påvirker menneskers liv og velstand </a:t>
            </a:r>
            <a:endParaRPr lang="en-GB" sz="1000" dirty="0"/>
          </a:p>
        </p:txBody>
      </p:sp>
      <p:sp>
        <p:nvSpPr>
          <p:cNvPr id="17" name="Ellipse 16"/>
          <p:cNvSpPr/>
          <p:nvPr/>
        </p:nvSpPr>
        <p:spPr>
          <a:xfrm>
            <a:off x="5018191" y="5333421"/>
            <a:ext cx="2155619" cy="1154299"/>
          </a:xfrm>
          <a:prstGeom prst="ellipse">
            <a:avLst/>
          </a:prstGeom>
          <a:solidFill>
            <a:srgbClr val="1B77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Økt bruk av forskningsbasert kunnskap</a:t>
            </a:r>
          </a:p>
        </p:txBody>
      </p:sp>
    </p:spTree>
    <p:extLst>
      <p:ext uri="{BB962C8B-B14F-4D97-AF65-F5344CB8AC3E}">
        <p14:creationId xmlns:p14="http://schemas.microsoft.com/office/powerpoint/2010/main" val="2350609994"/>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3316</Words>
  <Application>Microsoft Office PowerPoint</Application>
  <PresentationFormat>Widescreen</PresentationFormat>
  <Paragraphs>434</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Myriad Pro</vt:lpstr>
      <vt:lpstr>Times New Roman</vt:lpstr>
      <vt:lpstr>Office Theme</vt:lpstr>
      <vt:lpstr>Bruk av forskningsbasert kunnskap i offentlige organisasjoner</vt:lpstr>
      <vt:lpstr>Plan: En smakebit av pågående forskning</vt:lpstr>
      <vt:lpstr>Systematisk litteraturgjennomgang  Hvilke faktorer påvirker hvordan ansatte i offentlig sektor bruker forskningsbasert kunnskap?  </vt:lpstr>
      <vt:lpstr>Systematisk litteraturgjennomgang:  Innledende prosess </vt:lpstr>
      <vt:lpstr>Systematisk litteraturgjennomgang:  Screening  </vt:lpstr>
      <vt:lpstr>Foreløpige funn Drivere og barrierer for bruk av forskning:</vt:lpstr>
      <vt:lpstr>PowerPoint Presentation</vt:lpstr>
      <vt:lpstr>Kompliserende forhold:  Hvordan jobber faktorene sammen?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Pilotundersøkelse</vt:lpstr>
      <vt:lpstr>PowerPoint Presentation</vt:lpstr>
      <vt:lpstr>Kjennetegn ved organisasjonen: Kultur og tilgang, men lite tid og budsjett</vt:lpstr>
      <vt:lpstr>Kilder til forskningsbasert kunnskap:  beveger seg kort og søker oversatt forskning</vt:lpstr>
      <vt:lpstr>Anvendelse av forskning i eget arbeid: Forskning brukes</vt:lpstr>
      <vt:lpstr>PowerPoint Presentation</vt:lpstr>
      <vt:lpstr>Spørsmål eller kommentarer?  </vt:lpstr>
      <vt:lpstr>Takk for oppmerksomheten!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Bruk av forskningsbasert kunnskap i offentlige organisasjoner</dc:title>
  <dc:creator>Kari-Elisabeth Skogen</dc:creator>
  <cp:lastModifiedBy>Lene Angelskår</cp:lastModifiedBy>
  <cp:revision>138</cp:revision>
  <dcterms:created xsi:type="dcterms:W3CDTF">2019-03-22T11:58:37Z</dcterms:created>
  <dcterms:modified xsi:type="dcterms:W3CDTF">2019-04-29T13:47:29Z</dcterms:modified>
</cp:coreProperties>
</file>